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6"/>
  </p:notesMasterIdLst>
  <p:sldIdLst>
    <p:sldId id="277" r:id="rId2"/>
    <p:sldId id="280" r:id="rId3"/>
    <p:sldId id="288" r:id="rId4"/>
    <p:sldId id="300" r:id="rId5"/>
    <p:sldId id="281" r:id="rId6"/>
    <p:sldId id="284" r:id="rId7"/>
    <p:sldId id="285" r:id="rId8"/>
    <p:sldId id="283" r:id="rId9"/>
    <p:sldId id="297" r:id="rId10"/>
    <p:sldId id="291" r:id="rId11"/>
    <p:sldId id="294" r:id="rId12"/>
    <p:sldId id="293" r:id="rId13"/>
    <p:sldId id="258" r:id="rId14"/>
    <p:sldId id="272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206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8FB837D-C827-4EFA-A057-4D05807E0F7C}" styleName="테마 스타일 1 - 강조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27" autoAdjust="0"/>
    <p:restoredTop sz="94660"/>
  </p:normalViewPr>
  <p:slideViewPr>
    <p:cSldViewPr>
      <p:cViewPr varScale="1">
        <p:scale>
          <a:sx n="73" d="100"/>
          <a:sy n="73" d="100"/>
        </p:scale>
        <p:origin x="-105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49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67758-4D57-464A-8006-A90B58C56ADE}" type="datetimeFigureOut">
              <a:rPr lang="ko-KR" altLang="en-US" smtClean="0"/>
              <a:pPr/>
              <a:t>2008-10-24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1E20EF-C84D-4782-A1F2-34C7DF8C9C6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E20EF-C84D-4782-A1F2-34C7DF8C9C6F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8415-63B7-489C-99E3-FD9E2486F889}" type="datetimeFigureOut">
              <a:rPr lang="ko-KR" altLang="en-US" smtClean="0"/>
              <a:pPr/>
              <a:t>2008-10-24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13DC-C7BB-478B-8A70-DDDE271214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8415-63B7-489C-99E3-FD9E2486F889}" type="datetimeFigureOut">
              <a:rPr lang="ko-KR" altLang="en-US" smtClean="0"/>
              <a:pPr/>
              <a:t>2008-10-24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13DC-C7BB-478B-8A70-DDDE271214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8415-63B7-489C-99E3-FD9E2486F889}" type="datetimeFigureOut">
              <a:rPr lang="ko-KR" altLang="en-US" smtClean="0"/>
              <a:pPr/>
              <a:t>2008-10-24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13DC-C7BB-478B-8A70-DDDE271214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8415-63B7-489C-99E3-FD9E2486F889}" type="datetimeFigureOut">
              <a:rPr lang="ko-KR" altLang="en-US" smtClean="0"/>
              <a:pPr/>
              <a:t>2008-10-24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13DC-C7BB-478B-8A70-DDDE271214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8415-63B7-489C-99E3-FD9E2486F889}" type="datetimeFigureOut">
              <a:rPr lang="ko-KR" altLang="en-US" smtClean="0"/>
              <a:pPr/>
              <a:t>2008-10-24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13DC-C7BB-478B-8A70-DDDE271214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8415-63B7-489C-99E3-FD9E2486F889}" type="datetimeFigureOut">
              <a:rPr lang="ko-KR" altLang="en-US" smtClean="0"/>
              <a:pPr/>
              <a:t>2008-10-24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13DC-C7BB-478B-8A70-DDDE271214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8415-63B7-489C-99E3-FD9E2486F889}" type="datetimeFigureOut">
              <a:rPr lang="ko-KR" altLang="en-US" smtClean="0"/>
              <a:pPr/>
              <a:t>2008-10-24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13DC-C7BB-478B-8A70-DDDE271214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8415-63B7-489C-99E3-FD9E2486F889}" type="datetimeFigureOut">
              <a:rPr lang="ko-KR" altLang="en-US" smtClean="0"/>
              <a:pPr/>
              <a:t>2008-10-24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13DC-C7BB-478B-8A70-DDDE271214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8415-63B7-489C-99E3-FD9E2486F889}" type="datetimeFigureOut">
              <a:rPr lang="ko-KR" altLang="en-US" smtClean="0"/>
              <a:pPr/>
              <a:t>2008-10-24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13DC-C7BB-478B-8A70-DDDE271214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8415-63B7-489C-99E3-FD9E2486F889}" type="datetimeFigureOut">
              <a:rPr lang="ko-KR" altLang="en-US" smtClean="0"/>
              <a:pPr/>
              <a:t>2008-10-24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13DC-C7BB-478B-8A70-DDDE271214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한쪽 모서리는 잘리고 다른 쪽 모서리는 둥근 사각형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각 삼각형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8415-63B7-489C-99E3-FD9E2486F889}" type="datetimeFigureOut">
              <a:rPr lang="ko-KR" altLang="en-US" smtClean="0"/>
              <a:pPr/>
              <a:t>2008-10-24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38B13DC-C7BB-478B-8A70-DDDE271214F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자유형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자유형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B68415-63B7-489C-99E3-FD9E2486F889}" type="datetimeFigureOut">
              <a:rPr lang="ko-KR" altLang="en-US" smtClean="0"/>
              <a:pPr/>
              <a:t>2008-10-24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8B13DC-C7BB-478B-8A70-DDDE271214F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자유형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1538" y="2000240"/>
            <a:ext cx="7358114" cy="1754326"/>
          </a:xfrm>
          <a:prstGeom prst="rect">
            <a:avLst/>
          </a:prstGeom>
          <a:effectLst>
            <a:outerShdw blurRad="1041400" dir="13920000" sx="104000" sy="104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ko-KR" sz="5400" dirty="0" smtClean="0">
                <a:latin typeface="Times New Roman" pitchFamily="18" charset="0"/>
                <a:cs typeface="Times New Roman" pitchFamily="18" charset="0"/>
              </a:rPr>
              <a:t>Family  photo 1</a:t>
            </a:r>
            <a:r>
              <a:rPr lang="en-US" altLang="ko-KR" sz="5400" baseline="30000" dirty="0" smtClean="0">
                <a:latin typeface="Times New Roman" pitchFamily="18" charset="0"/>
                <a:cs typeface="Times New Roman" pitchFamily="18" charset="0"/>
              </a:rPr>
              <a:t>st</a:t>
            </a:r>
            <a:endParaRPr lang="en-US" altLang="ko-KR" sz="5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ko-KR" sz="5400" dirty="0" smtClean="0"/>
              <a:t>        </a:t>
            </a:r>
            <a:r>
              <a:rPr lang="en-US" altLang="ko-KR" sz="5400" dirty="0" smtClean="0">
                <a:latin typeface="Impact" pitchFamily="34" charset="0"/>
              </a:rPr>
              <a:t>BOBOS Photo  Club</a:t>
            </a:r>
            <a:endParaRPr lang="ko-KR" altLang="en-US" sz="5400" dirty="0">
              <a:latin typeface="Impac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00694" y="5572140"/>
            <a:ext cx="5214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www.bbspoto.com</a:t>
            </a:r>
            <a:endParaRPr lang="ko-KR" altLang="en-US" sz="2800" dirty="0"/>
          </a:p>
        </p:txBody>
      </p:sp>
      <p:pic>
        <p:nvPicPr>
          <p:cNvPr id="15" name="그림 14" descr="logo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539740">
            <a:off x="728301" y="3281620"/>
            <a:ext cx="1581207" cy="127908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5214910" y="428604"/>
            <a:ext cx="3929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포토  프랜차이즈  전문기업</a:t>
            </a:r>
            <a:endParaRPr lang="ko-KR" altLang="en-US" sz="2800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6248" y="3929066"/>
            <a:ext cx="38576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>
                <a:latin typeface="HY헤드라인M" pitchFamily="18" charset="-127"/>
                <a:ea typeface="HY헤드라인M" pitchFamily="18" charset="-127"/>
              </a:rPr>
              <a:t>업무 제휴 제안서</a:t>
            </a:r>
            <a:endParaRPr lang="ko-KR" altLang="en-US" sz="32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5357826"/>
            <a:ext cx="3857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담당</a:t>
            </a:r>
            <a:r>
              <a:rPr lang="en-US" altLang="ko-KR" dirty="0" smtClean="0"/>
              <a:t>: </a:t>
            </a:r>
            <a:r>
              <a:rPr lang="ko-KR" altLang="en-US" dirty="0" smtClean="0"/>
              <a:t>박석희 부장</a:t>
            </a:r>
            <a:endParaRPr lang="en-US" altLang="ko-KR" dirty="0" smtClean="0"/>
          </a:p>
          <a:p>
            <a:r>
              <a:rPr lang="en-US" altLang="ko-KR" dirty="0" smtClean="0"/>
              <a:t>011-476-4535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모서리가 둥근 직사각형 5"/>
          <p:cNvSpPr/>
          <p:nvPr/>
        </p:nvSpPr>
        <p:spPr>
          <a:xfrm>
            <a:off x="357158" y="857232"/>
            <a:ext cx="8429684" cy="578647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7175" name="Picture 7" descr="22"/>
          <p:cNvPicPr>
            <a:picLocks noChangeAspect="1" noChangeArrowheads="1"/>
          </p:cNvPicPr>
          <p:nvPr/>
        </p:nvPicPr>
        <p:blipFill>
          <a:blip r:embed="rId2"/>
          <a:srcRect l="23503" t="21515" r="15848" b="27940"/>
          <a:stretch>
            <a:fillRect/>
          </a:stretch>
        </p:blipFill>
        <p:spPr bwMode="auto">
          <a:xfrm>
            <a:off x="3643306" y="1000108"/>
            <a:ext cx="4618038" cy="5427662"/>
          </a:xfrm>
          <a:prstGeom prst="rect">
            <a:avLst/>
          </a:prstGeom>
          <a:noFill/>
        </p:spPr>
      </p:pic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428596" y="1643050"/>
            <a:ext cx="3887788" cy="649288"/>
          </a:xfrm>
          <a:prstGeom prst="roundRect">
            <a:avLst>
              <a:gd name="adj" fmla="val 4722"/>
            </a:avLst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lnSpc>
                <a:spcPct val="130000"/>
              </a:lnSpc>
            </a:pPr>
            <a:r>
              <a:rPr lang="en-US" altLang="ko-KR" sz="1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# </a:t>
            </a:r>
            <a:r>
              <a:rPr lang="ko-KR" altLang="en-US" sz="1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전국 </a:t>
            </a:r>
            <a:r>
              <a:rPr lang="en-US" altLang="ko-KR" sz="1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70</a:t>
            </a:r>
            <a:r>
              <a:rPr lang="ko-KR" altLang="en-US" sz="1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여 사진 가맹점 구축 </a:t>
            </a:r>
            <a:r>
              <a:rPr lang="en-US" altLang="ko-KR" sz="1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#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642910" y="285728"/>
            <a:ext cx="334803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ko-KR" altLang="en-US" dirty="0">
                <a:latin typeface="HY견고딕" pitchFamily="18" charset="-127"/>
                <a:ea typeface="HY견고딕" pitchFamily="18" charset="-127"/>
              </a:rPr>
              <a:t>   전국 지점</a:t>
            </a:r>
            <a:endParaRPr lang="en-US" altLang="ko-KR" dirty="0"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순서도: 자기 디스크 7"/>
          <p:cNvSpPr/>
          <p:nvPr/>
        </p:nvSpPr>
        <p:spPr>
          <a:xfrm>
            <a:off x="357158" y="1785926"/>
            <a:ext cx="3643338" cy="3429024"/>
          </a:xfrm>
          <a:prstGeom prst="flowChartMagneticDisk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571472" y="500042"/>
            <a:ext cx="334803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상품 내용</a:t>
            </a:r>
            <a:endParaRPr lang="en-US" altLang="ko-KR" sz="2800" dirty="0">
              <a:latin typeface="휴먼매직체" pitchFamily="18" charset="-127"/>
              <a:ea typeface="휴먼매직체" pitchFamily="18" charset="-127"/>
            </a:endParaRPr>
          </a:p>
        </p:txBody>
      </p:sp>
      <p:pic>
        <p:nvPicPr>
          <p:cNvPr id="21509" name="Picture 5" descr="gg"/>
          <p:cNvPicPr>
            <a:picLocks noChangeAspect="1" noChangeArrowheads="1"/>
          </p:cNvPicPr>
          <p:nvPr/>
        </p:nvPicPr>
        <p:blipFill>
          <a:blip r:embed="rId3"/>
          <a:srcRect l="32666" r="34883"/>
          <a:stretch>
            <a:fillRect/>
          </a:stretch>
        </p:blipFill>
        <p:spPr bwMode="auto">
          <a:xfrm rot="1535145">
            <a:off x="6369636" y="3577658"/>
            <a:ext cx="2181323" cy="2203609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21511" name="Picture 7" descr="gg"/>
          <p:cNvPicPr>
            <a:picLocks noChangeAspect="1" noChangeArrowheads="1"/>
          </p:cNvPicPr>
          <p:nvPr/>
        </p:nvPicPr>
        <p:blipFill>
          <a:blip r:embed="rId3"/>
          <a:srcRect r="65939"/>
          <a:stretch>
            <a:fillRect/>
          </a:stretch>
        </p:blipFill>
        <p:spPr bwMode="auto">
          <a:xfrm rot="21150719">
            <a:off x="4901429" y="2778381"/>
            <a:ext cx="2162103" cy="202322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21512" name="Picture 8" descr="gg"/>
          <p:cNvPicPr>
            <a:picLocks noChangeAspect="1" noChangeArrowheads="1"/>
          </p:cNvPicPr>
          <p:nvPr/>
        </p:nvPicPr>
        <p:blipFill>
          <a:blip r:embed="rId3"/>
          <a:srcRect l="64902" t="4936"/>
          <a:stretch>
            <a:fillRect/>
          </a:stretch>
        </p:blipFill>
        <p:spPr bwMode="auto">
          <a:xfrm rot="681467">
            <a:off x="6303692" y="1523300"/>
            <a:ext cx="2439040" cy="186800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500034" y="2285992"/>
            <a:ext cx="37147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>
                <a:latin typeface="HY견고딕" pitchFamily="18" charset="-127"/>
                <a:ea typeface="HY견고딕" pitchFamily="18" charset="-127"/>
              </a:rPr>
              <a:t>    </a:t>
            </a:r>
            <a:r>
              <a:rPr lang="ko-KR" altLang="en-US" sz="2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HY견고딕" pitchFamily="18" charset="-127"/>
                <a:ea typeface="HY견고딕" pitchFamily="18" charset="-127"/>
              </a:rPr>
              <a:t>가족사진 상품 규격</a:t>
            </a:r>
            <a:endParaRPr lang="en-US" altLang="ko-KR" sz="20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000" dirty="0" smtClean="0"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사진 및 액자를 포함한 규격</a:t>
            </a:r>
            <a:endParaRPr lang="en-US" altLang="ko-KR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 (38cm × 46cm)</a:t>
            </a:r>
          </a:p>
          <a:p>
            <a:endParaRPr lang="en-US" altLang="ko-KR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사진 사이즈</a:t>
            </a:r>
            <a:endParaRPr lang="en-US" altLang="ko-KR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(28cm × 36cm)</a:t>
            </a:r>
          </a:p>
        </p:txBody>
      </p:sp>
      <p:sp>
        <p:nvSpPr>
          <p:cNvPr id="10" name="오른쪽 화살표 9"/>
          <p:cNvSpPr/>
          <p:nvPr/>
        </p:nvSpPr>
        <p:spPr>
          <a:xfrm>
            <a:off x="4357686" y="2857496"/>
            <a:ext cx="500066" cy="1285884"/>
          </a:xfrm>
          <a:prstGeom prst="rightArrow">
            <a:avLst>
              <a:gd name="adj1" fmla="val 43905"/>
              <a:gd name="adj2" fmla="val 50000"/>
            </a:avLst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642910" y="1643050"/>
          <a:ext cx="8072494" cy="479044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2081204"/>
                <a:gridCol w="5991290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상  품  명</a:t>
                      </a:r>
                      <a:endParaRPr lang="ko-KR" altLang="en-US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명품 가족사진 </a:t>
                      </a:r>
                      <a:r>
                        <a:rPr lang="ko-KR" altLang="en-US" dirty="0" err="1" smtClean="0"/>
                        <a:t>촬영권</a:t>
                      </a:r>
                      <a:endParaRPr lang="ko-KR" altLang="en-US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ctr" latinLnBrk="1"/>
                      <a:endParaRPr lang="en-US" altLang="ko-KR" dirty="0" smtClean="0"/>
                    </a:p>
                    <a:p>
                      <a:pPr lvl="0" algn="ctr" latinLnBrk="1"/>
                      <a:endParaRPr lang="en-US" altLang="ko-KR" dirty="0" smtClean="0"/>
                    </a:p>
                    <a:p>
                      <a:pPr lvl="0" algn="ctr" latinLnBrk="1"/>
                      <a:r>
                        <a:rPr lang="ko-KR" altLang="en-US" sz="2000" dirty="0" smtClean="0"/>
                        <a:t>상품규격</a:t>
                      </a:r>
                      <a:endParaRPr lang="en-US" altLang="ko-KR" sz="2000" b="0" dirty="0" smtClean="0">
                        <a:latin typeface="+mj-lt"/>
                        <a:ea typeface="휴먼엑스포" pitchFamily="18" charset="-127"/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Wingdings" pitchFamily="2" charset="2"/>
                        <a:buChar char="v"/>
                      </a:pPr>
                      <a:r>
                        <a:rPr lang="en-US" altLang="ko-KR" dirty="0" smtClean="0"/>
                        <a:t> 11R(</a:t>
                      </a:r>
                      <a:r>
                        <a:rPr lang="en-US" altLang="ko-KR" baseline="0" dirty="0" smtClean="0"/>
                        <a:t> 28cm × 36cm) 1</a:t>
                      </a:r>
                      <a:r>
                        <a:rPr lang="ko-KR" altLang="en-US" baseline="0" dirty="0" smtClean="0"/>
                        <a:t>점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Wingdings" pitchFamily="2" charset="2"/>
                        <a:buChar char="v"/>
                      </a:pPr>
                      <a:endParaRPr lang="en-US" altLang="ko-KR" baseline="0" dirty="0" smtClean="0"/>
                    </a:p>
                    <a:p>
                      <a:pPr latinLnBrk="1">
                        <a:buFont typeface="Wingdings" pitchFamily="2" charset="2"/>
                        <a:buChar char="v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특수 </a:t>
                      </a:r>
                      <a:r>
                        <a:rPr lang="ko-KR" altLang="en-US" baseline="0" dirty="0" err="1" smtClean="0"/>
                        <a:t>쿨</a:t>
                      </a:r>
                      <a:r>
                        <a:rPr lang="ko-KR" altLang="en-US" baseline="0" dirty="0" smtClean="0"/>
                        <a:t> 코팅 처리</a:t>
                      </a:r>
                      <a:r>
                        <a:rPr lang="en-US" altLang="ko-KR" baseline="0" dirty="0" smtClean="0"/>
                        <a:t>.</a:t>
                      </a:r>
                    </a:p>
                    <a:p>
                      <a:pPr latinLnBrk="1">
                        <a:buFont typeface="Wingdings" pitchFamily="2" charset="2"/>
                        <a:buChar char="v"/>
                      </a:pPr>
                      <a:endParaRPr lang="en-US" altLang="ko-KR" baseline="0" dirty="0" smtClean="0"/>
                    </a:p>
                    <a:p>
                      <a:pPr latinLnBrk="1">
                        <a:buFont typeface="Wingdings" pitchFamily="2" charset="2"/>
                        <a:buChar char="v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고급 액자 포함</a:t>
                      </a:r>
                      <a:r>
                        <a:rPr lang="en-US" altLang="ko-KR" baseline="0" dirty="0" smtClean="0"/>
                        <a:t>.</a:t>
                      </a:r>
                    </a:p>
                    <a:p>
                      <a:pPr latinLnBrk="1">
                        <a:buFont typeface="Wingdings" pitchFamily="2" charset="2"/>
                        <a:buNone/>
                      </a:pPr>
                      <a:endParaRPr lang="ko-KR" altLang="en-US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시중판매가</a:t>
                      </a:r>
                      <a:endParaRPr lang="ko-KR" altLang="en-US" sz="2000" b="0" dirty="0">
                        <a:latin typeface="+mj-lt"/>
                        <a:ea typeface="휴먼엑스포" pitchFamily="18" charset="-127"/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￦ </a:t>
                      </a:r>
                      <a:r>
                        <a:rPr lang="en-US" altLang="ko-KR" dirty="0" smtClean="0"/>
                        <a:t>150,000</a:t>
                      </a:r>
                      <a:r>
                        <a:rPr lang="en-US" altLang="ko-KR" baseline="0" dirty="0" smtClean="0"/>
                        <a:t>  (</a:t>
                      </a:r>
                      <a:r>
                        <a:rPr lang="ko-KR" altLang="en-US" baseline="0" dirty="0" smtClean="0"/>
                        <a:t>납품가</a:t>
                      </a:r>
                      <a:r>
                        <a:rPr lang="en-US" altLang="ko-KR" baseline="0" dirty="0" smtClean="0"/>
                        <a:t>  :  1000</a:t>
                      </a:r>
                      <a:r>
                        <a:rPr lang="ko-KR" altLang="en-US" baseline="0" dirty="0" smtClean="0"/>
                        <a:t>매 기준 </a:t>
                      </a:r>
                      <a:r>
                        <a:rPr lang="en-US" altLang="ko-KR" baseline="0" dirty="0" smtClean="0"/>
                        <a:t>,1</a:t>
                      </a:r>
                      <a:r>
                        <a:rPr lang="ko-KR" altLang="en-US" baseline="0" dirty="0" smtClean="0"/>
                        <a:t>매당</a:t>
                      </a:r>
                      <a:r>
                        <a:rPr lang="en-US" altLang="ko-KR" baseline="0" dirty="0" smtClean="0"/>
                        <a:t>3000</a:t>
                      </a:r>
                      <a:r>
                        <a:rPr lang="ko-KR" altLang="en-US" baseline="0" dirty="0" smtClean="0"/>
                        <a:t>원</a:t>
                      </a:r>
                      <a:r>
                        <a:rPr lang="en-US" altLang="ko-KR" baseline="0" smtClean="0"/>
                        <a:t>)</a:t>
                      </a:r>
                      <a:endParaRPr lang="ko-KR" altLang="en-US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en-US" altLang="ko-KR" sz="2000" dirty="0" smtClean="0"/>
                    </a:p>
                    <a:p>
                      <a:pPr algn="ctr" latinLnBrk="1"/>
                      <a:endParaRPr lang="en-US" altLang="ko-KR" sz="2000" dirty="0" smtClean="0"/>
                    </a:p>
                    <a:p>
                      <a:pPr algn="ctr" latinLnBrk="1"/>
                      <a:endParaRPr lang="en-US" altLang="ko-KR" sz="2000" dirty="0" smtClean="0"/>
                    </a:p>
                    <a:p>
                      <a:pPr algn="ctr" latinLnBrk="1"/>
                      <a:r>
                        <a:rPr lang="ko-KR" altLang="en-US" sz="2000" dirty="0" smtClean="0"/>
                        <a:t>이용안내</a:t>
                      </a:r>
                      <a:endParaRPr lang="ko-KR" altLang="en-US" sz="2000" b="0" dirty="0">
                        <a:latin typeface="+mj-lt"/>
                        <a:ea typeface="휴먼엑스포" pitchFamily="18" charset="-127"/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Wingdings" pitchFamily="2" charset="2"/>
                        <a:buChar char="v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전국 어디서나 </a:t>
                      </a:r>
                      <a:r>
                        <a:rPr lang="en-US" altLang="ko-KR" dirty="0" smtClean="0"/>
                        <a:t>1566 – 4773</a:t>
                      </a:r>
                      <a:r>
                        <a:rPr lang="ko-KR" altLang="en-US" dirty="0" smtClean="0"/>
                        <a:t>으로 전화하시면</a:t>
                      </a:r>
                      <a:endParaRPr lang="en-US" altLang="ko-KR" dirty="0" smtClean="0"/>
                    </a:p>
                    <a:p>
                      <a:pPr latinLnBrk="1">
                        <a:buFont typeface="Wingdings" pitchFamily="2" charset="2"/>
                        <a:buNone/>
                      </a:pPr>
                      <a:r>
                        <a:rPr lang="en-US" altLang="ko-KR" dirty="0" smtClean="0"/>
                        <a:t>   </a:t>
                      </a:r>
                      <a:r>
                        <a:rPr lang="ko-KR" altLang="en-US" dirty="0" smtClean="0"/>
                        <a:t>편리한 지역에서 이용가능</a:t>
                      </a:r>
                      <a:r>
                        <a:rPr lang="en-US" altLang="ko-KR" dirty="0" smtClean="0"/>
                        <a:t>.(</a:t>
                      </a:r>
                      <a:r>
                        <a:rPr lang="ko-KR" altLang="en-US" dirty="0" smtClean="0"/>
                        <a:t>전국 </a:t>
                      </a:r>
                      <a:r>
                        <a:rPr lang="en-US" altLang="ko-KR" dirty="0" smtClean="0"/>
                        <a:t>80</a:t>
                      </a:r>
                      <a:r>
                        <a:rPr lang="ko-KR" altLang="en-US" dirty="0" err="1" smtClean="0"/>
                        <a:t>여개</a:t>
                      </a:r>
                      <a:r>
                        <a:rPr lang="ko-KR" altLang="en-US" dirty="0" smtClean="0"/>
                        <a:t> 가맹점 운영</a:t>
                      </a:r>
                      <a:r>
                        <a:rPr lang="en-US" altLang="ko-KR" dirty="0" smtClean="0"/>
                        <a:t>)</a:t>
                      </a:r>
                    </a:p>
                    <a:p>
                      <a:pPr latinLnBrk="1">
                        <a:buFont typeface="Wingdings" pitchFamily="2" charset="2"/>
                        <a:buNone/>
                      </a:pPr>
                      <a:endParaRPr lang="en-US" altLang="ko-KR" dirty="0" smtClean="0"/>
                    </a:p>
                    <a:p>
                      <a:pPr latinLnBrk="1">
                        <a:buFont typeface="Wingdings" pitchFamily="2" charset="2"/>
                        <a:buChar char="v"/>
                      </a:pPr>
                      <a:r>
                        <a:rPr lang="en-US" altLang="ko-KR" dirty="0" smtClean="0"/>
                        <a:t> 3</a:t>
                      </a:r>
                      <a:r>
                        <a:rPr lang="ko-KR" altLang="en-US" dirty="0" smtClean="0"/>
                        <a:t>인 이상 가족사진 촬영</a:t>
                      </a:r>
                      <a:r>
                        <a:rPr lang="en-US" altLang="ko-KR" dirty="0" smtClean="0"/>
                        <a:t>.</a:t>
                      </a:r>
                    </a:p>
                    <a:p>
                      <a:pPr latinLnBrk="1">
                        <a:buFont typeface="Wingdings" pitchFamily="2" charset="2"/>
                        <a:buChar char="v"/>
                      </a:pPr>
                      <a:endParaRPr lang="en-US" altLang="ko-KR" dirty="0" smtClean="0"/>
                    </a:p>
                    <a:p>
                      <a:pPr latinLnBrk="1">
                        <a:buFont typeface="Wingdings" pitchFamily="2" charset="2"/>
                        <a:buChar char="v"/>
                      </a:pPr>
                      <a:r>
                        <a:rPr lang="en-US" altLang="ko-KR" dirty="0" smtClean="0"/>
                        <a:t> 1</a:t>
                      </a:r>
                      <a:r>
                        <a:rPr lang="ko-KR" altLang="en-US" dirty="0" smtClean="0"/>
                        <a:t>인 </a:t>
                      </a:r>
                      <a:r>
                        <a:rPr lang="en-US" altLang="ko-KR" dirty="0" smtClean="0"/>
                        <a:t>1</a:t>
                      </a:r>
                      <a:r>
                        <a:rPr lang="ko-KR" altLang="en-US" dirty="0" smtClean="0"/>
                        <a:t>매에 한하여 이용 가능</a:t>
                      </a:r>
                      <a:r>
                        <a:rPr lang="en-US" altLang="ko-KR" dirty="0" smtClean="0"/>
                        <a:t>.</a:t>
                      </a:r>
                    </a:p>
                    <a:p>
                      <a:pPr latinLnBrk="1">
                        <a:buFont typeface="Wingdings" pitchFamily="2" charset="2"/>
                        <a:buChar char="v"/>
                      </a:pPr>
                      <a:endParaRPr lang="en-US" altLang="ko-KR" dirty="0" smtClean="0"/>
                    </a:p>
                    <a:p>
                      <a:pPr latinLnBrk="1">
                        <a:buFont typeface="Wingdings" pitchFamily="2" charset="2"/>
                        <a:buChar char="v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액자 포함 가족사진 </a:t>
                      </a:r>
                      <a:r>
                        <a:rPr lang="en-US" altLang="ko-KR" dirty="0" smtClean="0"/>
                        <a:t>1</a:t>
                      </a:r>
                      <a:r>
                        <a:rPr lang="ko-KR" altLang="en-US" dirty="0" smtClean="0"/>
                        <a:t>점 무료제공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71472" y="500042"/>
            <a:ext cx="3143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상품권  이용안내</a:t>
            </a:r>
            <a:endParaRPr lang="ko-KR" altLang="en-US" sz="2800" dirty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보보스상품권최종[1]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28" y="1428736"/>
            <a:ext cx="6286544" cy="485778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3" name="TextBox 2"/>
          <p:cNvSpPr txBox="1"/>
          <p:nvPr/>
        </p:nvSpPr>
        <p:spPr>
          <a:xfrm>
            <a:off x="500034" y="500042"/>
            <a:ext cx="3286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상품권  견본</a:t>
            </a:r>
            <a:endParaRPr lang="ko-KR" altLang="en-US" sz="2800" dirty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모서리가 둥근 직사각형 408"/>
          <p:cNvSpPr/>
          <p:nvPr/>
        </p:nvSpPr>
        <p:spPr>
          <a:xfrm>
            <a:off x="428596" y="1285860"/>
            <a:ext cx="8215370" cy="31432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187450" y="1677988"/>
            <a:ext cx="795338" cy="909637"/>
            <a:chOff x="565" y="1661"/>
            <a:chExt cx="475" cy="68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4341" name="Freeform 5"/>
            <p:cNvSpPr>
              <a:spLocks/>
            </p:cNvSpPr>
            <p:nvPr/>
          </p:nvSpPr>
          <p:spPr bwMode="auto">
            <a:xfrm>
              <a:off x="973" y="1698"/>
              <a:ext cx="41" cy="90"/>
            </a:xfrm>
            <a:custGeom>
              <a:avLst/>
              <a:gdLst/>
              <a:ahLst/>
              <a:cxnLst>
                <a:cxn ang="0">
                  <a:pos x="51" y="86"/>
                </a:cxn>
                <a:cxn ang="0">
                  <a:pos x="51" y="73"/>
                </a:cxn>
                <a:cxn ang="0">
                  <a:pos x="55" y="65"/>
                </a:cxn>
                <a:cxn ang="0">
                  <a:pos x="61" y="60"/>
                </a:cxn>
                <a:cxn ang="0">
                  <a:pos x="63" y="50"/>
                </a:cxn>
                <a:cxn ang="0">
                  <a:pos x="65" y="44"/>
                </a:cxn>
                <a:cxn ang="0">
                  <a:pos x="65" y="38"/>
                </a:cxn>
                <a:cxn ang="0">
                  <a:pos x="65" y="27"/>
                </a:cxn>
                <a:cxn ang="0">
                  <a:pos x="65" y="17"/>
                </a:cxn>
                <a:cxn ang="0">
                  <a:pos x="61" y="12"/>
                </a:cxn>
                <a:cxn ang="0">
                  <a:pos x="55" y="6"/>
                </a:cxn>
                <a:cxn ang="0">
                  <a:pos x="53" y="2"/>
                </a:cxn>
                <a:cxn ang="0">
                  <a:pos x="45" y="0"/>
                </a:cxn>
                <a:cxn ang="0">
                  <a:pos x="38" y="0"/>
                </a:cxn>
                <a:cxn ang="0">
                  <a:pos x="24" y="0"/>
                </a:cxn>
                <a:cxn ang="0">
                  <a:pos x="21" y="0"/>
                </a:cxn>
                <a:cxn ang="0">
                  <a:pos x="11" y="6"/>
                </a:cxn>
                <a:cxn ang="0">
                  <a:pos x="7" y="12"/>
                </a:cxn>
                <a:cxn ang="0">
                  <a:pos x="3" y="14"/>
                </a:cxn>
                <a:cxn ang="0">
                  <a:pos x="0" y="23"/>
                </a:cxn>
                <a:cxn ang="0">
                  <a:pos x="3" y="33"/>
                </a:cxn>
                <a:cxn ang="0">
                  <a:pos x="5" y="44"/>
                </a:cxn>
                <a:cxn ang="0">
                  <a:pos x="11" y="54"/>
                </a:cxn>
                <a:cxn ang="0">
                  <a:pos x="13" y="60"/>
                </a:cxn>
                <a:cxn ang="0">
                  <a:pos x="15" y="65"/>
                </a:cxn>
                <a:cxn ang="0">
                  <a:pos x="21" y="73"/>
                </a:cxn>
                <a:cxn ang="0">
                  <a:pos x="21" y="82"/>
                </a:cxn>
                <a:cxn ang="0">
                  <a:pos x="23" y="88"/>
                </a:cxn>
                <a:cxn ang="0">
                  <a:pos x="28" y="92"/>
                </a:cxn>
                <a:cxn ang="0">
                  <a:pos x="36" y="94"/>
                </a:cxn>
                <a:cxn ang="0">
                  <a:pos x="44" y="92"/>
                </a:cxn>
                <a:cxn ang="0">
                  <a:pos x="47" y="88"/>
                </a:cxn>
                <a:cxn ang="0">
                  <a:pos x="51" y="86"/>
                </a:cxn>
              </a:cxnLst>
              <a:rect l="0" t="0" r="r" b="b"/>
              <a:pathLst>
                <a:path w="65" h="94">
                  <a:moveTo>
                    <a:pt x="51" y="86"/>
                  </a:moveTo>
                  <a:lnTo>
                    <a:pt x="51" y="73"/>
                  </a:lnTo>
                  <a:lnTo>
                    <a:pt x="55" y="65"/>
                  </a:lnTo>
                  <a:lnTo>
                    <a:pt x="61" y="60"/>
                  </a:lnTo>
                  <a:lnTo>
                    <a:pt x="63" y="50"/>
                  </a:lnTo>
                  <a:lnTo>
                    <a:pt x="65" y="44"/>
                  </a:lnTo>
                  <a:lnTo>
                    <a:pt x="65" y="38"/>
                  </a:lnTo>
                  <a:lnTo>
                    <a:pt x="65" y="27"/>
                  </a:lnTo>
                  <a:lnTo>
                    <a:pt x="65" y="17"/>
                  </a:lnTo>
                  <a:lnTo>
                    <a:pt x="61" y="12"/>
                  </a:lnTo>
                  <a:lnTo>
                    <a:pt x="55" y="6"/>
                  </a:lnTo>
                  <a:lnTo>
                    <a:pt x="53" y="2"/>
                  </a:lnTo>
                  <a:lnTo>
                    <a:pt x="45" y="0"/>
                  </a:lnTo>
                  <a:lnTo>
                    <a:pt x="38" y="0"/>
                  </a:lnTo>
                  <a:lnTo>
                    <a:pt x="24" y="0"/>
                  </a:lnTo>
                  <a:lnTo>
                    <a:pt x="21" y="0"/>
                  </a:lnTo>
                  <a:lnTo>
                    <a:pt x="11" y="6"/>
                  </a:lnTo>
                  <a:lnTo>
                    <a:pt x="7" y="12"/>
                  </a:lnTo>
                  <a:lnTo>
                    <a:pt x="3" y="14"/>
                  </a:lnTo>
                  <a:lnTo>
                    <a:pt x="0" y="23"/>
                  </a:lnTo>
                  <a:lnTo>
                    <a:pt x="3" y="33"/>
                  </a:lnTo>
                  <a:lnTo>
                    <a:pt x="5" y="44"/>
                  </a:lnTo>
                  <a:lnTo>
                    <a:pt x="11" y="54"/>
                  </a:lnTo>
                  <a:lnTo>
                    <a:pt x="13" y="60"/>
                  </a:lnTo>
                  <a:lnTo>
                    <a:pt x="15" y="65"/>
                  </a:lnTo>
                  <a:lnTo>
                    <a:pt x="21" y="73"/>
                  </a:lnTo>
                  <a:lnTo>
                    <a:pt x="21" y="82"/>
                  </a:lnTo>
                  <a:lnTo>
                    <a:pt x="23" y="88"/>
                  </a:lnTo>
                  <a:lnTo>
                    <a:pt x="28" y="92"/>
                  </a:lnTo>
                  <a:lnTo>
                    <a:pt x="36" y="94"/>
                  </a:lnTo>
                  <a:lnTo>
                    <a:pt x="44" y="92"/>
                  </a:lnTo>
                  <a:lnTo>
                    <a:pt x="47" y="88"/>
                  </a:lnTo>
                  <a:lnTo>
                    <a:pt x="51" y="86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auto">
            <a:xfrm>
              <a:off x="970" y="1698"/>
              <a:ext cx="49" cy="65"/>
            </a:xfrm>
            <a:custGeom>
              <a:avLst/>
              <a:gdLst/>
              <a:ahLst/>
              <a:cxnLst>
                <a:cxn ang="0">
                  <a:pos x="72" y="56"/>
                </a:cxn>
                <a:cxn ang="0">
                  <a:pos x="78" y="50"/>
                </a:cxn>
                <a:cxn ang="0">
                  <a:pos x="78" y="40"/>
                </a:cxn>
                <a:cxn ang="0">
                  <a:pos x="78" y="33"/>
                </a:cxn>
                <a:cxn ang="0">
                  <a:pos x="78" y="27"/>
                </a:cxn>
                <a:cxn ang="0">
                  <a:pos x="74" y="17"/>
                </a:cxn>
                <a:cxn ang="0">
                  <a:pos x="71" y="12"/>
                </a:cxn>
                <a:cxn ang="0">
                  <a:pos x="65" y="6"/>
                </a:cxn>
                <a:cxn ang="0">
                  <a:pos x="57" y="2"/>
                </a:cxn>
                <a:cxn ang="0">
                  <a:pos x="53" y="0"/>
                </a:cxn>
                <a:cxn ang="0">
                  <a:pos x="40" y="0"/>
                </a:cxn>
                <a:cxn ang="0">
                  <a:pos x="30" y="0"/>
                </a:cxn>
                <a:cxn ang="0">
                  <a:pos x="23" y="2"/>
                </a:cxn>
                <a:cxn ang="0">
                  <a:pos x="15" y="2"/>
                </a:cxn>
                <a:cxn ang="0">
                  <a:pos x="9" y="8"/>
                </a:cxn>
                <a:cxn ang="0">
                  <a:pos x="5" y="14"/>
                </a:cxn>
                <a:cxn ang="0">
                  <a:pos x="4" y="21"/>
                </a:cxn>
                <a:cxn ang="0">
                  <a:pos x="0" y="27"/>
                </a:cxn>
                <a:cxn ang="0">
                  <a:pos x="0" y="38"/>
                </a:cxn>
                <a:cxn ang="0">
                  <a:pos x="0" y="46"/>
                </a:cxn>
                <a:cxn ang="0">
                  <a:pos x="4" y="50"/>
                </a:cxn>
                <a:cxn ang="0">
                  <a:pos x="7" y="56"/>
                </a:cxn>
                <a:cxn ang="0">
                  <a:pos x="9" y="60"/>
                </a:cxn>
                <a:cxn ang="0">
                  <a:pos x="17" y="61"/>
                </a:cxn>
                <a:cxn ang="0">
                  <a:pos x="25" y="65"/>
                </a:cxn>
                <a:cxn ang="0">
                  <a:pos x="21" y="56"/>
                </a:cxn>
                <a:cxn ang="0">
                  <a:pos x="15" y="40"/>
                </a:cxn>
                <a:cxn ang="0">
                  <a:pos x="13" y="35"/>
                </a:cxn>
                <a:cxn ang="0">
                  <a:pos x="15" y="33"/>
                </a:cxn>
                <a:cxn ang="0">
                  <a:pos x="15" y="27"/>
                </a:cxn>
                <a:cxn ang="0">
                  <a:pos x="28" y="29"/>
                </a:cxn>
                <a:cxn ang="0">
                  <a:pos x="42" y="29"/>
                </a:cxn>
                <a:cxn ang="0">
                  <a:pos x="53" y="29"/>
                </a:cxn>
                <a:cxn ang="0">
                  <a:pos x="59" y="27"/>
                </a:cxn>
                <a:cxn ang="0">
                  <a:pos x="65" y="29"/>
                </a:cxn>
                <a:cxn ang="0">
                  <a:pos x="65" y="35"/>
                </a:cxn>
                <a:cxn ang="0">
                  <a:pos x="65" y="44"/>
                </a:cxn>
                <a:cxn ang="0">
                  <a:pos x="59" y="56"/>
                </a:cxn>
                <a:cxn ang="0">
                  <a:pos x="57" y="65"/>
                </a:cxn>
                <a:cxn ang="0">
                  <a:pos x="65" y="60"/>
                </a:cxn>
                <a:cxn ang="0">
                  <a:pos x="72" y="56"/>
                </a:cxn>
              </a:cxnLst>
              <a:rect l="0" t="0" r="r" b="b"/>
              <a:pathLst>
                <a:path w="78" h="65">
                  <a:moveTo>
                    <a:pt x="72" y="56"/>
                  </a:moveTo>
                  <a:lnTo>
                    <a:pt x="78" y="50"/>
                  </a:lnTo>
                  <a:lnTo>
                    <a:pt x="78" y="40"/>
                  </a:lnTo>
                  <a:lnTo>
                    <a:pt x="78" y="33"/>
                  </a:lnTo>
                  <a:lnTo>
                    <a:pt x="78" y="27"/>
                  </a:lnTo>
                  <a:lnTo>
                    <a:pt x="74" y="17"/>
                  </a:lnTo>
                  <a:lnTo>
                    <a:pt x="71" y="12"/>
                  </a:lnTo>
                  <a:lnTo>
                    <a:pt x="65" y="6"/>
                  </a:lnTo>
                  <a:lnTo>
                    <a:pt x="57" y="2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30" y="0"/>
                  </a:lnTo>
                  <a:lnTo>
                    <a:pt x="23" y="2"/>
                  </a:lnTo>
                  <a:lnTo>
                    <a:pt x="15" y="2"/>
                  </a:lnTo>
                  <a:lnTo>
                    <a:pt x="9" y="8"/>
                  </a:lnTo>
                  <a:lnTo>
                    <a:pt x="5" y="14"/>
                  </a:lnTo>
                  <a:lnTo>
                    <a:pt x="4" y="21"/>
                  </a:lnTo>
                  <a:lnTo>
                    <a:pt x="0" y="27"/>
                  </a:lnTo>
                  <a:lnTo>
                    <a:pt x="0" y="38"/>
                  </a:lnTo>
                  <a:lnTo>
                    <a:pt x="0" y="46"/>
                  </a:lnTo>
                  <a:lnTo>
                    <a:pt x="4" y="50"/>
                  </a:lnTo>
                  <a:lnTo>
                    <a:pt x="7" y="56"/>
                  </a:lnTo>
                  <a:lnTo>
                    <a:pt x="9" y="60"/>
                  </a:lnTo>
                  <a:lnTo>
                    <a:pt x="17" y="61"/>
                  </a:lnTo>
                  <a:lnTo>
                    <a:pt x="25" y="65"/>
                  </a:lnTo>
                  <a:lnTo>
                    <a:pt x="21" y="56"/>
                  </a:lnTo>
                  <a:lnTo>
                    <a:pt x="15" y="40"/>
                  </a:lnTo>
                  <a:lnTo>
                    <a:pt x="13" y="35"/>
                  </a:lnTo>
                  <a:lnTo>
                    <a:pt x="15" y="33"/>
                  </a:lnTo>
                  <a:lnTo>
                    <a:pt x="15" y="27"/>
                  </a:lnTo>
                  <a:lnTo>
                    <a:pt x="28" y="29"/>
                  </a:lnTo>
                  <a:lnTo>
                    <a:pt x="42" y="29"/>
                  </a:lnTo>
                  <a:lnTo>
                    <a:pt x="53" y="29"/>
                  </a:lnTo>
                  <a:lnTo>
                    <a:pt x="59" y="27"/>
                  </a:lnTo>
                  <a:lnTo>
                    <a:pt x="65" y="29"/>
                  </a:lnTo>
                  <a:lnTo>
                    <a:pt x="65" y="35"/>
                  </a:lnTo>
                  <a:lnTo>
                    <a:pt x="65" y="44"/>
                  </a:lnTo>
                  <a:lnTo>
                    <a:pt x="59" y="56"/>
                  </a:lnTo>
                  <a:lnTo>
                    <a:pt x="57" y="65"/>
                  </a:lnTo>
                  <a:lnTo>
                    <a:pt x="65" y="60"/>
                  </a:lnTo>
                  <a:lnTo>
                    <a:pt x="72" y="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3" name="Freeform 7"/>
            <p:cNvSpPr>
              <a:spLocks/>
            </p:cNvSpPr>
            <p:nvPr/>
          </p:nvSpPr>
          <p:spPr bwMode="auto">
            <a:xfrm>
              <a:off x="983" y="1744"/>
              <a:ext cx="31" cy="46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8" y="0"/>
                </a:cxn>
                <a:cxn ang="0">
                  <a:pos x="34" y="2"/>
                </a:cxn>
                <a:cxn ang="0">
                  <a:pos x="38" y="4"/>
                </a:cxn>
                <a:cxn ang="0">
                  <a:pos x="42" y="6"/>
                </a:cxn>
                <a:cxn ang="0">
                  <a:pos x="44" y="10"/>
                </a:cxn>
                <a:cxn ang="0">
                  <a:pos x="46" y="13"/>
                </a:cxn>
                <a:cxn ang="0">
                  <a:pos x="48" y="19"/>
                </a:cxn>
                <a:cxn ang="0">
                  <a:pos x="48" y="23"/>
                </a:cxn>
                <a:cxn ang="0">
                  <a:pos x="48" y="29"/>
                </a:cxn>
                <a:cxn ang="0">
                  <a:pos x="46" y="33"/>
                </a:cxn>
                <a:cxn ang="0">
                  <a:pos x="44" y="36"/>
                </a:cxn>
                <a:cxn ang="0">
                  <a:pos x="42" y="40"/>
                </a:cxn>
                <a:cxn ang="0">
                  <a:pos x="38" y="42"/>
                </a:cxn>
                <a:cxn ang="0">
                  <a:pos x="34" y="46"/>
                </a:cxn>
                <a:cxn ang="0">
                  <a:pos x="28" y="46"/>
                </a:cxn>
                <a:cxn ang="0">
                  <a:pos x="25" y="48"/>
                </a:cxn>
                <a:cxn ang="0">
                  <a:pos x="19" y="46"/>
                </a:cxn>
                <a:cxn ang="0">
                  <a:pos x="15" y="46"/>
                </a:cxn>
                <a:cxn ang="0">
                  <a:pos x="11" y="42"/>
                </a:cxn>
                <a:cxn ang="0">
                  <a:pos x="7" y="40"/>
                </a:cxn>
                <a:cxn ang="0">
                  <a:pos x="4" y="36"/>
                </a:cxn>
                <a:cxn ang="0">
                  <a:pos x="2" y="33"/>
                </a:cxn>
                <a:cxn ang="0">
                  <a:pos x="2" y="29"/>
                </a:cxn>
                <a:cxn ang="0">
                  <a:pos x="0" y="23"/>
                </a:cxn>
                <a:cxn ang="0">
                  <a:pos x="2" y="19"/>
                </a:cxn>
                <a:cxn ang="0">
                  <a:pos x="2" y="13"/>
                </a:cxn>
                <a:cxn ang="0">
                  <a:pos x="4" y="10"/>
                </a:cxn>
                <a:cxn ang="0">
                  <a:pos x="7" y="6"/>
                </a:cxn>
                <a:cxn ang="0">
                  <a:pos x="11" y="4"/>
                </a:cxn>
                <a:cxn ang="0">
                  <a:pos x="15" y="2"/>
                </a:cxn>
                <a:cxn ang="0">
                  <a:pos x="19" y="0"/>
                </a:cxn>
                <a:cxn ang="0">
                  <a:pos x="25" y="0"/>
                </a:cxn>
              </a:cxnLst>
              <a:rect l="0" t="0" r="r" b="b"/>
              <a:pathLst>
                <a:path w="48" h="48">
                  <a:moveTo>
                    <a:pt x="25" y="0"/>
                  </a:moveTo>
                  <a:lnTo>
                    <a:pt x="28" y="0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2" y="6"/>
                  </a:lnTo>
                  <a:lnTo>
                    <a:pt x="44" y="10"/>
                  </a:lnTo>
                  <a:lnTo>
                    <a:pt x="46" y="13"/>
                  </a:lnTo>
                  <a:lnTo>
                    <a:pt x="48" y="19"/>
                  </a:lnTo>
                  <a:lnTo>
                    <a:pt x="48" y="23"/>
                  </a:lnTo>
                  <a:lnTo>
                    <a:pt x="48" y="29"/>
                  </a:lnTo>
                  <a:lnTo>
                    <a:pt x="46" y="33"/>
                  </a:lnTo>
                  <a:lnTo>
                    <a:pt x="44" y="36"/>
                  </a:lnTo>
                  <a:lnTo>
                    <a:pt x="42" y="40"/>
                  </a:lnTo>
                  <a:lnTo>
                    <a:pt x="38" y="42"/>
                  </a:lnTo>
                  <a:lnTo>
                    <a:pt x="34" y="46"/>
                  </a:lnTo>
                  <a:lnTo>
                    <a:pt x="28" y="46"/>
                  </a:lnTo>
                  <a:lnTo>
                    <a:pt x="25" y="48"/>
                  </a:lnTo>
                  <a:lnTo>
                    <a:pt x="19" y="46"/>
                  </a:lnTo>
                  <a:lnTo>
                    <a:pt x="15" y="46"/>
                  </a:lnTo>
                  <a:lnTo>
                    <a:pt x="11" y="42"/>
                  </a:lnTo>
                  <a:lnTo>
                    <a:pt x="7" y="40"/>
                  </a:lnTo>
                  <a:lnTo>
                    <a:pt x="4" y="36"/>
                  </a:lnTo>
                  <a:lnTo>
                    <a:pt x="2" y="33"/>
                  </a:lnTo>
                  <a:lnTo>
                    <a:pt x="2" y="29"/>
                  </a:lnTo>
                  <a:lnTo>
                    <a:pt x="0" y="23"/>
                  </a:lnTo>
                  <a:lnTo>
                    <a:pt x="2" y="19"/>
                  </a:lnTo>
                  <a:lnTo>
                    <a:pt x="2" y="13"/>
                  </a:lnTo>
                  <a:lnTo>
                    <a:pt x="4" y="10"/>
                  </a:lnTo>
                  <a:lnTo>
                    <a:pt x="7" y="6"/>
                  </a:lnTo>
                  <a:lnTo>
                    <a:pt x="11" y="4"/>
                  </a:lnTo>
                  <a:lnTo>
                    <a:pt x="15" y="2"/>
                  </a:lnTo>
                  <a:lnTo>
                    <a:pt x="19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5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4" name="Freeform 8"/>
            <p:cNvSpPr>
              <a:spLocks/>
            </p:cNvSpPr>
            <p:nvPr/>
          </p:nvSpPr>
          <p:spPr bwMode="auto">
            <a:xfrm>
              <a:off x="950" y="1744"/>
              <a:ext cx="29" cy="4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27" y="0"/>
                </a:cxn>
                <a:cxn ang="0">
                  <a:pos x="31" y="2"/>
                </a:cxn>
                <a:cxn ang="0">
                  <a:pos x="35" y="4"/>
                </a:cxn>
                <a:cxn ang="0">
                  <a:pos x="38" y="6"/>
                </a:cxn>
                <a:cxn ang="0">
                  <a:pos x="40" y="10"/>
                </a:cxn>
                <a:cxn ang="0">
                  <a:pos x="42" y="13"/>
                </a:cxn>
                <a:cxn ang="0">
                  <a:pos x="44" y="19"/>
                </a:cxn>
                <a:cxn ang="0">
                  <a:pos x="44" y="23"/>
                </a:cxn>
                <a:cxn ang="0">
                  <a:pos x="44" y="29"/>
                </a:cxn>
                <a:cxn ang="0">
                  <a:pos x="42" y="33"/>
                </a:cxn>
                <a:cxn ang="0">
                  <a:pos x="40" y="36"/>
                </a:cxn>
                <a:cxn ang="0">
                  <a:pos x="38" y="40"/>
                </a:cxn>
                <a:cxn ang="0">
                  <a:pos x="35" y="42"/>
                </a:cxn>
                <a:cxn ang="0">
                  <a:pos x="31" y="46"/>
                </a:cxn>
                <a:cxn ang="0">
                  <a:pos x="27" y="46"/>
                </a:cxn>
                <a:cxn ang="0">
                  <a:pos x="23" y="48"/>
                </a:cxn>
                <a:cxn ang="0">
                  <a:pos x="17" y="46"/>
                </a:cxn>
                <a:cxn ang="0">
                  <a:pos x="14" y="46"/>
                </a:cxn>
                <a:cxn ang="0">
                  <a:pos x="10" y="42"/>
                </a:cxn>
                <a:cxn ang="0">
                  <a:pos x="8" y="40"/>
                </a:cxn>
                <a:cxn ang="0">
                  <a:pos x="4" y="36"/>
                </a:cxn>
                <a:cxn ang="0">
                  <a:pos x="2" y="33"/>
                </a:cxn>
                <a:cxn ang="0">
                  <a:pos x="0" y="29"/>
                </a:cxn>
                <a:cxn ang="0">
                  <a:pos x="0" y="23"/>
                </a:cxn>
                <a:cxn ang="0">
                  <a:pos x="0" y="19"/>
                </a:cxn>
                <a:cxn ang="0">
                  <a:pos x="2" y="13"/>
                </a:cxn>
                <a:cxn ang="0">
                  <a:pos x="4" y="10"/>
                </a:cxn>
                <a:cxn ang="0">
                  <a:pos x="8" y="6"/>
                </a:cxn>
                <a:cxn ang="0">
                  <a:pos x="10" y="4"/>
                </a:cxn>
                <a:cxn ang="0">
                  <a:pos x="14" y="2"/>
                </a:cxn>
                <a:cxn ang="0">
                  <a:pos x="17" y="0"/>
                </a:cxn>
                <a:cxn ang="0">
                  <a:pos x="23" y="0"/>
                </a:cxn>
              </a:cxnLst>
              <a:rect l="0" t="0" r="r" b="b"/>
              <a:pathLst>
                <a:path w="44" h="48">
                  <a:moveTo>
                    <a:pt x="23" y="0"/>
                  </a:moveTo>
                  <a:lnTo>
                    <a:pt x="27" y="0"/>
                  </a:lnTo>
                  <a:lnTo>
                    <a:pt x="31" y="2"/>
                  </a:lnTo>
                  <a:lnTo>
                    <a:pt x="35" y="4"/>
                  </a:lnTo>
                  <a:lnTo>
                    <a:pt x="38" y="6"/>
                  </a:lnTo>
                  <a:lnTo>
                    <a:pt x="40" y="10"/>
                  </a:lnTo>
                  <a:lnTo>
                    <a:pt x="42" y="13"/>
                  </a:lnTo>
                  <a:lnTo>
                    <a:pt x="44" y="19"/>
                  </a:lnTo>
                  <a:lnTo>
                    <a:pt x="44" y="23"/>
                  </a:lnTo>
                  <a:lnTo>
                    <a:pt x="44" y="29"/>
                  </a:lnTo>
                  <a:lnTo>
                    <a:pt x="42" y="33"/>
                  </a:lnTo>
                  <a:lnTo>
                    <a:pt x="40" y="36"/>
                  </a:lnTo>
                  <a:lnTo>
                    <a:pt x="38" y="40"/>
                  </a:lnTo>
                  <a:lnTo>
                    <a:pt x="35" y="42"/>
                  </a:lnTo>
                  <a:lnTo>
                    <a:pt x="31" y="46"/>
                  </a:lnTo>
                  <a:lnTo>
                    <a:pt x="27" y="46"/>
                  </a:lnTo>
                  <a:lnTo>
                    <a:pt x="23" y="48"/>
                  </a:lnTo>
                  <a:lnTo>
                    <a:pt x="17" y="46"/>
                  </a:lnTo>
                  <a:lnTo>
                    <a:pt x="14" y="46"/>
                  </a:lnTo>
                  <a:lnTo>
                    <a:pt x="10" y="42"/>
                  </a:lnTo>
                  <a:lnTo>
                    <a:pt x="8" y="40"/>
                  </a:lnTo>
                  <a:lnTo>
                    <a:pt x="4" y="36"/>
                  </a:lnTo>
                  <a:lnTo>
                    <a:pt x="2" y="33"/>
                  </a:lnTo>
                  <a:lnTo>
                    <a:pt x="0" y="29"/>
                  </a:lnTo>
                  <a:lnTo>
                    <a:pt x="0" y="23"/>
                  </a:lnTo>
                  <a:lnTo>
                    <a:pt x="0" y="19"/>
                  </a:lnTo>
                  <a:lnTo>
                    <a:pt x="2" y="13"/>
                  </a:lnTo>
                  <a:lnTo>
                    <a:pt x="4" y="10"/>
                  </a:lnTo>
                  <a:lnTo>
                    <a:pt x="8" y="6"/>
                  </a:lnTo>
                  <a:lnTo>
                    <a:pt x="10" y="4"/>
                  </a:lnTo>
                  <a:lnTo>
                    <a:pt x="14" y="2"/>
                  </a:lnTo>
                  <a:lnTo>
                    <a:pt x="17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5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5" name="Freeform 9"/>
            <p:cNvSpPr>
              <a:spLocks/>
            </p:cNvSpPr>
            <p:nvPr/>
          </p:nvSpPr>
          <p:spPr bwMode="auto">
            <a:xfrm>
              <a:off x="974" y="2098"/>
              <a:ext cx="49" cy="164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64" y="21"/>
                </a:cxn>
                <a:cxn ang="0">
                  <a:pos x="66" y="44"/>
                </a:cxn>
                <a:cxn ang="0">
                  <a:pos x="66" y="65"/>
                </a:cxn>
                <a:cxn ang="0">
                  <a:pos x="64" y="88"/>
                </a:cxn>
                <a:cxn ang="0">
                  <a:pos x="64" y="105"/>
                </a:cxn>
                <a:cxn ang="0">
                  <a:pos x="64" y="128"/>
                </a:cxn>
                <a:cxn ang="0">
                  <a:pos x="64" y="138"/>
                </a:cxn>
                <a:cxn ang="0">
                  <a:pos x="75" y="163"/>
                </a:cxn>
                <a:cxn ang="0">
                  <a:pos x="79" y="174"/>
                </a:cxn>
                <a:cxn ang="0">
                  <a:pos x="64" y="174"/>
                </a:cxn>
                <a:cxn ang="0">
                  <a:pos x="56" y="161"/>
                </a:cxn>
                <a:cxn ang="0">
                  <a:pos x="50" y="149"/>
                </a:cxn>
                <a:cxn ang="0">
                  <a:pos x="46" y="126"/>
                </a:cxn>
                <a:cxn ang="0">
                  <a:pos x="39" y="65"/>
                </a:cxn>
                <a:cxn ang="0">
                  <a:pos x="37" y="50"/>
                </a:cxn>
                <a:cxn ang="0">
                  <a:pos x="37" y="82"/>
                </a:cxn>
                <a:cxn ang="0">
                  <a:pos x="33" y="101"/>
                </a:cxn>
                <a:cxn ang="0">
                  <a:pos x="33" y="121"/>
                </a:cxn>
                <a:cxn ang="0">
                  <a:pos x="37" y="138"/>
                </a:cxn>
                <a:cxn ang="0">
                  <a:pos x="33" y="145"/>
                </a:cxn>
                <a:cxn ang="0">
                  <a:pos x="23" y="168"/>
                </a:cxn>
                <a:cxn ang="0">
                  <a:pos x="14" y="172"/>
                </a:cxn>
                <a:cxn ang="0">
                  <a:pos x="8" y="172"/>
                </a:cxn>
                <a:cxn ang="0">
                  <a:pos x="0" y="166"/>
                </a:cxn>
                <a:cxn ang="0">
                  <a:pos x="16" y="138"/>
                </a:cxn>
                <a:cxn ang="0">
                  <a:pos x="8" y="77"/>
                </a:cxn>
                <a:cxn ang="0">
                  <a:pos x="6" y="50"/>
                </a:cxn>
                <a:cxn ang="0">
                  <a:pos x="6" y="0"/>
                </a:cxn>
                <a:cxn ang="0">
                  <a:pos x="64" y="0"/>
                </a:cxn>
              </a:cxnLst>
              <a:rect l="0" t="0" r="r" b="b"/>
              <a:pathLst>
                <a:path w="79" h="174">
                  <a:moveTo>
                    <a:pt x="64" y="0"/>
                  </a:moveTo>
                  <a:lnTo>
                    <a:pt x="64" y="21"/>
                  </a:lnTo>
                  <a:lnTo>
                    <a:pt x="66" y="44"/>
                  </a:lnTo>
                  <a:lnTo>
                    <a:pt x="66" y="65"/>
                  </a:lnTo>
                  <a:lnTo>
                    <a:pt x="64" y="88"/>
                  </a:lnTo>
                  <a:lnTo>
                    <a:pt x="64" y="105"/>
                  </a:lnTo>
                  <a:lnTo>
                    <a:pt x="64" y="128"/>
                  </a:lnTo>
                  <a:lnTo>
                    <a:pt x="64" y="138"/>
                  </a:lnTo>
                  <a:lnTo>
                    <a:pt x="75" y="163"/>
                  </a:lnTo>
                  <a:lnTo>
                    <a:pt x="79" y="174"/>
                  </a:lnTo>
                  <a:lnTo>
                    <a:pt x="64" y="174"/>
                  </a:lnTo>
                  <a:lnTo>
                    <a:pt x="56" y="161"/>
                  </a:lnTo>
                  <a:lnTo>
                    <a:pt x="50" y="149"/>
                  </a:lnTo>
                  <a:lnTo>
                    <a:pt x="46" y="126"/>
                  </a:lnTo>
                  <a:lnTo>
                    <a:pt x="39" y="65"/>
                  </a:lnTo>
                  <a:lnTo>
                    <a:pt x="37" y="50"/>
                  </a:lnTo>
                  <a:lnTo>
                    <a:pt x="37" y="82"/>
                  </a:lnTo>
                  <a:lnTo>
                    <a:pt x="33" y="101"/>
                  </a:lnTo>
                  <a:lnTo>
                    <a:pt x="33" y="121"/>
                  </a:lnTo>
                  <a:lnTo>
                    <a:pt x="37" y="138"/>
                  </a:lnTo>
                  <a:lnTo>
                    <a:pt x="33" y="145"/>
                  </a:lnTo>
                  <a:lnTo>
                    <a:pt x="23" y="168"/>
                  </a:lnTo>
                  <a:lnTo>
                    <a:pt x="14" y="172"/>
                  </a:lnTo>
                  <a:lnTo>
                    <a:pt x="8" y="172"/>
                  </a:lnTo>
                  <a:lnTo>
                    <a:pt x="0" y="166"/>
                  </a:lnTo>
                  <a:lnTo>
                    <a:pt x="16" y="138"/>
                  </a:lnTo>
                  <a:lnTo>
                    <a:pt x="8" y="77"/>
                  </a:lnTo>
                  <a:lnTo>
                    <a:pt x="6" y="50"/>
                  </a:lnTo>
                  <a:lnTo>
                    <a:pt x="6" y="0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6" name="Freeform 10"/>
            <p:cNvSpPr>
              <a:spLocks/>
            </p:cNvSpPr>
            <p:nvPr/>
          </p:nvSpPr>
          <p:spPr bwMode="auto">
            <a:xfrm>
              <a:off x="945" y="1879"/>
              <a:ext cx="29" cy="150"/>
            </a:xfrm>
            <a:custGeom>
              <a:avLst/>
              <a:gdLst/>
              <a:ahLst/>
              <a:cxnLst>
                <a:cxn ang="0">
                  <a:pos x="32" y="2"/>
                </a:cxn>
                <a:cxn ang="0">
                  <a:pos x="26" y="30"/>
                </a:cxn>
                <a:cxn ang="0">
                  <a:pos x="28" y="95"/>
                </a:cxn>
                <a:cxn ang="0">
                  <a:pos x="45" y="124"/>
                </a:cxn>
                <a:cxn ang="0">
                  <a:pos x="44" y="128"/>
                </a:cxn>
                <a:cxn ang="0">
                  <a:pos x="45" y="141"/>
                </a:cxn>
                <a:cxn ang="0">
                  <a:pos x="44" y="152"/>
                </a:cxn>
                <a:cxn ang="0">
                  <a:pos x="28" y="133"/>
                </a:cxn>
                <a:cxn ang="0">
                  <a:pos x="15" y="101"/>
                </a:cxn>
                <a:cxn ang="0">
                  <a:pos x="0" y="24"/>
                </a:cxn>
                <a:cxn ang="0">
                  <a:pos x="7" y="0"/>
                </a:cxn>
                <a:cxn ang="0">
                  <a:pos x="32" y="2"/>
                </a:cxn>
              </a:cxnLst>
              <a:rect l="0" t="0" r="r" b="b"/>
              <a:pathLst>
                <a:path w="45" h="152">
                  <a:moveTo>
                    <a:pt x="32" y="2"/>
                  </a:moveTo>
                  <a:lnTo>
                    <a:pt x="26" y="30"/>
                  </a:lnTo>
                  <a:lnTo>
                    <a:pt x="28" y="95"/>
                  </a:lnTo>
                  <a:lnTo>
                    <a:pt x="45" y="124"/>
                  </a:lnTo>
                  <a:lnTo>
                    <a:pt x="44" y="128"/>
                  </a:lnTo>
                  <a:lnTo>
                    <a:pt x="45" y="141"/>
                  </a:lnTo>
                  <a:lnTo>
                    <a:pt x="44" y="152"/>
                  </a:lnTo>
                  <a:lnTo>
                    <a:pt x="28" y="133"/>
                  </a:lnTo>
                  <a:lnTo>
                    <a:pt x="15" y="101"/>
                  </a:lnTo>
                  <a:lnTo>
                    <a:pt x="0" y="24"/>
                  </a:lnTo>
                  <a:lnTo>
                    <a:pt x="7" y="0"/>
                  </a:lnTo>
                  <a:lnTo>
                    <a:pt x="32" y="2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7" name="Freeform 11"/>
            <p:cNvSpPr>
              <a:spLocks/>
            </p:cNvSpPr>
            <p:nvPr/>
          </p:nvSpPr>
          <p:spPr bwMode="auto">
            <a:xfrm>
              <a:off x="995" y="2235"/>
              <a:ext cx="29" cy="50"/>
            </a:xfrm>
            <a:custGeom>
              <a:avLst/>
              <a:gdLst/>
              <a:ahLst/>
              <a:cxnLst>
                <a:cxn ang="0">
                  <a:pos x="40" y="24"/>
                </a:cxn>
                <a:cxn ang="0">
                  <a:pos x="46" y="32"/>
                </a:cxn>
                <a:cxn ang="0">
                  <a:pos x="46" y="40"/>
                </a:cxn>
                <a:cxn ang="0">
                  <a:pos x="46" y="42"/>
                </a:cxn>
                <a:cxn ang="0">
                  <a:pos x="46" y="45"/>
                </a:cxn>
                <a:cxn ang="0">
                  <a:pos x="42" y="47"/>
                </a:cxn>
                <a:cxn ang="0">
                  <a:pos x="38" y="51"/>
                </a:cxn>
                <a:cxn ang="0">
                  <a:pos x="29" y="51"/>
                </a:cxn>
                <a:cxn ang="0">
                  <a:pos x="23" y="45"/>
                </a:cxn>
                <a:cxn ang="0">
                  <a:pos x="15" y="42"/>
                </a:cxn>
                <a:cxn ang="0">
                  <a:pos x="9" y="36"/>
                </a:cxn>
                <a:cxn ang="0">
                  <a:pos x="8" y="21"/>
                </a:cxn>
                <a:cxn ang="0">
                  <a:pos x="0" y="9"/>
                </a:cxn>
                <a:cxn ang="0">
                  <a:pos x="2" y="0"/>
                </a:cxn>
                <a:cxn ang="0">
                  <a:pos x="13" y="19"/>
                </a:cxn>
                <a:cxn ang="0">
                  <a:pos x="21" y="30"/>
                </a:cxn>
                <a:cxn ang="0">
                  <a:pos x="31" y="30"/>
                </a:cxn>
                <a:cxn ang="0">
                  <a:pos x="40" y="30"/>
                </a:cxn>
                <a:cxn ang="0">
                  <a:pos x="40" y="24"/>
                </a:cxn>
              </a:cxnLst>
              <a:rect l="0" t="0" r="r" b="b"/>
              <a:pathLst>
                <a:path w="46" h="51">
                  <a:moveTo>
                    <a:pt x="40" y="24"/>
                  </a:moveTo>
                  <a:lnTo>
                    <a:pt x="46" y="32"/>
                  </a:lnTo>
                  <a:lnTo>
                    <a:pt x="46" y="40"/>
                  </a:lnTo>
                  <a:lnTo>
                    <a:pt x="46" y="42"/>
                  </a:lnTo>
                  <a:lnTo>
                    <a:pt x="46" y="45"/>
                  </a:lnTo>
                  <a:lnTo>
                    <a:pt x="42" y="47"/>
                  </a:lnTo>
                  <a:lnTo>
                    <a:pt x="38" y="51"/>
                  </a:lnTo>
                  <a:lnTo>
                    <a:pt x="29" y="51"/>
                  </a:lnTo>
                  <a:lnTo>
                    <a:pt x="23" y="45"/>
                  </a:lnTo>
                  <a:lnTo>
                    <a:pt x="15" y="42"/>
                  </a:lnTo>
                  <a:lnTo>
                    <a:pt x="9" y="36"/>
                  </a:lnTo>
                  <a:lnTo>
                    <a:pt x="8" y="21"/>
                  </a:lnTo>
                  <a:lnTo>
                    <a:pt x="0" y="9"/>
                  </a:lnTo>
                  <a:lnTo>
                    <a:pt x="2" y="0"/>
                  </a:lnTo>
                  <a:lnTo>
                    <a:pt x="13" y="19"/>
                  </a:lnTo>
                  <a:lnTo>
                    <a:pt x="21" y="30"/>
                  </a:lnTo>
                  <a:lnTo>
                    <a:pt x="31" y="30"/>
                  </a:lnTo>
                  <a:lnTo>
                    <a:pt x="40" y="30"/>
                  </a:lnTo>
                  <a:lnTo>
                    <a:pt x="40" y="24"/>
                  </a:lnTo>
                  <a:close/>
                </a:path>
              </a:pathLst>
            </a:custGeom>
            <a:solidFill>
              <a:srgbClr val="FF1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8" name="Freeform 12"/>
            <p:cNvSpPr>
              <a:spLocks/>
            </p:cNvSpPr>
            <p:nvPr/>
          </p:nvSpPr>
          <p:spPr bwMode="auto">
            <a:xfrm>
              <a:off x="966" y="2235"/>
              <a:ext cx="29" cy="52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5"/>
                </a:cxn>
                <a:cxn ang="0">
                  <a:pos x="40" y="17"/>
                </a:cxn>
                <a:cxn ang="0">
                  <a:pos x="36" y="30"/>
                </a:cxn>
                <a:cxn ang="0">
                  <a:pos x="33" y="38"/>
                </a:cxn>
                <a:cxn ang="0">
                  <a:pos x="29" y="43"/>
                </a:cxn>
                <a:cxn ang="0">
                  <a:pos x="23" y="47"/>
                </a:cxn>
                <a:cxn ang="0">
                  <a:pos x="15" y="49"/>
                </a:cxn>
                <a:cxn ang="0">
                  <a:pos x="10" y="53"/>
                </a:cxn>
                <a:cxn ang="0">
                  <a:pos x="6" y="47"/>
                </a:cxn>
                <a:cxn ang="0">
                  <a:pos x="2" y="47"/>
                </a:cxn>
                <a:cxn ang="0">
                  <a:pos x="0" y="42"/>
                </a:cxn>
                <a:cxn ang="0">
                  <a:pos x="0" y="36"/>
                </a:cxn>
                <a:cxn ang="0">
                  <a:pos x="6" y="26"/>
                </a:cxn>
                <a:cxn ang="0">
                  <a:pos x="10" y="24"/>
                </a:cxn>
                <a:cxn ang="0">
                  <a:pos x="10" y="26"/>
                </a:cxn>
                <a:cxn ang="0">
                  <a:pos x="13" y="30"/>
                </a:cxn>
                <a:cxn ang="0">
                  <a:pos x="17" y="30"/>
                </a:cxn>
                <a:cxn ang="0">
                  <a:pos x="23" y="30"/>
                </a:cxn>
                <a:cxn ang="0">
                  <a:pos x="33" y="30"/>
                </a:cxn>
                <a:cxn ang="0">
                  <a:pos x="40" y="9"/>
                </a:cxn>
                <a:cxn ang="0">
                  <a:pos x="46" y="0"/>
                </a:cxn>
              </a:cxnLst>
              <a:rect l="0" t="0" r="r" b="b"/>
              <a:pathLst>
                <a:path w="46" h="53">
                  <a:moveTo>
                    <a:pt x="46" y="0"/>
                  </a:moveTo>
                  <a:lnTo>
                    <a:pt x="46" y="5"/>
                  </a:lnTo>
                  <a:lnTo>
                    <a:pt x="40" y="17"/>
                  </a:lnTo>
                  <a:lnTo>
                    <a:pt x="36" y="30"/>
                  </a:lnTo>
                  <a:lnTo>
                    <a:pt x="33" y="38"/>
                  </a:lnTo>
                  <a:lnTo>
                    <a:pt x="29" y="43"/>
                  </a:lnTo>
                  <a:lnTo>
                    <a:pt x="23" y="47"/>
                  </a:lnTo>
                  <a:lnTo>
                    <a:pt x="15" y="49"/>
                  </a:lnTo>
                  <a:lnTo>
                    <a:pt x="10" y="53"/>
                  </a:lnTo>
                  <a:lnTo>
                    <a:pt x="6" y="47"/>
                  </a:lnTo>
                  <a:lnTo>
                    <a:pt x="2" y="47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6" y="26"/>
                  </a:lnTo>
                  <a:lnTo>
                    <a:pt x="10" y="24"/>
                  </a:lnTo>
                  <a:lnTo>
                    <a:pt x="10" y="26"/>
                  </a:lnTo>
                  <a:lnTo>
                    <a:pt x="13" y="30"/>
                  </a:lnTo>
                  <a:lnTo>
                    <a:pt x="17" y="30"/>
                  </a:lnTo>
                  <a:lnTo>
                    <a:pt x="23" y="30"/>
                  </a:lnTo>
                  <a:lnTo>
                    <a:pt x="33" y="30"/>
                  </a:lnTo>
                  <a:lnTo>
                    <a:pt x="40" y="9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1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9" name="Freeform 13"/>
            <p:cNvSpPr>
              <a:spLocks/>
            </p:cNvSpPr>
            <p:nvPr/>
          </p:nvSpPr>
          <p:spPr bwMode="auto">
            <a:xfrm>
              <a:off x="951" y="1786"/>
              <a:ext cx="89" cy="324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117" y="13"/>
                </a:cxn>
                <a:cxn ang="0">
                  <a:pos x="121" y="19"/>
                </a:cxn>
                <a:cxn ang="0">
                  <a:pos x="138" y="105"/>
                </a:cxn>
                <a:cxn ang="0">
                  <a:pos x="113" y="107"/>
                </a:cxn>
                <a:cxn ang="0">
                  <a:pos x="109" y="86"/>
                </a:cxn>
                <a:cxn ang="0">
                  <a:pos x="98" y="130"/>
                </a:cxn>
                <a:cxn ang="0">
                  <a:pos x="117" y="185"/>
                </a:cxn>
                <a:cxn ang="0">
                  <a:pos x="117" y="227"/>
                </a:cxn>
                <a:cxn ang="0">
                  <a:pos x="113" y="256"/>
                </a:cxn>
                <a:cxn ang="0">
                  <a:pos x="103" y="296"/>
                </a:cxn>
                <a:cxn ang="0">
                  <a:pos x="96" y="329"/>
                </a:cxn>
                <a:cxn ang="0">
                  <a:pos x="71" y="334"/>
                </a:cxn>
                <a:cxn ang="0">
                  <a:pos x="69" y="329"/>
                </a:cxn>
                <a:cxn ang="0">
                  <a:pos x="44" y="327"/>
                </a:cxn>
                <a:cxn ang="0">
                  <a:pos x="36" y="289"/>
                </a:cxn>
                <a:cxn ang="0">
                  <a:pos x="27" y="235"/>
                </a:cxn>
                <a:cxn ang="0">
                  <a:pos x="25" y="185"/>
                </a:cxn>
                <a:cxn ang="0">
                  <a:pos x="36" y="124"/>
                </a:cxn>
                <a:cxn ang="0">
                  <a:pos x="31" y="92"/>
                </a:cxn>
                <a:cxn ang="0">
                  <a:pos x="27" y="105"/>
                </a:cxn>
                <a:cxn ang="0">
                  <a:pos x="0" y="99"/>
                </a:cxn>
                <a:cxn ang="0">
                  <a:pos x="21" y="19"/>
                </a:cxn>
                <a:cxn ang="0">
                  <a:pos x="56" y="0"/>
                </a:cxn>
                <a:cxn ang="0">
                  <a:pos x="59" y="2"/>
                </a:cxn>
                <a:cxn ang="0">
                  <a:pos x="63" y="6"/>
                </a:cxn>
                <a:cxn ang="0">
                  <a:pos x="67" y="6"/>
                </a:cxn>
                <a:cxn ang="0">
                  <a:pos x="69" y="6"/>
                </a:cxn>
                <a:cxn ang="0">
                  <a:pos x="75" y="6"/>
                </a:cxn>
                <a:cxn ang="0">
                  <a:pos x="78" y="2"/>
                </a:cxn>
                <a:cxn ang="0">
                  <a:pos x="80" y="2"/>
                </a:cxn>
                <a:cxn ang="0">
                  <a:pos x="86" y="0"/>
                </a:cxn>
              </a:cxnLst>
              <a:rect l="0" t="0" r="r" b="b"/>
              <a:pathLst>
                <a:path w="138" h="334">
                  <a:moveTo>
                    <a:pt x="86" y="0"/>
                  </a:moveTo>
                  <a:lnTo>
                    <a:pt x="117" y="13"/>
                  </a:lnTo>
                  <a:lnTo>
                    <a:pt x="121" y="19"/>
                  </a:lnTo>
                  <a:lnTo>
                    <a:pt x="138" y="105"/>
                  </a:lnTo>
                  <a:lnTo>
                    <a:pt x="113" y="107"/>
                  </a:lnTo>
                  <a:lnTo>
                    <a:pt x="109" y="86"/>
                  </a:lnTo>
                  <a:lnTo>
                    <a:pt x="98" y="130"/>
                  </a:lnTo>
                  <a:lnTo>
                    <a:pt x="117" y="185"/>
                  </a:lnTo>
                  <a:lnTo>
                    <a:pt x="117" y="227"/>
                  </a:lnTo>
                  <a:lnTo>
                    <a:pt x="113" y="256"/>
                  </a:lnTo>
                  <a:lnTo>
                    <a:pt x="103" y="296"/>
                  </a:lnTo>
                  <a:lnTo>
                    <a:pt x="96" y="329"/>
                  </a:lnTo>
                  <a:lnTo>
                    <a:pt x="71" y="334"/>
                  </a:lnTo>
                  <a:lnTo>
                    <a:pt x="69" y="329"/>
                  </a:lnTo>
                  <a:lnTo>
                    <a:pt x="44" y="327"/>
                  </a:lnTo>
                  <a:lnTo>
                    <a:pt x="36" y="289"/>
                  </a:lnTo>
                  <a:lnTo>
                    <a:pt x="27" y="235"/>
                  </a:lnTo>
                  <a:lnTo>
                    <a:pt x="25" y="185"/>
                  </a:lnTo>
                  <a:lnTo>
                    <a:pt x="36" y="124"/>
                  </a:lnTo>
                  <a:lnTo>
                    <a:pt x="31" y="92"/>
                  </a:lnTo>
                  <a:lnTo>
                    <a:pt x="27" y="105"/>
                  </a:lnTo>
                  <a:lnTo>
                    <a:pt x="0" y="99"/>
                  </a:lnTo>
                  <a:lnTo>
                    <a:pt x="21" y="19"/>
                  </a:lnTo>
                  <a:lnTo>
                    <a:pt x="56" y="0"/>
                  </a:lnTo>
                  <a:lnTo>
                    <a:pt x="59" y="2"/>
                  </a:lnTo>
                  <a:lnTo>
                    <a:pt x="63" y="6"/>
                  </a:lnTo>
                  <a:lnTo>
                    <a:pt x="67" y="6"/>
                  </a:lnTo>
                  <a:lnTo>
                    <a:pt x="69" y="6"/>
                  </a:lnTo>
                  <a:lnTo>
                    <a:pt x="75" y="6"/>
                  </a:lnTo>
                  <a:lnTo>
                    <a:pt x="78" y="2"/>
                  </a:lnTo>
                  <a:lnTo>
                    <a:pt x="80" y="2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FF1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0" name="Freeform 14"/>
            <p:cNvSpPr>
              <a:spLocks/>
            </p:cNvSpPr>
            <p:nvPr/>
          </p:nvSpPr>
          <p:spPr bwMode="auto">
            <a:xfrm>
              <a:off x="951" y="1786"/>
              <a:ext cx="89" cy="324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117" y="13"/>
                </a:cxn>
                <a:cxn ang="0">
                  <a:pos x="121" y="19"/>
                </a:cxn>
                <a:cxn ang="0">
                  <a:pos x="138" y="105"/>
                </a:cxn>
                <a:cxn ang="0">
                  <a:pos x="113" y="107"/>
                </a:cxn>
                <a:cxn ang="0">
                  <a:pos x="109" y="86"/>
                </a:cxn>
                <a:cxn ang="0">
                  <a:pos x="98" y="130"/>
                </a:cxn>
                <a:cxn ang="0">
                  <a:pos x="117" y="185"/>
                </a:cxn>
                <a:cxn ang="0">
                  <a:pos x="117" y="227"/>
                </a:cxn>
                <a:cxn ang="0">
                  <a:pos x="113" y="256"/>
                </a:cxn>
                <a:cxn ang="0">
                  <a:pos x="103" y="296"/>
                </a:cxn>
                <a:cxn ang="0">
                  <a:pos x="96" y="329"/>
                </a:cxn>
                <a:cxn ang="0">
                  <a:pos x="71" y="334"/>
                </a:cxn>
                <a:cxn ang="0">
                  <a:pos x="69" y="329"/>
                </a:cxn>
                <a:cxn ang="0">
                  <a:pos x="44" y="327"/>
                </a:cxn>
                <a:cxn ang="0">
                  <a:pos x="36" y="289"/>
                </a:cxn>
                <a:cxn ang="0">
                  <a:pos x="27" y="235"/>
                </a:cxn>
                <a:cxn ang="0">
                  <a:pos x="25" y="185"/>
                </a:cxn>
                <a:cxn ang="0">
                  <a:pos x="36" y="124"/>
                </a:cxn>
                <a:cxn ang="0">
                  <a:pos x="31" y="92"/>
                </a:cxn>
                <a:cxn ang="0">
                  <a:pos x="27" y="105"/>
                </a:cxn>
                <a:cxn ang="0">
                  <a:pos x="0" y="99"/>
                </a:cxn>
                <a:cxn ang="0">
                  <a:pos x="21" y="19"/>
                </a:cxn>
                <a:cxn ang="0">
                  <a:pos x="56" y="0"/>
                </a:cxn>
                <a:cxn ang="0">
                  <a:pos x="59" y="2"/>
                </a:cxn>
                <a:cxn ang="0">
                  <a:pos x="63" y="6"/>
                </a:cxn>
                <a:cxn ang="0">
                  <a:pos x="67" y="6"/>
                </a:cxn>
                <a:cxn ang="0">
                  <a:pos x="69" y="6"/>
                </a:cxn>
                <a:cxn ang="0">
                  <a:pos x="75" y="6"/>
                </a:cxn>
                <a:cxn ang="0">
                  <a:pos x="78" y="2"/>
                </a:cxn>
                <a:cxn ang="0">
                  <a:pos x="80" y="2"/>
                </a:cxn>
                <a:cxn ang="0">
                  <a:pos x="86" y="0"/>
                </a:cxn>
              </a:cxnLst>
              <a:rect l="0" t="0" r="r" b="b"/>
              <a:pathLst>
                <a:path w="138" h="334">
                  <a:moveTo>
                    <a:pt x="86" y="0"/>
                  </a:moveTo>
                  <a:lnTo>
                    <a:pt x="117" y="13"/>
                  </a:lnTo>
                  <a:lnTo>
                    <a:pt x="121" y="19"/>
                  </a:lnTo>
                  <a:lnTo>
                    <a:pt x="138" y="105"/>
                  </a:lnTo>
                  <a:lnTo>
                    <a:pt x="113" y="107"/>
                  </a:lnTo>
                  <a:lnTo>
                    <a:pt x="109" y="86"/>
                  </a:lnTo>
                  <a:lnTo>
                    <a:pt x="98" y="130"/>
                  </a:lnTo>
                  <a:lnTo>
                    <a:pt x="117" y="185"/>
                  </a:lnTo>
                  <a:lnTo>
                    <a:pt x="117" y="227"/>
                  </a:lnTo>
                  <a:lnTo>
                    <a:pt x="113" y="256"/>
                  </a:lnTo>
                  <a:lnTo>
                    <a:pt x="103" y="296"/>
                  </a:lnTo>
                  <a:lnTo>
                    <a:pt x="96" y="329"/>
                  </a:lnTo>
                  <a:lnTo>
                    <a:pt x="71" y="334"/>
                  </a:lnTo>
                  <a:lnTo>
                    <a:pt x="69" y="329"/>
                  </a:lnTo>
                  <a:lnTo>
                    <a:pt x="44" y="327"/>
                  </a:lnTo>
                  <a:lnTo>
                    <a:pt x="36" y="289"/>
                  </a:lnTo>
                  <a:lnTo>
                    <a:pt x="27" y="235"/>
                  </a:lnTo>
                  <a:lnTo>
                    <a:pt x="25" y="185"/>
                  </a:lnTo>
                  <a:lnTo>
                    <a:pt x="36" y="124"/>
                  </a:lnTo>
                  <a:lnTo>
                    <a:pt x="31" y="92"/>
                  </a:lnTo>
                  <a:lnTo>
                    <a:pt x="27" y="105"/>
                  </a:lnTo>
                  <a:lnTo>
                    <a:pt x="0" y="99"/>
                  </a:lnTo>
                  <a:lnTo>
                    <a:pt x="21" y="19"/>
                  </a:lnTo>
                  <a:lnTo>
                    <a:pt x="56" y="0"/>
                  </a:lnTo>
                  <a:lnTo>
                    <a:pt x="59" y="2"/>
                  </a:lnTo>
                  <a:lnTo>
                    <a:pt x="63" y="6"/>
                  </a:lnTo>
                  <a:lnTo>
                    <a:pt x="67" y="6"/>
                  </a:lnTo>
                  <a:lnTo>
                    <a:pt x="69" y="6"/>
                  </a:lnTo>
                  <a:lnTo>
                    <a:pt x="75" y="6"/>
                  </a:lnTo>
                  <a:lnTo>
                    <a:pt x="78" y="2"/>
                  </a:lnTo>
                  <a:lnTo>
                    <a:pt x="80" y="2"/>
                  </a:lnTo>
                  <a:lnTo>
                    <a:pt x="86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1" name="Freeform 15"/>
            <p:cNvSpPr>
              <a:spLocks/>
            </p:cNvSpPr>
            <p:nvPr/>
          </p:nvSpPr>
          <p:spPr bwMode="auto">
            <a:xfrm>
              <a:off x="909" y="1682"/>
              <a:ext cx="52" cy="116"/>
            </a:xfrm>
            <a:custGeom>
              <a:avLst/>
              <a:gdLst/>
              <a:ahLst/>
              <a:cxnLst>
                <a:cxn ang="0">
                  <a:pos x="50" y="0"/>
                </a:cxn>
                <a:cxn ang="0">
                  <a:pos x="59" y="6"/>
                </a:cxn>
                <a:cxn ang="0">
                  <a:pos x="65" y="10"/>
                </a:cxn>
                <a:cxn ang="0">
                  <a:pos x="69" y="15"/>
                </a:cxn>
                <a:cxn ang="0">
                  <a:pos x="73" y="27"/>
                </a:cxn>
                <a:cxn ang="0">
                  <a:pos x="77" y="48"/>
                </a:cxn>
                <a:cxn ang="0">
                  <a:pos x="80" y="61"/>
                </a:cxn>
                <a:cxn ang="0">
                  <a:pos x="80" y="67"/>
                </a:cxn>
                <a:cxn ang="0">
                  <a:pos x="80" y="76"/>
                </a:cxn>
                <a:cxn ang="0">
                  <a:pos x="77" y="84"/>
                </a:cxn>
                <a:cxn ang="0">
                  <a:pos x="73" y="118"/>
                </a:cxn>
                <a:cxn ang="0">
                  <a:pos x="67" y="111"/>
                </a:cxn>
                <a:cxn ang="0">
                  <a:pos x="59" y="111"/>
                </a:cxn>
                <a:cxn ang="0">
                  <a:pos x="57" y="107"/>
                </a:cxn>
                <a:cxn ang="0">
                  <a:pos x="50" y="105"/>
                </a:cxn>
                <a:cxn ang="0">
                  <a:pos x="55" y="84"/>
                </a:cxn>
                <a:cxn ang="0">
                  <a:pos x="55" y="82"/>
                </a:cxn>
                <a:cxn ang="0">
                  <a:pos x="59" y="71"/>
                </a:cxn>
                <a:cxn ang="0">
                  <a:pos x="59" y="50"/>
                </a:cxn>
                <a:cxn ang="0">
                  <a:pos x="59" y="32"/>
                </a:cxn>
                <a:cxn ang="0">
                  <a:pos x="48" y="21"/>
                </a:cxn>
                <a:cxn ang="0">
                  <a:pos x="31" y="21"/>
                </a:cxn>
                <a:cxn ang="0">
                  <a:pos x="21" y="32"/>
                </a:cxn>
                <a:cxn ang="0">
                  <a:pos x="21" y="67"/>
                </a:cxn>
                <a:cxn ang="0">
                  <a:pos x="31" y="82"/>
                </a:cxn>
                <a:cxn ang="0">
                  <a:pos x="31" y="105"/>
                </a:cxn>
                <a:cxn ang="0">
                  <a:pos x="25" y="101"/>
                </a:cxn>
                <a:cxn ang="0">
                  <a:pos x="23" y="105"/>
                </a:cxn>
                <a:cxn ang="0">
                  <a:pos x="17" y="107"/>
                </a:cxn>
                <a:cxn ang="0">
                  <a:pos x="15" y="107"/>
                </a:cxn>
                <a:cxn ang="0">
                  <a:pos x="10" y="111"/>
                </a:cxn>
                <a:cxn ang="0">
                  <a:pos x="6" y="88"/>
                </a:cxn>
                <a:cxn ang="0">
                  <a:pos x="6" y="73"/>
                </a:cxn>
                <a:cxn ang="0">
                  <a:pos x="4" y="65"/>
                </a:cxn>
                <a:cxn ang="0">
                  <a:pos x="0" y="55"/>
                </a:cxn>
                <a:cxn ang="0">
                  <a:pos x="4" y="50"/>
                </a:cxn>
                <a:cxn ang="0">
                  <a:pos x="6" y="44"/>
                </a:cxn>
                <a:cxn ang="0">
                  <a:pos x="6" y="38"/>
                </a:cxn>
                <a:cxn ang="0">
                  <a:pos x="8" y="32"/>
                </a:cxn>
                <a:cxn ang="0">
                  <a:pos x="8" y="27"/>
                </a:cxn>
                <a:cxn ang="0">
                  <a:pos x="8" y="21"/>
                </a:cxn>
                <a:cxn ang="0">
                  <a:pos x="10" y="15"/>
                </a:cxn>
                <a:cxn ang="0">
                  <a:pos x="15" y="6"/>
                </a:cxn>
                <a:cxn ang="0">
                  <a:pos x="25" y="4"/>
                </a:cxn>
                <a:cxn ang="0">
                  <a:pos x="32" y="0"/>
                </a:cxn>
                <a:cxn ang="0">
                  <a:pos x="40" y="0"/>
                </a:cxn>
                <a:cxn ang="0">
                  <a:pos x="50" y="0"/>
                </a:cxn>
              </a:cxnLst>
              <a:rect l="0" t="0" r="r" b="b"/>
              <a:pathLst>
                <a:path w="80" h="118">
                  <a:moveTo>
                    <a:pt x="50" y="0"/>
                  </a:moveTo>
                  <a:lnTo>
                    <a:pt x="59" y="6"/>
                  </a:lnTo>
                  <a:lnTo>
                    <a:pt x="65" y="10"/>
                  </a:lnTo>
                  <a:lnTo>
                    <a:pt x="69" y="15"/>
                  </a:lnTo>
                  <a:lnTo>
                    <a:pt x="73" y="27"/>
                  </a:lnTo>
                  <a:lnTo>
                    <a:pt x="77" y="48"/>
                  </a:lnTo>
                  <a:lnTo>
                    <a:pt x="80" y="61"/>
                  </a:lnTo>
                  <a:lnTo>
                    <a:pt x="80" y="67"/>
                  </a:lnTo>
                  <a:lnTo>
                    <a:pt x="80" y="76"/>
                  </a:lnTo>
                  <a:lnTo>
                    <a:pt x="77" y="84"/>
                  </a:lnTo>
                  <a:lnTo>
                    <a:pt x="73" y="118"/>
                  </a:lnTo>
                  <a:lnTo>
                    <a:pt x="67" y="111"/>
                  </a:lnTo>
                  <a:lnTo>
                    <a:pt x="59" y="111"/>
                  </a:lnTo>
                  <a:lnTo>
                    <a:pt x="57" y="107"/>
                  </a:lnTo>
                  <a:lnTo>
                    <a:pt x="50" y="105"/>
                  </a:lnTo>
                  <a:lnTo>
                    <a:pt x="55" y="84"/>
                  </a:lnTo>
                  <a:lnTo>
                    <a:pt x="55" y="82"/>
                  </a:lnTo>
                  <a:lnTo>
                    <a:pt x="59" y="71"/>
                  </a:lnTo>
                  <a:lnTo>
                    <a:pt x="59" y="50"/>
                  </a:lnTo>
                  <a:lnTo>
                    <a:pt x="59" y="32"/>
                  </a:lnTo>
                  <a:lnTo>
                    <a:pt x="48" y="21"/>
                  </a:lnTo>
                  <a:lnTo>
                    <a:pt x="31" y="21"/>
                  </a:lnTo>
                  <a:lnTo>
                    <a:pt x="21" y="32"/>
                  </a:lnTo>
                  <a:lnTo>
                    <a:pt x="21" y="67"/>
                  </a:lnTo>
                  <a:lnTo>
                    <a:pt x="31" y="82"/>
                  </a:lnTo>
                  <a:lnTo>
                    <a:pt x="31" y="105"/>
                  </a:lnTo>
                  <a:lnTo>
                    <a:pt x="25" y="101"/>
                  </a:lnTo>
                  <a:lnTo>
                    <a:pt x="23" y="105"/>
                  </a:lnTo>
                  <a:lnTo>
                    <a:pt x="17" y="107"/>
                  </a:lnTo>
                  <a:lnTo>
                    <a:pt x="15" y="107"/>
                  </a:lnTo>
                  <a:lnTo>
                    <a:pt x="10" y="111"/>
                  </a:lnTo>
                  <a:lnTo>
                    <a:pt x="6" y="88"/>
                  </a:lnTo>
                  <a:lnTo>
                    <a:pt x="6" y="73"/>
                  </a:lnTo>
                  <a:lnTo>
                    <a:pt x="4" y="65"/>
                  </a:lnTo>
                  <a:lnTo>
                    <a:pt x="0" y="55"/>
                  </a:lnTo>
                  <a:lnTo>
                    <a:pt x="4" y="50"/>
                  </a:lnTo>
                  <a:lnTo>
                    <a:pt x="6" y="44"/>
                  </a:lnTo>
                  <a:lnTo>
                    <a:pt x="6" y="38"/>
                  </a:lnTo>
                  <a:lnTo>
                    <a:pt x="8" y="32"/>
                  </a:lnTo>
                  <a:lnTo>
                    <a:pt x="8" y="27"/>
                  </a:lnTo>
                  <a:lnTo>
                    <a:pt x="8" y="21"/>
                  </a:lnTo>
                  <a:lnTo>
                    <a:pt x="10" y="15"/>
                  </a:lnTo>
                  <a:lnTo>
                    <a:pt x="15" y="6"/>
                  </a:lnTo>
                  <a:lnTo>
                    <a:pt x="25" y="4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B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2" name="Freeform 16"/>
            <p:cNvSpPr>
              <a:spLocks/>
            </p:cNvSpPr>
            <p:nvPr/>
          </p:nvSpPr>
          <p:spPr bwMode="auto">
            <a:xfrm>
              <a:off x="914" y="1705"/>
              <a:ext cx="40" cy="131"/>
            </a:xfrm>
            <a:custGeom>
              <a:avLst/>
              <a:gdLst/>
              <a:ahLst/>
              <a:cxnLst>
                <a:cxn ang="0">
                  <a:pos x="40" y="0"/>
                </a:cxn>
                <a:cxn ang="0">
                  <a:pos x="47" y="2"/>
                </a:cxn>
                <a:cxn ang="0">
                  <a:pos x="49" y="8"/>
                </a:cxn>
                <a:cxn ang="0">
                  <a:pos x="53" y="13"/>
                </a:cxn>
                <a:cxn ang="0">
                  <a:pos x="53" y="21"/>
                </a:cxn>
                <a:cxn ang="0">
                  <a:pos x="53" y="32"/>
                </a:cxn>
                <a:cxn ang="0">
                  <a:pos x="53" y="46"/>
                </a:cxn>
                <a:cxn ang="0">
                  <a:pos x="49" y="55"/>
                </a:cxn>
                <a:cxn ang="0">
                  <a:pos x="47" y="63"/>
                </a:cxn>
                <a:cxn ang="0">
                  <a:pos x="47" y="84"/>
                </a:cxn>
                <a:cxn ang="0">
                  <a:pos x="63" y="96"/>
                </a:cxn>
                <a:cxn ang="0">
                  <a:pos x="32" y="136"/>
                </a:cxn>
                <a:cxn ang="0">
                  <a:pos x="0" y="92"/>
                </a:cxn>
                <a:cxn ang="0">
                  <a:pos x="23" y="78"/>
                </a:cxn>
                <a:cxn ang="0">
                  <a:pos x="23" y="63"/>
                </a:cxn>
                <a:cxn ang="0">
                  <a:pos x="15" y="55"/>
                </a:cxn>
                <a:cxn ang="0">
                  <a:pos x="15" y="50"/>
                </a:cxn>
                <a:cxn ang="0">
                  <a:pos x="13" y="32"/>
                </a:cxn>
                <a:cxn ang="0">
                  <a:pos x="13" y="23"/>
                </a:cxn>
                <a:cxn ang="0">
                  <a:pos x="13" y="13"/>
                </a:cxn>
                <a:cxn ang="0">
                  <a:pos x="15" y="8"/>
                </a:cxn>
                <a:cxn ang="0">
                  <a:pos x="17" y="6"/>
                </a:cxn>
                <a:cxn ang="0">
                  <a:pos x="23" y="2"/>
                </a:cxn>
                <a:cxn ang="0">
                  <a:pos x="30" y="0"/>
                </a:cxn>
                <a:cxn ang="0">
                  <a:pos x="34" y="0"/>
                </a:cxn>
                <a:cxn ang="0">
                  <a:pos x="40" y="0"/>
                </a:cxn>
              </a:cxnLst>
              <a:rect l="0" t="0" r="r" b="b"/>
              <a:pathLst>
                <a:path w="63" h="136">
                  <a:moveTo>
                    <a:pt x="40" y="0"/>
                  </a:moveTo>
                  <a:lnTo>
                    <a:pt x="47" y="2"/>
                  </a:lnTo>
                  <a:lnTo>
                    <a:pt x="49" y="8"/>
                  </a:lnTo>
                  <a:lnTo>
                    <a:pt x="53" y="13"/>
                  </a:lnTo>
                  <a:lnTo>
                    <a:pt x="53" y="21"/>
                  </a:lnTo>
                  <a:lnTo>
                    <a:pt x="53" y="32"/>
                  </a:lnTo>
                  <a:lnTo>
                    <a:pt x="53" y="46"/>
                  </a:lnTo>
                  <a:lnTo>
                    <a:pt x="49" y="55"/>
                  </a:lnTo>
                  <a:lnTo>
                    <a:pt x="47" y="63"/>
                  </a:lnTo>
                  <a:lnTo>
                    <a:pt x="47" y="84"/>
                  </a:lnTo>
                  <a:lnTo>
                    <a:pt x="63" y="96"/>
                  </a:lnTo>
                  <a:lnTo>
                    <a:pt x="32" y="136"/>
                  </a:lnTo>
                  <a:lnTo>
                    <a:pt x="0" y="92"/>
                  </a:lnTo>
                  <a:lnTo>
                    <a:pt x="23" y="78"/>
                  </a:lnTo>
                  <a:lnTo>
                    <a:pt x="23" y="63"/>
                  </a:lnTo>
                  <a:lnTo>
                    <a:pt x="15" y="55"/>
                  </a:lnTo>
                  <a:lnTo>
                    <a:pt x="15" y="50"/>
                  </a:lnTo>
                  <a:lnTo>
                    <a:pt x="13" y="32"/>
                  </a:lnTo>
                  <a:lnTo>
                    <a:pt x="13" y="23"/>
                  </a:lnTo>
                  <a:lnTo>
                    <a:pt x="13" y="13"/>
                  </a:lnTo>
                  <a:lnTo>
                    <a:pt x="15" y="8"/>
                  </a:lnTo>
                  <a:lnTo>
                    <a:pt x="17" y="6"/>
                  </a:lnTo>
                  <a:lnTo>
                    <a:pt x="23" y="2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3" name="Freeform 17"/>
            <p:cNvSpPr>
              <a:spLocks/>
            </p:cNvSpPr>
            <p:nvPr/>
          </p:nvSpPr>
          <p:spPr bwMode="auto">
            <a:xfrm>
              <a:off x="921" y="1728"/>
              <a:ext cx="28" cy="43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29" y="0"/>
                </a:cxn>
                <a:cxn ang="0">
                  <a:pos x="14" y="0"/>
                </a:cxn>
                <a:cxn ang="0">
                  <a:pos x="12" y="0"/>
                </a:cxn>
                <a:cxn ang="0">
                  <a:pos x="12" y="42"/>
                </a:cxn>
                <a:cxn ang="0">
                  <a:pos x="0" y="42"/>
                </a:cxn>
                <a:cxn ang="0">
                  <a:pos x="8" y="48"/>
                </a:cxn>
                <a:cxn ang="0">
                  <a:pos x="14" y="42"/>
                </a:cxn>
                <a:cxn ang="0">
                  <a:pos x="14" y="11"/>
                </a:cxn>
                <a:cxn ang="0">
                  <a:pos x="35" y="11"/>
                </a:cxn>
                <a:cxn ang="0">
                  <a:pos x="21" y="9"/>
                </a:cxn>
                <a:cxn ang="0">
                  <a:pos x="37" y="9"/>
                </a:cxn>
                <a:cxn ang="0">
                  <a:pos x="44" y="6"/>
                </a:cxn>
                <a:cxn ang="0">
                  <a:pos x="42" y="0"/>
                </a:cxn>
              </a:cxnLst>
              <a:rect l="0" t="0" r="r" b="b"/>
              <a:pathLst>
                <a:path w="44" h="48">
                  <a:moveTo>
                    <a:pt x="42" y="0"/>
                  </a:moveTo>
                  <a:lnTo>
                    <a:pt x="29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42"/>
                  </a:lnTo>
                  <a:lnTo>
                    <a:pt x="0" y="42"/>
                  </a:lnTo>
                  <a:lnTo>
                    <a:pt x="8" y="48"/>
                  </a:lnTo>
                  <a:lnTo>
                    <a:pt x="14" y="42"/>
                  </a:lnTo>
                  <a:lnTo>
                    <a:pt x="14" y="11"/>
                  </a:lnTo>
                  <a:lnTo>
                    <a:pt x="35" y="11"/>
                  </a:lnTo>
                  <a:lnTo>
                    <a:pt x="21" y="9"/>
                  </a:lnTo>
                  <a:lnTo>
                    <a:pt x="37" y="9"/>
                  </a:lnTo>
                  <a:lnTo>
                    <a:pt x="44" y="6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B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4" name="Freeform 18"/>
            <p:cNvSpPr>
              <a:spLocks/>
            </p:cNvSpPr>
            <p:nvPr/>
          </p:nvSpPr>
          <p:spPr bwMode="auto">
            <a:xfrm>
              <a:off x="907" y="2052"/>
              <a:ext cx="57" cy="235"/>
            </a:xfrm>
            <a:custGeom>
              <a:avLst/>
              <a:gdLst/>
              <a:ahLst/>
              <a:cxnLst>
                <a:cxn ang="0">
                  <a:pos x="71" y="4"/>
                </a:cxn>
                <a:cxn ang="0">
                  <a:pos x="71" y="75"/>
                </a:cxn>
                <a:cxn ang="0">
                  <a:pos x="71" y="132"/>
                </a:cxn>
                <a:cxn ang="0">
                  <a:pos x="69" y="188"/>
                </a:cxn>
                <a:cxn ang="0">
                  <a:pos x="79" y="212"/>
                </a:cxn>
                <a:cxn ang="0">
                  <a:pos x="82" y="230"/>
                </a:cxn>
                <a:cxn ang="0">
                  <a:pos x="86" y="231"/>
                </a:cxn>
                <a:cxn ang="0">
                  <a:pos x="82" y="241"/>
                </a:cxn>
                <a:cxn ang="0">
                  <a:pos x="69" y="237"/>
                </a:cxn>
                <a:cxn ang="0">
                  <a:pos x="56" y="207"/>
                </a:cxn>
                <a:cxn ang="0">
                  <a:pos x="54" y="186"/>
                </a:cxn>
                <a:cxn ang="0">
                  <a:pos x="42" y="121"/>
                </a:cxn>
                <a:cxn ang="0">
                  <a:pos x="42" y="103"/>
                </a:cxn>
                <a:cxn ang="0">
                  <a:pos x="42" y="136"/>
                </a:cxn>
                <a:cxn ang="0">
                  <a:pos x="38" y="180"/>
                </a:cxn>
                <a:cxn ang="0">
                  <a:pos x="38" y="199"/>
                </a:cxn>
                <a:cxn ang="0">
                  <a:pos x="33" y="220"/>
                </a:cxn>
                <a:cxn ang="0">
                  <a:pos x="23" y="235"/>
                </a:cxn>
                <a:cxn ang="0">
                  <a:pos x="10" y="235"/>
                </a:cxn>
                <a:cxn ang="0">
                  <a:pos x="6" y="231"/>
                </a:cxn>
                <a:cxn ang="0">
                  <a:pos x="21" y="199"/>
                </a:cxn>
                <a:cxn ang="0">
                  <a:pos x="21" y="186"/>
                </a:cxn>
                <a:cxn ang="0">
                  <a:pos x="21" y="153"/>
                </a:cxn>
                <a:cxn ang="0">
                  <a:pos x="13" y="100"/>
                </a:cxn>
                <a:cxn ang="0">
                  <a:pos x="0" y="0"/>
                </a:cxn>
                <a:cxn ang="0">
                  <a:pos x="71" y="4"/>
                </a:cxn>
              </a:cxnLst>
              <a:rect l="0" t="0" r="r" b="b"/>
              <a:pathLst>
                <a:path w="86" h="241">
                  <a:moveTo>
                    <a:pt x="71" y="4"/>
                  </a:moveTo>
                  <a:lnTo>
                    <a:pt x="71" y="75"/>
                  </a:lnTo>
                  <a:lnTo>
                    <a:pt x="71" y="132"/>
                  </a:lnTo>
                  <a:lnTo>
                    <a:pt x="69" y="188"/>
                  </a:lnTo>
                  <a:lnTo>
                    <a:pt x="79" y="212"/>
                  </a:lnTo>
                  <a:lnTo>
                    <a:pt x="82" y="230"/>
                  </a:lnTo>
                  <a:lnTo>
                    <a:pt x="86" y="231"/>
                  </a:lnTo>
                  <a:lnTo>
                    <a:pt x="82" y="241"/>
                  </a:lnTo>
                  <a:lnTo>
                    <a:pt x="69" y="237"/>
                  </a:lnTo>
                  <a:lnTo>
                    <a:pt x="56" y="207"/>
                  </a:lnTo>
                  <a:lnTo>
                    <a:pt x="54" y="186"/>
                  </a:lnTo>
                  <a:lnTo>
                    <a:pt x="42" y="121"/>
                  </a:lnTo>
                  <a:lnTo>
                    <a:pt x="42" y="103"/>
                  </a:lnTo>
                  <a:lnTo>
                    <a:pt x="42" y="136"/>
                  </a:lnTo>
                  <a:lnTo>
                    <a:pt x="38" y="180"/>
                  </a:lnTo>
                  <a:lnTo>
                    <a:pt x="38" y="199"/>
                  </a:lnTo>
                  <a:lnTo>
                    <a:pt x="33" y="220"/>
                  </a:lnTo>
                  <a:lnTo>
                    <a:pt x="23" y="235"/>
                  </a:lnTo>
                  <a:lnTo>
                    <a:pt x="10" y="235"/>
                  </a:lnTo>
                  <a:lnTo>
                    <a:pt x="6" y="231"/>
                  </a:lnTo>
                  <a:lnTo>
                    <a:pt x="21" y="199"/>
                  </a:lnTo>
                  <a:lnTo>
                    <a:pt x="21" y="186"/>
                  </a:lnTo>
                  <a:lnTo>
                    <a:pt x="21" y="153"/>
                  </a:lnTo>
                  <a:lnTo>
                    <a:pt x="13" y="100"/>
                  </a:lnTo>
                  <a:lnTo>
                    <a:pt x="0" y="0"/>
                  </a:lnTo>
                  <a:lnTo>
                    <a:pt x="71" y="4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5" name="Freeform 19"/>
            <p:cNvSpPr>
              <a:spLocks/>
            </p:cNvSpPr>
            <p:nvPr/>
          </p:nvSpPr>
          <p:spPr bwMode="auto">
            <a:xfrm>
              <a:off x="870" y="1985"/>
              <a:ext cx="30" cy="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2"/>
                </a:cxn>
                <a:cxn ang="0">
                  <a:pos x="46" y="45"/>
                </a:cxn>
                <a:cxn ang="0">
                  <a:pos x="27" y="0"/>
                </a:cxn>
                <a:cxn ang="0">
                  <a:pos x="0" y="0"/>
                </a:cxn>
              </a:cxnLst>
              <a:rect l="0" t="0" r="r" b="b"/>
              <a:pathLst>
                <a:path w="46" h="45">
                  <a:moveTo>
                    <a:pt x="0" y="0"/>
                  </a:moveTo>
                  <a:lnTo>
                    <a:pt x="0" y="22"/>
                  </a:lnTo>
                  <a:lnTo>
                    <a:pt x="46" y="45"/>
                  </a:lnTo>
                  <a:lnTo>
                    <a:pt x="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6" name="Freeform 20"/>
            <p:cNvSpPr>
              <a:spLocks/>
            </p:cNvSpPr>
            <p:nvPr/>
          </p:nvSpPr>
          <p:spPr bwMode="auto">
            <a:xfrm>
              <a:off x="905" y="2052"/>
              <a:ext cx="30" cy="1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7"/>
                </a:cxn>
                <a:cxn ang="0">
                  <a:pos x="14" y="58"/>
                </a:cxn>
                <a:cxn ang="0">
                  <a:pos x="25" y="81"/>
                </a:cxn>
                <a:cxn ang="0">
                  <a:pos x="48" y="103"/>
                </a:cxn>
                <a:cxn ang="0">
                  <a:pos x="48" y="109"/>
                </a:cxn>
                <a:cxn ang="0">
                  <a:pos x="0" y="0"/>
                </a:cxn>
              </a:cxnLst>
              <a:rect l="0" t="0" r="r" b="b"/>
              <a:pathLst>
                <a:path w="48" h="109">
                  <a:moveTo>
                    <a:pt x="0" y="0"/>
                  </a:moveTo>
                  <a:lnTo>
                    <a:pt x="0" y="37"/>
                  </a:lnTo>
                  <a:lnTo>
                    <a:pt x="14" y="58"/>
                  </a:lnTo>
                  <a:lnTo>
                    <a:pt x="25" y="81"/>
                  </a:lnTo>
                  <a:lnTo>
                    <a:pt x="48" y="103"/>
                  </a:lnTo>
                  <a:lnTo>
                    <a:pt x="48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5F1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7" name="Freeform 21"/>
            <p:cNvSpPr>
              <a:spLocks/>
            </p:cNvSpPr>
            <p:nvPr/>
          </p:nvSpPr>
          <p:spPr bwMode="auto">
            <a:xfrm>
              <a:off x="905" y="2052"/>
              <a:ext cx="30" cy="1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7"/>
                </a:cxn>
                <a:cxn ang="0">
                  <a:pos x="14" y="58"/>
                </a:cxn>
                <a:cxn ang="0">
                  <a:pos x="25" y="81"/>
                </a:cxn>
                <a:cxn ang="0">
                  <a:pos x="48" y="103"/>
                </a:cxn>
                <a:cxn ang="0">
                  <a:pos x="48" y="109"/>
                </a:cxn>
                <a:cxn ang="0">
                  <a:pos x="0" y="0"/>
                </a:cxn>
              </a:cxnLst>
              <a:rect l="0" t="0" r="r" b="b"/>
              <a:pathLst>
                <a:path w="48" h="109">
                  <a:moveTo>
                    <a:pt x="0" y="0"/>
                  </a:moveTo>
                  <a:lnTo>
                    <a:pt x="0" y="37"/>
                  </a:lnTo>
                  <a:lnTo>
                    <a:pt x="14" y="58"/>
                  </a:lnTo>
                  <a:lnTo>
                    <a:pt x="25" y="81"/>
                  </a:lnTo>
                  <a:lnTo>
                    <a:pt x="48" y="103"/>
                  </a:lnTo>
                  <a:lnTo>
                    <a:pt x="48" y="109"/>
                  </a:lnTo>
                  <a:lnTo>
                    <a:pt x="0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8" name="Freeform 22"/>
            <p:cNvSpPr>
              <a:spLocks/>
            </p:cNvSpPr>
            <p:nvPr/>
          </p:nvSpPr>
          <p:spPr bwMode="auto">
            <a:xfrm>
              <a:off x="907" y="2250"/>
              <a:ext cx="29" cy="58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46" y="7"/>
                </a:cxn>
                <a:cxn ang="0">
                  <a:pos x="46" y="25"/>
                </a:cxn>
                <a:cxn ang="0">
                  <a:pos x="40" y="19"/>
                </a:cxn>
                <a:cxn ang="0">
                  <a:pos x="36" y="28"/>
                </a:cxn>
                <a:cxn ang="0">
                  <a:pos x="36" y="40"/>
                </a:cxn>
                <a:cxn ang="0">
                  <a:pos x="29" y="51"/>
                </a:cxn>
                <a:cxn ang="0">
                  <a:pos x="17" y="57"/>
                </a:cxn>
                <a:cxn ang="0">
                  <a:pos x="10" y="59"/>
                </a:cxn>
                <a:cxn ang="0">
                  <a:pos x="0" y="57"/>
                </a:cxn>
                <a:cxn ang="0">
                  <a:pos x="0" y="46"/>
                </a:cxn>
                <a:cxn ang="0">
                  <a:pos x="8" y="28"/>
                </a:cxn>
                <a:cxn ang="0">
                  <a:pos x="12" y="30"/>
                </a:cxn>
                <a:cxn ang="0">
                  <a:pos x="17" y="30"/>
                </a:cxn>
                <a:cxn ang="0">
                  <a:pos x="27" y="30"/>
                </a:cxn>
                <a:cxn ang="0">
                  <a:pos x="34" y="25"/>
                </a:cxn>
                <a:cxn ang="0">
                  <a:pos x="38" y="13"/>
                </a:cxn>
                <a:cxn ang="0">
                  <a:pos x="44" y="0"/>
                </a:cxn>
              </a:cxnLst>
              <a:rect l="0" t="0" r="r" b="b"/>
              <a:pathLst>
                <a:path w="46" h="59">
                  <a:moveTo>
                    <a:pt x="44" y="0"/>
                  </a:moveTo>
                  <a:lnTo>
                    <a:pt x="46" y="7"/>
                  </a:lnTo>
                  <a:lnTo>
                    <a:pt x="46" y="25"/>
                  </a:lnTo>
                  <a:lnTo>
                    <a:pt x="40" y="19"/>
                  </a:lnTo>
                  <a:lnTo>
                    <a:pt x="36" y="28"/>
                  </a:lnTo>
                  <a:lnTo>
                    <a:pt x="36" y="40"/>
                  </a:lnTo>
                  <a:lnTo>
                    <a:pt x="29" y="51"/>
                  </a:lnTo>
                  <a:lnTo>
                    <a:pt x="17" y="57"/>
                  </a:lnTo>
                  <a:lnTo>
                    <a:pt x="10" y="59"/>
                  </a:lnTo>
                  <a:lnTo>
                    <a:pt x="0" y="57"/>
                  </a:lnTo>
                  <a:lnTo>
                    <a:pt x="0" y="46"/>
                  </a:lnTo>
                  <a:lnTo>
                    <a:pt x="8" y="28"/>
                  </a:lnTo>
                  <a:lnTo>
                    <a:pt x="12" y="30"/>
                  </a:lnTo>
                  <a:lnTo>
                    <a:pt x="17" y="30"/>
                  </a:lnTo>
                  <a:lnTo>
                    <a:pt x="27" y="30"/>
                  </a:lnTo>
                  <a:lnTo>
                    <a:pt x="34" y="25"/>
                  </a:lnTo>
                  <a:lnTo>
                    <a:pt x="38" y="13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9" name="Freeform 23"/>
            <p:cNvSpPr>
              <a:spLocks/>
            </p:cNvSpPr>
            <p:nvPr/>
          </p:nvSpPr>
          <p:spPr bwMode="auto">
            <a:xfrm>
              <a:off x="941" y="2247"/>
              <a:ext cx="28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6" y="17"/>
                </a:cxn>
                <a:cxn ang="0">
                  <a:pos x="7" y="25"/>
                </a:cxn>
                <a:cxn ang="0">
                  <a:pos x="9" y="36"/>
                </a:cxn>
                <a:cxn ang="0">
                  <a:pos x="15" y="48"/>
                </a:cxn>
                <a:cxn ang="0">
                  <a:pos x="23" y="57"/>
                </a:cxn>
                <a:cxn ang="0">
                  <a:pos x="29" y="63"/>
                </a:cxn>
                <a:cxn ang="0">
                  <a:pos x="38" y="65"/>
                </a:cxn>
                <a:cxn ang="0">
                  <a:pos x="42" y="59"/>
                </a:cxn>
                <a:cxn ang="0">
                  <a:pos x="44" y="53"/>
                </a:cxn>
                <a:cxn ang="0">
                  <a:pos x="44" y="48"/>
                </a:cxn>
                <a:cxn ang="0">
                  <a:pos x="44" y="40"/>
                </a:cxn>
                <a:cxn ang="0">
                  <a:pos x="38" y="30"/>
                </a:cxn>
                <a:cxn ang="0">
                  <a:pos x="34" y="34"/>
                </a:cxn>
                <a:cxn ang="0">
                  <a:pos x="25" y="34"/>
                </a:cxn>
                <a:cxn ang="0">
                  <a:pos x="17" y="34"/>
                </a:cxn>
                <a:cxn ang="0">
                  <a:pos x="7" y="11"/>
                </a:cxn>
                <a:cxn ang="0">
                  <a:pos x="0" y="0"/>
                </a:cxn>
              </a:cxnLst>
              <a:rect l="0" t="0" r="r" b="b"/>
              <a:pathLst>
                <a:path w="44" h="65">
                  <a:moveTo>
                    <a:pt x="0" y="0"/>
                  </a:moveTo>
                  <a:lnTo>
                    <a:pt x="0" y="25"/>
                  </a:lnTo>
                  <a:lnTo>
                    <a:pt x="6" y="17"/>
                  </a:lnTo>
                  <a:lnTo>
                    <a:pt x="7" y="25"/>
                  </a:lnTo>
                  <a:lnTo>
                    <a:pt x="9" y="36"/>
                  </a:lnTo>
                  <a:lnTo>
                    <a:pt x="15" y="48"/>
                  </a:lnTo>
                  <a:lnTo>
                    <a:pt x="23" y="57"/>
                  </a:lnTo>
                  <a:lnTo>
                    <a:pt x="29" y="63"/>
                  </a:lnTo>
                  <a:lnTo>
                    <a:pt x="38" y="65"/>
                  </a:lnTo>
                  <a:lnTo>
                    <a:pt x="42" y="59"/>
                  </a:lnTo>
                  <a:lnTo>
                    <a:pt x="44" y="53"/>
                  </a:lnTo>
                  <a:lnTo>
                    <a:pt x="44" y="48"/>
                  </a:lnTo>
                  <a:lnTo>
                    <a:pt x="44" y="40"/>
                  </a:lnTo>
                  <a:lnTo>
                    <a:pt x="38" y="30"/>
                  </a:lnTo>
                  <a:lnTo>
                    <a:pt x="34" y="34"/>
                  </a:lnTo>
                  <a:lnTo>
                    <a:pt x="25" y="34"/>
                  </a:lnTo>
                  <a:lnTo>
                    <a:pt x="17" y="34"/>
                  </a:lnTo>
                  <a:lnTo>
                    <a:pt x="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0" name="Freeform 24"/>
            <p:cNvSpPr>
              <a:spLocks/>
            </p:cNvSpPr>
            <p:nvPr/>
          </p:nvSpPr>
          <p:spPr bwMode="auto">
            <a:xfrm>
              <a:off x="883" y="1796"/>
              <a:ext cx="97" cy="454"/>
            </a:xfrm>
            <a:custGeom>
              <a:avLst/>
              <a:gdLst/>
              <a:ahLst/>
              <a:cxnLst>
                <a:cxn ang="0">
                  <a:pos x="111" y="1"/>
                </a:cxn>
                <a:cxn ang="0">
                  <a:pos x="138" y="17"/>
                </a:cxn>
                <a:cxn ang="0">
                  <a:pos x="145" y="32"/>
                </a:cxn>
                <a:cxn ang="0">
                  <a:pos x="149" y="139"/>
                </a:cxn>
                <a:cxn ang="0">
                  <a:pos x="149" y="162"/>
                </a:cxn>
                <a:cxn ang="0">
                  <a:pos x="130" y="162"/>
                </a:cxn>
                <a:cxn ang="0">
                  <a:pos x="132" y="223"/>
                </a:cxn>
                <a:cxn ang="0">
                  <a:pos x="124" y="223"/>
                </a:cxn>
                <a:cxn ang="0">
                  <a:pos x="113" y="353"/>
                </a:cxn>
                <a:cxn ang="0">
                  <a:pos x="113" y="424"/>
                </a:cxn>
                <a:cxn ang="0">
                  <a:pos x="111" y="456"/>
                </a:cxn>
                <a:cxn ang="0">
                  <a:pos x="103" y="464"/>
                </a:cxn>
                <a:cxn ang="0">
                  <a:pos x="90" y="456"/>
                </a:cxn>
                <a:cxn ang="0">
                  <a:pos x="82" y="403"/>
                </a:cxn>
                <a:cxn ang="0">
                  <a:pos x="78" y="458"/>
                </a:cxn>
                <a:cxn ang="0">
                  <a:pos x="67" y="462"/>
                </a:cxn>
                <a:cxn ang="0">
                  <a:pos x="57" y="458"/>
                </a:cxn>
                <a:cxn ang="0">
                  <a:pos x="46" y="351"/>
                </a:cxn>
                <a:cxn ang="0">
                  <a:pos x="32" y="275"/>
                </a:cxn>
                <a:cxn ang="0">
                  <a:pos x="13" y="202"/>
                </a:cxn>
                <a:cxn ang="0">
                  <a:pos x="0" y="202"/>
                </a:cxn>
                <a:cxn ang="0">
                  <a:pos x="13" y="105"/>
                </a:cxn>
                <a:cxn ang="0">
                  <a:pos x="13" y="26"/>
                </a:cxn>
                <a:cxn ang="0">
                  <a:pos x="21" y="17"/>
                </a:cxn>
                <a:cxn ang="0">
                  <a:pos x="50" y="0"/>
                </a:cxn>
                <a:cxn ang="0">
                  <a:pos x="78" y="40"/>
                </a:cxn>
                <a:cxn ang="0">
                  <a:pos x="111" y="1"/>
                </a:cxn>
              </a:cxnLst>
              <a:rect l="0" t="0" r="r" b="b"/>
              <a:pathLst>
                <a:path w="149" h="464">
                  <a:moveTo>
                    <a:pt x="111" y="1"/>
                  </a:moveTo>
                  <a:lnTo>
                    <a:pt x="138" y="17"/>
                  </a:lnTo>
                  <a:lnTo>
                    <a:pt x="145" y="32"/>
                  </a:lnTo>
                  <a:lnTo>
                    <a:pt x="149" y="139"/>
                  </a:lnTo>
                  <a:lnTo>
                    <a:pt x="149" y="162"/>
                  </a:lnTo>
                  <a:lnTo>
                    <a:pt x="130" y="162"/>
                  </a:lnTo>
                  <a:lnTo>
                    <a:pt x="132" y="223"/>
                  </a:lnTo>
                  <a:lnTo>
                    <a:pt x="124" y="223"/>
                  </a:lnTo>
                  <a:lnTo>
                    <a:pt x="113" y="353"/>
                  </a:lnTo>
                  <a:lnTo>
                    <a:pt x="113" y="424"/>
                  </a:lnTo>
                  <a:lnTo>
                    <a:pt x="111" y="456"/>
                  </a:lnTo>
                  <a:lnTo>
                    <a:pt x="103" y="464"/>
                  </a:lnTo>
                  <a:lnTo>
                    <a:pt x="90" y="456"/>
                  </a:lnTo>
                  <a:lnTo>
                    <a:pt x="82" y="403"/>
                  </a:lnTo>
                  <a:lnTo>
                    <a:pt x="78" y="458"/>
                  </a:lnTo>
                  <a:lnTo>
                    <a:pt x="67" y="462"/>
                  </a:lnTo>
                  <a:lnTo>
                    <a:pt x="57" y="458"/>
                  </a:lnTo>
                  <a:lnTo>
                    <a:pt x="46" y="351"/>
                  </a:lnTo>
                  <a:lnTo>
                    <a:pt x="32" y="275"/>
                  </a:lnTo>
                  <a:lnTo>
                    <a:pt x="13" y="202"/>
                  </a:lnTo>
                  <a:lnTo>
                    <a:pt x="0" y="202"/>
                  </a:lnTo>
                  <a:lnTo>
                    <a:pt x="13" y="105"/>
                  </a:lnTo>
                  <a:lnTo>
                    <a:pt x="13" y="26"/>
                  </a:lnTo>
                  <a:lnTo>
                    <a:pt x="21" y="17"/>
                  </a:lnTo>
                  <a:lnTo>
                    <a:pt x="50" y="0"/>
                  </a:lnTo>
                  <a:lnTo>
                    <a:pt x="78" y="40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1" name="Freeform 25"/>
            <p:cNvSpPr>
              <a:spLocks/>
            </p:cNvSpPr>
            <p:nvPr/>
          </p:nvSpPr>
          <p:spPr bwMode="auto">
            <a:xfrm>
              <a:off x="925" y="1913"/>
              <a:ext cx="35" cy="97"/>
            </a:xfrm>
            <a:custGeom>
              <a:avLst/>
              <a:gdLst/>
              <a:ahLst/>
              <a:cxnLst>
                <a:cxn ang="0">
                  <a:pos x="53" y="99"/>
                </a:cxn>
                <a:cxn ang="0">
                  <a:pos x="2" y="94"/>
                </a:cxn>
                <a:cxn ang="0">
                  <a:pos x="0" y="0"/>
                </a:cxn>
              </a:cxnLst>
              <a:rect l="0" t="0" r="r" b="b"/>
              <a:pathLst>
                <a:path w="53" h="99">
                  <a:moveTo>
                    <a:pt x="53" y="99"/>
                  </a:moveTo>
                  <a:lnTo>
                    <a:pt x="2" y="94"/>
                  </a:lnTo>
                  <a:lnTo>
                    <a:pt x="0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2" name="Freeform 26"/>
            <p:cNvSpPr>
              <a:spLocks/>
            </p:cNvSpPr>
            <p:nvPr/>
          </p:nvSpPr>
          <p:spPr bwMode="auto">
            <a:xfrm>
              <a:off x="925" y="1929"/>
              <a:ext cx="43" cy="46"/>
            </a:xfrm>
            <a:custGeom>
              <a:avLst/>
              <a:gdLst/>
              <a:ahLst/>
              <a:cxnLst>
                <a:cxn ang="0">
                  <a:pos x="65" y="46"/>
                </a:cxn>
                <a:cxn ang="0">
                  <a:pos x="42" y="33"/>
                </a:cxn>
                <a:cxn ang="0">
                  <a:pos x="0" y="0"/>
                </a:cxn>
              </a:cxnLst>
              <a:rect l="0" t="0" r="r" b="b"/>
              <a:pathLst>
                <a:path w="65" h="46">
                  <a:moveTo>
                    <a:pt x="65" y="46"/>
                  </a:moveTo>
                  <a:lnTo>
                    <a:pt x="42" y="33"/>
                  </a:lnTo>
                  <a:lnTo>
                    <a:pt x="0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3" name="Freeform 27"/>
            <p:cNvSpPr>
              <a:spLocks/>
            </p:cNvSpPr>
            <p:nvPr/>
          </p:nvSpPr>
          <p:spPr bwMode="auto">
            <a:xfrm>
              <a:off x="911" y="1842"/>
              <a:ext cx="50" cy="83"/>
            </a:xfrm>
            <a:custGeom>
              <a:avLst/>
              <a:gdLst/>
              <a:ahLst/>
              <a:cxnLst>
                <a:cxn ang="0">
                  <a:pos x="76" y="29"/>
                </a:cxn>
                <a:cxn ang="0">
                  <a:pos x="30" y="0"/>
                </a:cxn>
                <a:cxn ang="0">
                  <a:pos x="0" y="58"/>
                </a:cxn>
                <a:cxn ang="0">
                  <a:pos x="50" y="86"/>
                </a:cxn>
                <a:cxn ang="0">
                  <a:pos x="76" y="29"/>
                </a:cxn>
              </a:cxnLst>
              <a:rect l="0" t="0" r="r" b="b"/>
              <a:pathLst>
                <a:path w="76" h="86">
                  <a:moveTo>
                    <a:pt x="76" y="29"/>
                  </a:moveTo>
                  <a:lnTo>
                    <a:pt x="30" y="0"/>
                  </a:lnTo>
                  <a:lnTo>
                    <a:pt x="0" y="58"/>
                  </a:lnTo>
                  <a:lnTo>
                    <a:pt x="50" y="86"/>
                  </a:lnTo>
                  <a:lnTo>
                    <a:pt x="76" y="29"/>
                  </a:lnTo>
                  <a:close/>
                </a:path>
              </a:pathLst>
            </a:custGeom>
            <a:solidFill>
              <a:srgbClr val="DFDFF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4" name="Freeform 28"/>
            <p:cNvSpPr>
              <a:spLocks/>
            </p:cNvSpPr>
            <p:nvPr/>
          </p:nvSpPr>
          <p:spPr bwMode="auto">
            <a:xfrm>
              <a:off x="901" y="1875"/>
              <a:ext cx="28" cy="44"/>
            </a:xfrm>
            <a:custGeom>
              <a:avLst/>
              <a:gdLst/>
              <a:ahLst/>
              <a:cxnLst>
                <a:cxn ang="0">
                  <a:pos x="44" y="25"/>
                </a:cxn>
                <a:cxn ang="0">
                  <a:pos x="30" y="19"/>
                </a:cxn>
                <a:cxn ang="0">
                  <a:pos x="28" y="6"/>
                </a:cxn>
                <a:cxn ang="0">
                  <a:pos x="19" y="2"/>
                </a:cxn>
                <a:cxn ang="0">
                  <a:pos x="13" y="0"/>
                </a:cxn>
                <a:cxn ang="0">
                  <a:pos x="11" y="0"/>
                </a:cxn>
                <a:cxn ang="0">
                  <a:pos x="11" y="2"/>
                </a:cxn>
                <a:cxn ang="0">
                  <a:pos x="1" y="7"/>
                </a:cxn>
                <a:cxn ang="0">
                  <a:pos x="0" y="23"/>
                </a:cxn>
                <a:cxn ang="0">
                  <a:pos x="1" y="28"/>
                </a:cxn>
                <a:cxn ang="0">
                  <a:pos x="13" y="36"/>
                </a:cxn>
                <a:cxn ang="0">
                  <a:pos x="40" y="46"/>
                </a:cxn>
                <a:cxn ang="0">
                  <a:pos x="44" y="25"/>
                </a:cxn>
              </a:cxnLst>
              <a:rect l="0" t="0" r="r" b="b"/>
              <a:pathLst>
                <a:path w="44" h="46">
                  <a:moveTo>
                    <a:pt x="44" y="25"/>
                  </a:moveTo>
                  <a:lnTo>
                    <a:pt x="30" y="19"/>
                  </a:lnTo>
                  <a:lnTo>
                    <a:pt x="28" y="6"/>
                  </a:lnTo>
                  <a:lnTo>
                    <a:pt x="19" y="2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11" y="2"/>
                  </a:lnTo>
                  <a:lnTo>
                    <a:pt x="1" y="7"/>
                  </a:lnTo>
                  <a:lnTo>
                    <a:pt x="0" y="23"/>
                  </a:lnTo>
                  <a:lnTo>
                    <a:pt x="1" y="28"/>
                  </a:lnTo>
                  <a:lnTo>
                    <a:pt x="13" y="36"/>
                  </a:lnTo>
                  <a:lnTo>
                    <a:pt x="40" y="46"/>
                  </a:lnTo>
                  <a:lnTo>
                    <a:pt x="44" y="25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5" name="Freeform 29"/>
            <p:cNvSpPr>
              <a:spLocks/>
            </p:cNvSpPr>
            <p:nvPr/>
          </p:nvSpPr>
          <p:spPr bwMode="auto">
            <a:xfrm>
              <a:off x="926" y="1896"/>
              <a:ext cx="42" cy="54"/>
            </a:xfrm>
            <a:custGeom>
              <a:avLst/>
              <a:gdLst/>
              <a:ahLst/>
              <a:cxnLst>
                <a:cxn ang="0">
                  <a:pos x="63" y="55"/>
                </a:cxn>
                <a:cxn ang="0">
                  <a:pos x="38" y="44"/>
                </a:cxn>
                <a:cxn ang="0">
                  <a:pos x="19" y="32"/>
                </a:cxn>
                <a:cxn ang="0">
                  <a:pos x="0" y="23"/>
                </a:cxn>
                <a:cxn ang="0">
                  <a:pos x="7" y="0"/>
                </a:cxn>
                <a:cxn ang="0">
                  <a:pos x="44" y="15"/>
                </a:cxn>
                <a:cxn ang="0">
                  <a:pos x="63" y="21"/>
                </a:cxn>
                <a:cxn ang="0">
                  <a:pos x="63" y="17"/>
                </a:cxn>
                <a:cxn ang="0">
                  <a:pos x="63" y="55"/>
                </a:cxn>
              </a:cxnLst>
              <a:rect l="0" t="0" r="r" b="b"/>
              <a:pathLst>
                <a:path w="63" h="55">
                  <a:moveTo>
                    <a:pt x="63" y="55"/>
                  </a:moveTo>
                  <a:lnTo>
                    <a:pt x="38" y="44"/>
                  </a:lnTo>
                  <a:lnTo>
                    <a:pt x="19" y="32"/>
                  </a:lnTo>
                  <a:lnTo>
                    <a:pt x="0" y="23"/>
                  </a:lnTo>
                  <a:lnTo>
                    <a:pt x="7" y="0"/>
                  </a:lnTo>
                  <a:lnTo>
                    <a:pt x="44" y="15"/>
                  </a:lnTo>
                  <a:lnTo>
                    <a:pt x="63" y="21"/>
                  </a:lnTo>
                  <a:lnTo>
                    <a:pt x="63" y="17"/>
                  </a:lnTo>
                  <a:lnTo>
                    <a:pt x="63" y="55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6" name="Freeform 30"/>
            <p:cNvSpPr>
              <a:spLocks/>
            </p:cNvSpPr>
            <p:nvPr/>
          </p:nvSpPr>
          <p:spPr bwMode="auto">
            <a:xfrm>
              <a:off x="907" y="2027"/>
              <a:ext cx="29" cy="1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87"/>
                </a:cxn>
                <a:cxn ang="0">
                  <a:pos x="46" y="166"/>
                </a:cxn>
              </a:cxnLst>
              <a:rect l="0" t="0" r="r" b="b"/>
              <a:pathLst>
                <a:path w="46" h="166">
                  <a:moveTo>
                    <a:pt x="0" y="0"/>
                  </a:moveTo>
                  <a:lnTo>
                    <a:pt x="19" y="87"/>
                  </a:lnTo>
                  <a:lnTo>
                    <a:pt x="46" y="166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7" name="Freeform 31"/>
            <p:cNvSpPr>
              <a:spLocks/>
            </p:cNvSpPr>
            <p:nvPr/>
          </p:nvSpPr>
          <p:spPr bwMode="auto">
            <a:xfrm>
              <a:off x="691" y="1759"/>
              <a:ext cx="131" cy="168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53" y="12"/>
                </a:cxn>
                <a:cxn ang="0">
                  <a:pos x="178" y="27"/>
                </a:cxn>
                <a:cxn ang="0">
                  <a:pos x="194" y="77"/>
                </a:cxn>
                <a:cxn ang="0">
                  <a:pos x="205" y="113"/>
                </a:cxn>
                <a:cxn ang="0">
                  <a:pos x="205" y="119"/>
                </a:cxn>
                <a:cxn ang="0">
                  <a:pos x="196" y="140"/>
                </a:cxn>
                <a:cxn ang="0">
                  <a:pos x="188" y="146"/>
                </a:cxn>
                <a:cxn ang="0">
                  <a:pos x="180" y="149"/>
                </a:cxn>
                <a:cxn ang="0">
                  <a:pos x="180" y="155"/>
                </a:cxn>
                <a:cxn ang="0">
                  <a:pos x="169" y="146"/>
                </a:cxn>
                <a:cxn ang="0">
                  <a:pos x="169" y="167"/>
                </a:cxn>
                <a:cxn ang="0">
                  <a:pos x="161" y="174"/>
                </a:cxn>
                <a:cxn ang="0">
                  <a:pos x="41" y="174"/>
                </a:cxn>
                <a:cxn ang="0">
                  <a:pos x="31" y="163"/>
                </a:cxn>
                <a:cxn ang="0">
                  <a:pos x="33" y="146"/>
                </a:cxn>
                <a:cxn ang="0">
                  <a:pos x="21" y="157"/>
                </a:cxn>
                <a:cxn ang="0">
                  <a:pos x="0" y="125"/>
                </a:cxn>
                <a:cxn ang="0">
                  <a:pos x="41" y="21"/>
                </a:cxn>
                <a:cxn ang="0">
                  <a:pos x="79" y="10"/>
                </a:cxn>
                <a:cxn ang="0">
                  <a:pos x="90" y="4"/>
                </a:cxn>
                <a:cxn ang="0">
                  <a:pos x="107" y="18"/>
                </a:cxn>
                <a:cxn ang="0">
                  <a:pos x="129" y="0"/>
                </a:cxn>
              </a:cxnLst>
              <a:rect l="0" t="0" r="r" b="b"/>
              <a:pathLst>
                <a:path w="205" h="174">
                  <a:moveTo>
                    <a:pt x="129" y="0"/>
                  </a:moveTo>
                  <a:lnTo>
                    <a:pt x="153" y="12"/>
                  </a:lnTo>
                  <a:lnTo>
                    <a:pt x="178" y="27"/>
                  </a:lnTo>
                  <a:lnTo>
                    <a:pt x="194" y="77"/>
                  </a:lnTo>
                  <a:lnTo>
                    <a:pt x="205" y="113"/>
                  </a:lnTo>
                  <a:lnTo>
                    <a:pt x="205" y="119"/>
                  </a:lnTo>
                  <a:lnTo>
                    <a:pt x="196" y="140"/>
                  </a:lnTo>
                  <a:lnTo>
                    <a:pt x="188" y="146"/>
                  </a:lnTo>
                  <a:lnTo>
                    <a:pt x="180" y="149"/>
                  </a:lnTo>
                  <a:lnTo>
                    <a:pt x="180" y="155"/>
                  </a:lnTo>
                  <a:lnTo>
                    <a:pt x="169" y="146"/>
                  </a:lnTo>
                  <a:lnTo>
                    <a:pt x="169" y="167"/>
                  </a:lnTo>
                  <a:lnTo>
                    <a:pt x="161" y="174"/>
                  </a:lnTo>
                  <a:lnTo>
                    <a:pt x="41" y="174"/>
                  </a:lnTo>
                  <a:lnTo>
                    <a:pt x="31" y="163"/>
                  </a:lnTo>
                  <a:lnTo>
                    <a:pt x="33" y="146"/>
                  </a:lnTo>
                  <a:lnTo>
                    <a:pt x="21" y="157"/>
                  </a:lnTo>
                  <a:lnTo>
                    <a:pt x="0" y="125"/>
                  </a:lnTo>
                  <a:lnTo>
                    <a:pt x="41" y="21"/>
                  </a:lnTo>
                  <a:lnTo>
                    <a:pt x="79" y="10"/>
                  </a:lnTo>
                  <a:lnTo>
                    <a:pt x="90" y="4"/>
                  </a:lnTo>
                  <a:lnTo>
                    <a:pt x="107" y="18"/>
                  </a:lnTo>
                  <a:lnTo>
                    <a:pt x="129" y="0"/>
                  </a:lnTo>
                  <a:close/>
                </a:path>
              </a:pathLst>
            </a:custGeom>
            <a:solidFill>
              <a:srgbClr val="3F7FF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8" name="Freeform 32"/>
            <p:cNvSpPr>
              <a:spLocks/>
            </p:cNvSpPr>
            <p:nvPr/>
          </p:nvSpPr>
          <p:spPr bwMode="auto">
            <a:xfrm>
              <a:off x="737" y="1769"/>
              <a:ext cx="29" cy="152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44" y="9"/>
                </a:cxn>
                <a:cxn ang="0">
                  <a:pos x="36" y="15"/>
                </a:cxn>
                <a:cxn ang="0">
                  <a:pos x="46" y="122"/>
                </a:cxn>
                <a:cxn ang="0">
                  <a:pos x="46" y="143"/>
                </a:cxn>
                <a:cxn ang="0">
                  <a:pos x="25" y="155"/>
                </a:cxn>
                <a:cxn ang="0">
                  <a:pos x="0" y="139"/>
                </a:cxn>
                <a:cxn ang="0">
                  <a:pos x="0" y="116"/>
                </a:cxn>
                <a:cxn ang="0">
                  <a:pos x="21" y="15"/>
                </a:cxn>
                <a:cxn ang="0">
                  <a:pos x="12" y="9"/>
                </a:cxn>
                <a:cxn ang="0">
                  <a:pos x="21" y="0"/>
                </a:cxn>
                <a:cxn ang="0">
                  <a:pos x="27" y="4"/>
                </a:cxn>
                <a:cxn ang="0">
                  <a:pos x="36" y="0"/>
                </a:cxn>
              </a:cxnLst>
              <a:rect l="0" t="0" r="r" b="b"/>
              <a:pathLst>
                <a:path w="46" h="155">
                  <a:moveTo>
                    <a:pt x="36" y="0"/>
                  </a:moveTo>
                  <a:lnTo>
                    <a:pt x="44" y="9"/>
                  </a:lnTo>
                  <a:lnTo>
                    <a:pt x="36" y="15"/>
                  </a:lnTo>
                  <a:lnTo>
                    <a:pt x="46" y="122"/>
                  </a:lnTo>
                  <a:lnTo>
                    <a:pt x="46" y="143"/>
                  </a:lnTo>
                  <a:lnTo>
                    <a:pt x="25" y="155"/>
                  </a:lnTo>
                  <a:lnTo>
                    <a:pt x="0" y="139"/>
                  </a:lnTo>
                  <a:lnTo>
                    <a:pt x="0" y="116"/>
                  </a:lnTo>
                  <a:lnTo>
                    <a:pt x="21" y="15"/>
                  </a:lnTo>
                  <a:lnTo>
                    <a:pt x="12" y="9"/>
                  </a:lnTo>
                  <a:lnTo>
                    <a:pt x="21" y="0"/>
                  </a:lnTo>
                  <a:lnTo>
                    <a:pt x="27" y="4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1F9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9" name="Freeform 33"/>
            <p:cNvSpPr>
              <a:spLocks/>
            </p:cNvSpPr>
            <p:nvPr/>
          </p:nvSpPr>
          <p:spPr bwMode="auto">
            <a:xfrm>
              <a:off x="703" y="1842"/>
              <a:ext cx="71" cy="46"/>
            </a:xfrm>
            <a:custGeom>
              <a:avLst/>
              <a:gdLst/>
              <a:ahLst/>
              <a:cxnLst>
                <a:cxn ang="0">
                  <a:pos x="102" y="27"/>
                </a:cxn>
                <a:cxn ang="0">
                  <a:pos x="27" y="0"/>
                </a:cxn>
                <a:cxn ang="0">
                  <a:pos x="0" y="0"/>
                </a:cxn>
                <a:cxn ang="0">
                  <a:pos x="94" y="46"/>
                </a:cxn>
                <a:cxn ang="0">
                  <a:pos x="109" y="33"/>
                </a:cxn>
                <a:cxn ang="0">
                  <a:pos x="102" y="27"/>
                </a:cxn>
              </a:cxnLst>
              <a:rect l="0" t="0" r="r" b="b"/>
              <a:pathLst>
                <a:path w="109" h="46">
                  <a:moveTo>
                    <a:pt x="102" y="27"/>
                  </a:moveTo>
                  <a:lnTo>
                    <a:pt x="27" y="0"/>
                  </a:lnTo>
                  <a:lnTo>
                    <a:pt x="0" y="0"/>
                  </a:lnTo>
                  <a:lnTo>
                    <a:pt x="94" y="46"/>
                  </a:lnTo>
                  <a:lnTo>
                    <a:pt x="109" y="33"/>
                  </a:lnTo>
                  <a:lnTo>
                    <a:pt x="102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0" name="Freeform 34"/>
            <p:cNvSpPr>
              <a:spLocks/>
            </p:cNvSpPr>
            <p:nvPr/>
          </p:nvSpPr>
          <p:spPr bwMode="auto">
            <a:xfrm>
              <a:off x="703" y="1844"/>
              <a:ext cx="44" cy="46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8" y="6"/>
                </a:cxn>
                <a:cxn ang="0">
                  <a:pos x="60" y="16"/>
                </a:cxn>
                <a:cxn ang="0">
                  <a:pos x="65" y="23"/>
                </a:cxn>
                <a:cxn ang="0">
                  <a:pos x="54" y="35"/>
                </a:cxn>
                <a:cxn ang="0">
                  <a:pos x="40" y="44"/>
                </a:cxn>
                <a:cxn ang="0">
                  <a:pos x="19" y="46"/>
                </a:cxn>
                <a:cxn ang="0">
                  <a:pos x="0" y="23"/>
                </a:cxn>
                <a:cxn ang="0">
                  <a:pos x="2" y="0"/>
                </a:cxn>
                <a:cxn ang="0">
                  <a:pos x="19" y="12"/>
                </a:cxn>
                <a:cxn ang="0">
                  <a:pos x="33" y="0"/>
                </a:cxn>
              </a:cxnLst>
              <a:rect l="0" t="0" r="r" b="b"/>
              <a:pathLst>
                <a:path w="65" h="46">
                  <a:moveTo>
                    <a:pt x="33" y="0"/>
                  </a:moveTo>
                  <a:lnTo>
                    <a:pt x="58" y="6"/>
                  </a:lnTo>
                  <a:lnTo>
                    <a:pt x="60" y="16"/>
                  </a:lnTo>
                  <a:lnTo>
                    <a:pt x="65" y="23"/>
                  </a:lnTo>
                  <a:lnTo>
                    <a:pt x="54" y="35"/>
                  </a:lnTo>
                  <a:lnTo>
                    <a:pt x="40" y="44"/>
                  </a:lnTo>
                  <a:lnTo>
                    <a:pt x="19" y="46"/>
                  </a:lnTo>
                  <a:lnTo>
                    <a:pt x="0" y="23"/>
                  </a:lnTo>
                  <a:lnTo>
                    <a:pt x="2" y="0"/>
                  </a:lnTo>
                  <a:lnTo>
                    <a:pt x="19" y="12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1" name="Freeform 35"/>
            <p:cNvSpPr>
              <a:spLocks/>
            </p:cNvSpPr>
            <p:nvPr/>
          </p:nvSpPr>
          <p:spPr bwMode="auto">
            <a:xfrm>
              <a:off x="766" y="1834"/>
              <a:ext cx="30" cy="50"/>
            </a:xfrm>
            <a:custGeom>
              <a:avLst/>
              <a:gdLst/>
              <a:ahLst/>
              <a:cxnLst>
                <a:cxn ang="0">
                  <a:pos x="48" y="30"/>
                </a:cxn>
                <a:cxn ang="0">
                  <a:pos x="44" y="23"/>
                </a:cxn>
                <a:cxn ang="0">
                  <a:pos x="38" y="11"/>
                </a:cxn>
                <a:cxn ang="0">
                  <a:pos x="36" y="2"/>
                </a:cxn>
                <a:cxn ang="0">
                  <a:pos x="19" y="0"/>
                </a:cxn>
                <a:cxn ang="0">
                  <a:pos x="10" y="0"/>
                </a:cxn>
                <a:cxn ang="0">
                  <a:pos x="0" y="25"/>
                </a:cxn>
                <a:cxn ang="0">
                  <a:pos x="4" y="30"/>
                </a:cxn>
                <a:cxn ang="0">
                  <a:pos x="10" y="36"/>
                </a:cxn>
                <a:cxn ang="0">
                  <a:pos x="19" y="42"/>
                </a:cxn>
                <a:cxn ang="0">
                  <a:pos x="27" y="42"/>
                </a:cxn>
                <a:cxn ang="0">
                  <a:pos x="29" y="46"/>
                </a:cxn>
                <a:cxn ang="0">
                  <a:pos x="34" y="48"/>
                </a:cxn>
                <a:cxn ang="0">
                  <a:pos x="44" y="53"/>
                </a:cxn>
                <a:cxn ang="0">
                  <a:pos x="48" y="53"/>
                </a:cxn>
                <a:cxn ang="0">
                  <a:pos x="48" y="30"/>
                </a:cxn>
              </a:cxnLst>
              <a:rect l="0" t="0" r="r" b="b"/>
              <a:pathLst>
                <a:path w="48" h="53">
                  <a:moveTo>
                    <a:pt x="48" y="30"/>
                  </a:moveTo>
                  <a:lnTo>
                    <a:pt x="44" y="23"/>
                  </a:lnTo>
                  <a:lnTo>
                    <a:pt x="38" y="11"/>
                  </a:lnTo>
                  <a:lnTo>
                    <a:pt x="36" y="2"/>
                  </a:lnTo>
                  <a:lnTo>
                    <a:pt x="19" y="0"/>
                  </a:lnTo>
                  <a:lnTo>
                    <a:pt x="10" y="0"/>
                  </a:lnTo>
                  <a:lnTo>
                    <a:pt x="0" y="25"/>
                  </a:lnTo>
                  <a:lnTo>
                    <a:pt x="4" y="30"/>
                  </a:lnTo>
                  <a:lnTo>
                    <a:pt x="10" y="36"/>
                  </a:lnTo>
                  <a:lnTo>
                    <a:pt x="19" y="42"/>
                  </a:lnTo>
                  <a:lnTo>
                    <a:pt x="27" y="42"/>
                  </a:lnTo>
                  <a:lnTo>
                    <a:pt x="29" y="46"/>
                  </a:lnTo>
                  <a:lnTo>
                    <a:pt x="34" y="48"/>
                  </a:lnTo>
                  <a:lnTo>
                    <a:pt x="44" y="53"/>
                  </a:lnTo>
                  <a:lnTo>
                    <a:pt x="48" y="53"/>
                  </a:lnTo>
                  <a:lnTo>
                    <a:pt x="48" y="3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2" name="Freeform 36"/>
            <p:cNvSpPr>
              <a:spLocks/>
            </p:cNvSpPr>
            <p:nvPr/>
          </p:nvSpPr>
          <p:spPr bwMode="auto">
            <a:xfrm>
              <a:off x="739" y="1669"/>
              <a:ext cx="40" cy="102"/>
            </a:xfrm>
            <a:custGeom>
              <a:avLst/>
              <a:gdLst/>
              <a:ahLst/>
              <a:cxnLst>
                <a:cxn ang="0">
                  <a:pos x="63" y="44"/>
                </a:cxn>
                <a:cxn ang="0">
                  <a:pos x="59" y="53"/>
                </a:cxn>
                <a:cxn ang="0">
                  <a:pos x="57" y="59"/>
                </a:cxn>
                <a:cxn ang="0">
                  <a:pos x="55" y="61"/>
                </a:cxn>
                <a:cxn ang="0">
                  <a:pos x="52" y="61"/>
                </a:cxn>
                <a:cxn ang="0">
                  <a:pos x="50" y="61"/>
                </a:cxn>
                <a:cxn ang="0">
                  <a:pos x="50" y="82"/>
                </a:cxn>
                <a:cxn ang="0">
                  <a:pos x="32" y="105"/>
                </a:cxn>
                <a:cxn ang="0">
                  <a:pos x="15" y="88"/>
                </a:cxn>
                <a:cxn ang="0">
                  <a:pos x="11" y="82"/>
                </a:cxn>
                <a:cxn ang="0">
                  <a:pos x="11" y="78"/>
                </a:cxn>
                <a:cxn ang="0">
                  <a:pos x="10" y="72"/>
                </a:cxn>
                <a:cxn ang="0">
                  <a:pos x="8" y="65"/>
                </a:cxn>
                <a:cxn ang="0">
                  <a:pos x="2" y="55"/>
                </a:cxn>
                <a:cxn ang="0">
                  <a:pos x="2" y="45"/>
                </a:cxn>
                <a:cxn ang="0">
                  <a:pos x="2" y="28"/>
                </a:cxn>
                <a:cxn ang="0">
                  <a:pos x="0" y="21"/>
                </a:cxn>
                <a:cxn ang="0">
                  <a:pos x="2" y="15"/>
                </a:cxn>
                <a:cxn ang="0">
                  <a:pos x="8" y="9"/>
                </a:cxn>
                <a:cxn ang="0">
                  <a:pos x="11" y="3"/>
                </a:cxn>
                <a:cxn ang="0">
                  <a:pos x="23" y="0"/>
                </a:cxn>
                <a:cxn ang="0">
                  <a:pos x="31" y="0"/>
                </a:cxn>
                <a:cxn ang="0">
                  <a:pos x="40" y="0"/>
                </a:cxn>
                <a:cxn ang="0">
                  <a:pos x="44" y="3"/>
                </a:cxn>
                <a:cxn ang="0">
                  <a:pos x="50" y="5"/>
                </a:cxn>
                <a:cxn ang="0">
                  <a:pos x="55" y="11"/>
                </a:cxn>
                <a:cxn ang="0">
                  <a:pos x="57" y="15"/>
                </a:cxn>
                <a:cxn ang="0">
                  <a:pos x="59" y="21"/>
                </a:cxn>
                <a:cxn ang="0">
                  <a:pos x="63" y="28"/>
                </a:cxn>
                <a:cxn ang="0">
                  <a:pos x="63" y="34"/>
                </a:cxn>
                <a:cxn ang="0">
                  <a:pos x="59" y="40"/>
                </a:cxn>
                <a:cxn ang="0">
                  <a:pos x="63" y="44"/>
                </a:cxn>
              </a:cxnLst>
              <a:rect l="0" t="0" r="r" b="b"/>
              <a:pathLst>
                <a:path w="63" h="105">
                  <a:moveTo>
                    <a:pt x="63" y="44"/>
                  </a:moveTo>
                  <a:lnTo>
                    <a:pt x="59" y="53"/>
                  </a:lnTo>
                  <a:lnTo>
                    <a:pt x="57" y="59"/>
                  </a:lnTo>
                  <a:lnTo>
                    <a:pt x="55" y="61"/>
                  </a:lnTo>
                  <a:lnTo>
                    <a:pt x="52" y="61"/>
                  </a:lnTo>
                  <a:lnTo>
                    <a:pt x="50" y="61"/>
                  </a:lnTo>
                  <a:lnTo>
                    <a:pt x="50" y="82"/>
                  </a:lnTo>
                  <a:lnTo>
                    <a:pt x="32" y="105"/>
                  </a:lnTo>
                  <a:lnTo>
                    <a:pt x="15" y="88"/>
                  </a:lnTo>
                  <a:lnTo>
                    <a:pt x="11" y="82"/>
                  </a:lnTo>
                  <a:lnTo>
                    <a:pt x="11" y="78"/>
                  </a:lnTo>
                  <a:lnTo>
                    <a:pt x="10" y="72"/>
                  </a:lnTo>
                  <a:lnTo>
                    <a:pt x="8" y="65"/>
                  </a:lnTo>
                  <a:lnTo>
                    <a:pt x="2" y="55"/>
                  </a:lnTo>
                  <a:lnTo>
                    <a:pt x="2" y="45"/>
                  </a:lnTo>
                  <a:lnTo>
                    <a:pt x="2" y="28"/>
                  </a:lnTo>
                  <a:lnTo>
                    <a:pt x="0" y="21"/>
                  </a:lnTo>
                  <a:lnTo>
                    <a:pt x="2" y="15"/>
                  </a:lnTo>
                  <a:lnTo>
                    <a:pt x="8" y="9"/>
                  </a:lnTo>
                  <a:lnTo>
                    <a:pt x="11" y="3"/>
                  </a:lnTo>
                  <a:lnTo>
                    <a:pt x="23" y="0"/>
                  </a:lnTo>
                  <a:lnTo>
                    <a:pt x="31" y="0"/>
                  </a:lnTo>
                  <a:lnTo>
                    <a:pt x="40" y="0"/>
                  </a:lnTo>
                  <a:lnTo>
                    <a:pt x="44" y="3"/>
                  </a:lnTo>
                  <a:lnTo>
                    <a:pt x="50" y="5"/>
                  </a:lnTo>
                  <a:lnTo>
                    <a:pt x="55" y="11"/>
                  </a:lnTo>
                  <a:lnTo>
                    <a:pt x="57" y="15"/>
                  </a:lnTo>
                  <a:lnTo>
                    <a:pt x="59" y="21"/>
                  </a:lnTo>
                  <a:lnTo>
                    <a:pt x="63" y="28"/>
                  </a:lnTo>
                  <a:lnTo>
                    <a:pt x="63" y="34"/>
                  </a:lnTo>
                  <a:lnTo>
                    <a:pt x="59" y="40"/>
                  </a:lnTo>
                  <a:lnTo>
                    <a:pt x="63" y="44"/>
                  </a:lnTo>
                  <a:close/>
                </a:path>
              </a:pathLst>
            </a:custGeom>
            <a:solidFill>
              <a:srgbClr val="FF9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3" name="Freeform 37"/>
            <p:cNvSpPr>
              <a:spLocks/>
            </p:cNvSpPr>
            <p:nvPr/>
          </p:nvSpPr>
          <p:spPr bwMode="auto">
            <a:xfrm>
              <a:off x="750" y="1673"/>
              <a:ext cx="30" cy="96"/>
            </a:xfrm>
            <a:custGeom>
              <a:avLst/>
              <a:gdLst/>
              <a:ahLst/>
              <a:cxnLst>
                <a:cxn ang="0">
                  <a:pos x="38" y="6"/>
                </a:cxn>
                <a:cxn ang="0">
                  <a:pos x="38" y="4"/>
                </a:cxn>
                <a:cxn ang="0">
                  <a:pos x="33" y="0"/>
                </a:cxn>
                <a:cxn ang="0">
                  <a:pos x="23" y="12"/>
                </a:cxn>
                <a:cxn ang="0">
                  <a:pos x="21" y="27"/>
                </a:cxn>
                <a:cxn ang="0">
                  <a:pos x="8" y="29"/>
                </a:cxn>
                <a:cxn ang="0">
                  <a:pos x="2" y="33"/>
                </a:cxn>
                <a:cxn ang="0">
                  <a:pos x="0" y="54"/>
                </a:cxn>
                <a:cxn ang="0">
                  <a:pos x="6" y="54"/>
                </a:cxn>
                <a:cxn ang="0">
                  <a:pos x="8" y="56"/>
                </a:cxn>
                <a:cxn ang="0">
                  <a:pos x="8" y="35"/>
                </a:cxn>
                <a:cxn ang="0">
                  <a:pos x="21" y="39"/>
                </a:cxn>
                <a:cxn ang="0">
                  <a:pos x="23" y="39"/>
                </a:cxn>
                <a:cxn ang="0">
                  <a:pos x="29" y="44"/>
                </a:cxn>
                <a:cxn ang="0">
                  <a:pos x="21" y="54"/>
                </a:cxn>
                <a:cxn ang="0">
                  <a:pos x="25" y="56"/>
                </a:cxn>
                <a:cxn ang="0">
                  <a:pos x="25" y="71"/>
                </a:cxn>
                <a:cxn ang="0">
                  <a:pos x="21" y="77"/>
                </a:cxn>
                <a:cxn ang="0">
                  <a:pos x="13" y="79"/>
                </a:cxn>
                <a:cxn ang="0">
                  <a:pos x="15" y="100"/>
                </a:cxn>
                <a:cxn ang="0">
                  <a:pos x="33" y="77"/>
                </a:cxn>
                <a:cxn ang="0">
                  <a:pos x="33" y="56"/>
                </a:cxn>
                <a:cxn ang="0">
                  <a:pos x="38" y="56"/>
                </a:cxn>
                <a:cxn ang="0">
                  <a:pos x="46" y="39"/>
                </a:cxn>
                <a:cxn ang="0">
                  <a:pos x="46" y="35"/>
                </a:cxn>
                <a:cxn ang="0">
                  <a:pos x="46" y="29"/>
                </a:cxn>
                <a:cxn ang="0">
                  <a:pos x="46" y="23"/>
                </a:cxn>
                <a:cxn ang="0">
                  <a:pos x="46" y="18"/>
                </a:cxn>
                <a:cxn ang="0">
                  <a:pos x="42" y="12"/>
                </a:cxn>
                <a:cxn ang="0">
                  <a:pos x="38" y="6"/>
                </a:cxn>
              </a:cxnLst>
              <a:rect l="0" t="0" r="r" b="b"/>
              <a:pathLst>
                <a:path w="46" h="100">
                  <a:moveTo>
                    <a:pt x="38" y="6"/>
                  </a:moveTo>
                  <a:lnTo>
                    <a:pt x="38" y="4"/>
                  </a:lnTo>
                  <a:lnTo>
                    <a:pt x="33" y="0"/>
                  </a:lnTo>
                  <a:lnTo>
                    <a:pt x="23" y="12"/>
                  </a:lnTo>
                  <a:lnTo>
                    <a:pt x="21" y="27"/>
                  </a:lnTo>
                  <a:lnTo>
                    <a:pt x="8" y="29"/>
                  </a:lnTo>
                  <a:lnTo>
                    <a:pt x="2" y="33"/>
                  </a:lnTo>
                  <a:lnTo>
                    <a:pt x="0" y="54"/>
                  </a:lnTo>
                  <a:lnTo>
                    <a:pt x="6" y="54"/>
                  </a:lnTo>
                  <a:lnTo>
                    <a:pt x="8" y="56"/>
                  </a:lnTo>
                  <a:lnTo>
                    <a:pt x="8" y="35"/>
                  </a:lnTo>
                  <a:lnTo>
                    <a:pt x="21" y="39"/>
                  </a:lnTo>
                  <a:lnTo>
                    <a:pt x="23" y="39"/>
                  </a:lnTo>
                  <a:lnTo>
                    <a:pt x="29" y="44"/>
                  </a:lnTo>
                  <a:lnTo>
                    <a:pt x="21" y="54"/>
                  </a:lnTo>
                  <a:lnTo>
                    <a:pt x="25" y="56"/>
                  </a:lnTo>
                  <a:lnTo>
                    <a:pt x="25" y="71"/>
                  </a:lnTo>
                  <a:lnTo>
                    <a:pt x="21" y="77"/>
                  </a:lnTo>
                  <a:lnTo>
                    <a:pt x="13" y="79"/>
                  </a:lnTo>
                  <a:lnTo>
                    <a:pt x="15" y="100"/>
                  </a:lnTo>
                  <a:lnTo>
                    <a:pt x="33" y="77"/>
                  </a:lnTo>
                  <a:lnTo>
                    <a:pt x="33" y="56"/>
                  </a:lnTo>
                  <a:lnTo>
                    <a:pt x="38" y="56"/>
                  </a:lnTo>
                  <a:lnTo>
                    <a:pt x="46" y="39"/>
                  </a:lnTo>
                  <a:lnTo>
                    <a:pt x="46" y="35"/>
                  </a:lnTo>
                  <a:lnTo>
                    <a:pt x="46" y="29"/>
                  </a:lnTo>
                  <a:lnTo>
                    <a:pt x="46" y="23"/>
                  </a:lnTo>
                  <a:lnTo>
                    <a:pt x="46" y="18"/>
                  </a:lnTo>
                  <a:lnTo>
                    <a:pt x="42" y="12"/>
                  </a:lnTo>
                  <a:lnTo>
                    <a:pt x="38" y="6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4" name="Freeform 38"/>
            <p:cNvSpPr>
              <a:spLocks/>
            </p:cNvSpPr>
            <p:nvPr/>
          </p:nvSpPr>
          <p:spPr bwMode="auto">
            <a:xfrm>
              <a:off x="739" y="1661"/>
              <a:ext cx="41" cy="60"/>
            </a:xfrm>
            <a:custGeom>
              <a:avLst/>
              <a:gdLst/>
              <a:ahLst/>
              <a:cxnLst>
                <a:cxn ang="0">
                  <a:pos x="65" y="48"/>
                </a:cxn>
                <a:cxn ang="0">
                  <a:pos x="65" y="38"/>
                </a:cxn>
                <a:cxn ang="0">
                  <a:pos x="65" y="29"/>
                </a:cxn>
                <a:cxn ang="0">
                  <a:pos x="65" y="21"/>
                </a:cxn>
                <a:cxn ang="0">
                  <a:pos x="61" y="15"/>
                </a:cxn>
                <a:cxn ang="0">
                  <a:pos x="57" y="10"/>
                </a:cxn>
                <a:cxn ang="0">
                  <a:pos x="52" y="6"/>
                </a:cxn>
                <a:cxn ang="0">
                  <a:pos x="50" y="4"/>
                </a:cxn>
                <a:cxn ang="0">
                  <a:pos x="44" y="0"/>
                </a:cxn>
                <a:cxn ang="0">
                  <a:pos x="36" y="0"/>
                </a:cxn>
                <a:cxn ang="0">
                  <a:pos x="29" y="0"/>
                </a:cxn>
                <a:cxn ang="0">
                  <a:pos x="21" y="0"/>
                </a:cxn>
                <a:cxn ang="0">
                  <a:pos x="17" y="4"/>
                </a:cxn>
                <a:cxn ang="0">
                  <a:pos x="11" y="6"/>
                </a:cxn>
                <a:cxn ang="0">
                  <a:pos x="8" y="10"/>
                </a:cxn>
                <a:cxn ang="0">
                  <a:pos x="4" y="15"/>
                </a:cxn>
                <a:cxn ang="0">
                  <a:pos x="0" y="15"/>
                </a:cxn>
                <a:cxn ang="0">
                  <a:pos x="4" y="17"/>
                </a:cxn>
                <a:cxn ang="0">
                  <a:pos x="4" y="21"/>
                </a:cxn>
                <a:cxn ang="0">
                  <a:pos x="4" y="23"/>
                </a:cxn>
                <a:cxn ang="0">
                  <a:pos x="4" y="27"/>
                </a:cxn>
                <a:cxn ang="0">
                  <a:pos x="2" y="32"/>
                </a:cxn>
                <a:cxn ang="0">
                  <a:pos x="2" y="42"/>
                </a:cxn>
                <a:cxn ang="0">
                  <a:pos x="4" y="48"/>
                </a:cxn>
                <a:cxn ang="0">
                  <a:pos x="4" y="34"/>
                </a:cxn>
                <a:cxn ang="0">
                  <a:pos x="4" y="29"/>
                </a:cxn>
                <a:cxn ang="0">
                  <a:pos x="8" y="27"/>
                </a:cxn>
                <a:cxn ang="0">
                  <a:pos x="10" y="23"/>
                </a:cxn>
                <a:cxn ang="0">
                  <a:pos x="11" y="23"/>
                </a:cxn>
                <a:cxn ang="0">
                  <a:pos x="17" y="23"/>
                </a:cxn>
                <a:cxn ang="0">
                  <a:pos x="21" y="23"/>
                </a:cxn>
                <a:cxn ang="0">
                  <a:pos x="27" y="23"/>
                </a:cxn>
                <a:cxn ang="0">
                  <a:pos x="32" y="23"/>
                </a:cxn>
                <a:cxn ang="0">
                  <a:pos x="34" y="23"/>
                </a:cxn>
                <a:cxn ang="0">
                  <a:pos x="32" y="27"/>
                </a:cxn>
                <a:cxn ang="0">
                  <a:pos x="29" y="27"/>
                </a:cxn>
                <a:cxn ang="0">
                  <a:pos x="32" y="27"/>
                </a:cxn>
                <a:cxn ang="0">
                  <a:pos x="36" y="27"/>
                </a:cxn>
                <a:cxn ang="0">
                  <a:pos x="42" y="27"/>
                </a:cxn>
                <a:cxn ang="0">
                  <a:pos x="48" y="27"/>
                </a:cxn>
                <a:cxn ang="0">
                  <a:pos x="50" y="27"/>
                </a:cxn>
                <a:cxn ang="0">
                  <a:pos x="52" y="27"/>
                </a:cxn>
                <a:cxn ang="0">
                  <a:pos x="50" y="27"/>
                </a:cxn>
                <a:cxn ang="0">
                  <a:pos x="50" y="29"/>
                </a:cxn>
                <a:cxn ang="0">
                  <a:pos x="50" y="32"/>
                </a:cxn>
                <a:cxn ang="0">
                  <a:pos x="50" y="34"/>
                </a:cxn>
                <a:cxn ang="0">
                  <a:pos x="55" y="42"/>
                </a:cxn>
                <a:cxn ang="0">
                  <a:pos x="55" y="44"/>
                </a:cxn>
                <a:cxn ang="0">
                  <a:pos x="55" y="50"/>
                </a:cxn>
                <a:cxn ang="0">
                  <a:pos x="55" y="53"/>
                </a:cxn>
                <a:cxn ang="0">
                  <a:pos x="55" y="59"/>
                </a:cxn>
                <a:cxn ang="0">
                  <a:pos x="57" y="53"/>
                </a:cxn>
                <a:cxn ang="0">
                  <a:pos x="61" y="48"/>
                </a:cxn>
                <a:cxn ang="0">
                  <a:pos x="65" y="50"/>
                </a:cxn>
                <a:cxn ang="0">
                  <a:pos x="65" y="53"/>
                </a:cxn>
                <a:cxn ang="0">
                  <a:pos x="65" y="48"/>
                </a:cxn>
              </a:cxnLst>
              <a:rect l="0" t="0" r="r" b="b"/>
              <a:pathLst>
                <a:path w="65" h="59">
                  <a:moveTo>
                    <a:pt x="65" y="48"/>
                  </a:moveTo>
                  <a:lnTo>
                    <a:pt x="65" y="38"/>
                  </a:lnTo>
                  <a:lnTo>
                    <a:pt x="65" y="29"/>
                  </a:lnTo>
                  <a:lnTo>
                    <a:pt x="65" y="21"/>
                  </a:lnTo>
                  <a:lnTo>
                    <a:pt x="61" y="15"/>
                  </a:lnTo>
                  <a:lnTo>
                    <a:pt x="57" y="10"/>
                  </a:lnTo>
                  <a:lnTo>
                    <a:pt x="52" y="6"/>
                  </a:lnTo>
                  <a:lnTo>
                    <a:pt x="50" y="4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9" y="0"/>
                  </a:lnTo>
                  <a:lnTo>
                    <a:pt x="21" y="0"/>
                  </a:lnTo>
                  <a:lnTo>
                    <a:pt x="17" y="4"/>
                  </a:lnTo>
                  <a:lnTo>
                    <a:pt x="11" y="6"/>
                  </a:lnTo>
                  <a:lnTo>
                    <a:pt x="8" y="10"/>
                  </a:lnTo>
                  <a:lnTo>
                    <a:pt x="4" y="15"/>
                  </a:lnTo>
                  <a:lnTo>
                    <a:pt x="0" y="15"/>
                  </a:lnTo>
                  <a:lnTo>
                    <a:pt x="4" y="17"/>
                  </a:lnTo>
                  <a:lnTo>
                    <a:pt x="4" y="21"/>
                  </a:lnTo>
                  <a:lnTo>
                    <a:pt x="4" y="23"/>
                  </a:lnTo>
                  <a:lnTo>
                    <a:pt x="4" y="27"/>
                  </a:lnTo>
                  <a:lnTo>
                    <a:pt x="2" y="32"/>
                  </a:lnTo>
                  <a:lnTo>
                    <a:pt x="2" y="42"/>
                  </a:lnTo>
                  <a:lnTo>
                    <a:pt x="4" y="48"/>
                  </a:lnTo>
                  <a:lnTo>
                    <a:pt x="4" y="34"/>
                  </a:lnTo>
                  <a:lnTo>
                    <a:pt x="4" y="29"/>
                  </a:lnTo>
                  <a:lnTo>
                    <a:pt x="8" y="27"/>
                  </a:lnTo>
                  <a:lnTo>
                    <a:pt x="10" y="23"/>
                  </a:lnTo>
                  <a:lnTo>
                    <a:pt x="11" y="23"/>
                  </a:lnTo>
                  <a:lnTo>
                    <a:pt x="17" y="23"/>
                  </a:lnTo>
                  <a:lnTo>
                    <a:pt x="21" y="23"/>
                  </a:lnTo>
                  <a:lnTo>
                    <a:pt x="27" y="23"/>
                  </a:lnTo>
                  <a:lnTo>
                    <a:pt x="32" y="23"/>
                  </a:lnTo>
                  <a:lnTo>
                    <a:pt x="34" y="23"/>
                  </a:lnTo>
                  <a:lnTo>
                    <a:pt x="32" y="27"/>
                  </a:lnTo>
                  <a:lnTo>
                    <a:pt x="29" y="27"/>
                  </a:lnTo>
                  <a:lnTo>
                    <a:pt x="32" y="27"/>
                  </a:lnTo>
                  <a:lnTo>
                    <a:pt x="36" y="27"/>
                  </a:lnTo>
                  <a:lnTo>
                    <a:pt x="42" y="27"/>
                  </a:lnTo>
                  <a:lnTo>
                    <a:pt x="48" y="27"/>
                  </a:lnTo>
                  <a:lnTo>
                    <a:pt x="50" y="27"/>
                  </a:lnTo>
                  <a:lnTo>
                    <a:pt x="52" y="27"/>
                  </a:lnTo>
                  <a:lnTo>
                    <a:pt x="50" y="27"/>
                  </a:lnTo>
                  <a:lnTo>
                    <a:pt x="50" y="29"/>
                  </a:lnTo>
                  <a:lnTo>
                    <a:pt x="50" y="32"/>
                  </a:lnTo>
                  <a:lnTo>
                    <a:pt x="50" y="34"/>
                  </a:lnTo>
                  <a:lnTo>
                    <a:pt x="55" y="42"/>
                  </a:lnTo>
                  <a:lnTo>
                    <a:pt x="55" y="44"/>
                  </a:lnTo>
                  <a:lnTo>
                    <a:pt x="55" y="50"/>
                  </a:lnTo>
                  <a:lnTo>
                    <a:pt x="55" y="53"/>
                  </a:lnTo>
                  <a:lnTo>
                    <a:pt x="55" y="59"/>
                  </a:lnTo>
                  <a:lnTo>
                    <a:pt x="57" y="53"/>
                  </a:lnTo>
                  <a:lnTo>
                    <a:pt x="61" y="48"/>
                  </a:lnTo>
                  <a:lnTo>
                    <a:pt x="65" y="50"/>
                  </a:lnTo>
                  <a:lnTo>
                    <a:pt x="65" y="53"/>
                  </a:lnTo>
                  <a:lnTo>
                    <a:pt x="65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5" name="Freeform 39"/>
            <p:cNvSpPr>
              <a:spLocks/>
            </p:cNvSpPr>
            <p:nvPr/>
          </p:nvSpPr>
          <p:spPr bwMode="auto">
            <a:xfrm>
              <a:off x="766" y="2214"/>
              <a:ext cx="56" cy="44"/>
            </a:xfrm>
            <a:custGeom>
              <a:avLst/>
              <a:gdLst/>
              <a:ahLst/>
              <a:cxnLst>
                <a:cxn ang="0">
                  <a:pos x="44" y="6"/>
                </a:cxn>
                <a:cxn ang="0">
                  <a:pos x="57" y="12"/>
                </a:cxn>
                <a:cxn ang="0">
                  <a:pos x="71" y="23"/>
                </a:cxn>
                <a:cxn ang="0">
                  <a:pos x="82" y="27"/>
                </a:cxn>
                <a:cxn ang="0">
                  <a:pos x="86" y="33"/>
                </a:cxn>
                <a:cxn ang="0">
                  <a:pos x="86" y="39"/>
                </a:cxn>
                <a:cxn ang="0">
                  <a:pos x="82" y="41"/>
                </a:cxn>
                <a:cxn ang="0">
                  <a:pos x="69" y="46"/>
                </a:cxn>
                <a:cxn ang="0">
                  <a:pos x="57" y="46"/>
                </a:cxn>
                <a:cxn ang="0">
                  <a:pos x="44" y="46"/>
                </a:cxn>
                <a:cxn ang="0">
                  <a:pos x="36" y="39"/>
                </a:cxn>
                <a:cxn ang="0">
                  <a:pos x="21" y="35"/>
                </a:cxn>
                <a:cxn ang="0">
                  <a:pos x="2" y="29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44" y="6"/>
                </a:cxn>
              </a:cxnLst>
              <a:rect l="0" t="0" r="r" b="b"/>
              <a:pathLst>
                <a:path w="86" h="46">
                  <a:moveTo>
                    <a:pt x="44" y="6"/>
                  </a:moveTo>
                  <a:lnTo>
                    <a:pt x="57" y="12"/>
                  </a:lnTo>
                  <a:lnTo>
                    <a:pt x="71" y="23"/>
                  </a:lnTo>
                  <a:lnTo>
                    <a:pt x="82" y="27"/>
                  </a:lnTo>
                  <a:lnTo>
                    <a:pt x="86" y="33"/>
                  </a:lnTo>
                  <a:lnTo>
                    <a:pt x="86" y="39"/>
                  </a:lnTo>
                  <a:lnTo>
                    <a:pt x="82" y="41"/>
                  </a:lnTo>
                  <a:lnTo>
                    <a:pt x="69" y="46"/>
                  </a:lnTo>
                  <a:lnTo>
                    <a:pt x="57" y="46"/>
                  </a:lnTo>
                  <a:lnTo>
                    <a:pt x="44" y="46"/>
                  </a:lnTo>
                  <a:lnTo>
                    <a:pt x="36" y="39"/>
                  </a:lnTo>
                  <a:lnTo>
                    <a:pt x="21" y="35"/>
                  </a:lnTo>
                  <a:lnTo>
                    <a:pt x="2" y="29"/>
                  </a:lnTo>
                  <a:lnTo>
                    <a:pt x="0" y="8"/>
                  </a:lnTo>
                  <a:lnTo>
                    <a:pt x="4" y="0"/>
                  </a:lnTo>
                  <a:lnTo>
                    <a:pt x="44" y="6"/>
                  </a:lnTo>
                  <a:close/>
                </a:path>
              </a:pathLst>
            </a:custGeom>
            <a:solidFill>
              <a:srgbClr val="3F1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6" name="Freeform 40"/>
            <p:cNvSpPr>
              <a:spLocks/>
            </p:cNvSpPr>
            <p:nvPr/>
          </p:nvSpPr>
          <p:spPr bwMode="auto">
            <a:xfrm>
              <a:off x="696" y="2214"/>
              <a:ext cx="55" cy="44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88" y="18"/>
                </a:cxn>
                <a:cxn ang="0">
                  <a:pos x="86" y="33"/>
                </a:cxn>
                <a:cxn ang="0">
                  <a:pos x="67" y="35"/>
                </a:cxn>
                <a:cxn ang="0">
                  <a:pos x="57" y="35"/>
                </a:cxn>
                <a:cxn ang="0">
                  <a:pos x="42" y="41"/>
                </a:cxn>
                <a:cxn ang="0">
                  <a:pos x="25" y="44"/>
                </a:cxn>
                <a:cxn ang="0">
                  <a:pos x="4" y="46"/>
                </a:cxn>
                <a:cxn ang="0">
                  <a:pos x="0" y="39"/>
                </a:cxn>
                <a:cxn ang="0">
                  <a:pos x="0" y="33"/>
                </a:cxn>
                <a:cxn ang="0">
                  <a:pos x="21" y="21"/>
                </a:cxn>
                <a:cxn ang="0">
                  <a:pos x="40" y="8"/>
                </a:cxn>
                <a:cxn ang="0">
                  <a:pos x="50" y="0"/>
                </a:cxn>
                <a:cxn ang="0">
                  <a:pos x="86" y="0"/>
                </a:cxn>
              </a:cxnLst>
              <a:rect l="0" t="0" r="r" b="b"/>
              <a:pathLst>
                <a:path w="88" h="46">
                  <a:moveTo>
                    <a:pt x="86" y="0"/>
                  </a:moveTo>
                  <a:lnTo>
                    <a:pt x="88" y="18"/>
                  </a:lnTo>
                  <a:lnTo>
                    <a:pt x="86" y="33"/>
                  </a:lnTo>
                  <a:lnTo>
                    <a:pt x="67" y="35"/>
                  </a:lnTo>
                  <a:lnTo>
                    <a:pt x="57" y="35"/>
                  </a:lnTo>
                  <a:lnTo>
                    <a:pt x="42" y="41"/>
                  </a:lnTo>
                  <a:lnTo>
                    <a:pt x="25" y="44"/>
                  </a:lnTo>
                  <a:lnTo>
                    <a:pt x="4" y="46"/>
                  </a:lnTo>
                  <a:lnTo>
                    <a:pt x="0" y="39"/>
                  </a:lnTo>
                  <a:lnTo>
                    <a:pt x="0" y="33"/>
                  </a:lnTo>
                  <a:lnTo>
                    <a:pt x="21" y="21"/>
                  </a:lnTo>
                  <a:lnTo>
                    <a:pt x="40" y="8"/>
                  </a:lnTo>
                  <a:lnTo>
                    <a:pt x="50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3F1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7" name="Freeform 41"/>
            <p:cNvSpPr>
              <a:spLocks/>
            </p:cNvSpPr>
            <p:nvPr/>
          </p:nvSpPr>
          <p:spPr bwMode="auto">
            <a:xfrm>
              <a:off x="716" y="1921"/>
              <a:ext cx="82" cy="314"/>
            </a:xfrm>
            <a:custGeom>
              <a:avLst/>
              <a:gdLst/>
              <a:ahLst/>
              <a:cxnLst>
                <a:cxn ang="0">
                  <a:pos x="126" y="0"/>
                </a:cxn>
                <a:cxn ang="0">
                  <a:pos x="128" y="24"/>
                </a:cxn>
                <a:cxn ang="0">
                  <a:pos x="128" y="68"/>
                </a:cxn>
                <a:cxn ang="0">
                  <a:pos x="128" y="120"/>
                </a:cxn>
                <a:cxn ang="0">
                  <a:pos x="126" y="152"/>
                </a:cxn>
                <a:cxn ang="0">
                  <a:pos x="126" y="164"/>
                </a:cxn>
                <a:cxn ang="0">
                  <a:pos x="128" y="214"/>
                </a:cxn>
                <a:cxn ang="0">
                  <a:pos x="128" y="248"/>
                </a:cxn>
                <a:cxn ang="0">
                  <a:pos x="126" y="298"/>
                </a:cxn>
                <a:cxn ang="0">
                  <a:pos x="126" y="311"/>
                </a:cxn>
                <a:cxn ang="0">
                  <a:pos x="116" y="317"/>
                </a:cxn>
                <a:cxn ang="0">
                  <a:pos x="84" y="309"/>
                </a:cxn>
                <a:cxn ang="0">
                  <a:pos x="74" y="204"/>
                </a:cxn>
                <a:cxn ang="0">
                  <a:pos x="74" y="141"/>
                </a:cxn>
                <a:cxn ang="0">
                  <a:pos x="68" y="82"/>
                </a:cxn>
                <a:cxn ang="0">
                  <a:pos x="65" y="175"/>
                </a:cxn>
                <a:cxn ang="0">
                  <a:pos x="61" y="309"/>
                </a:cxn>
                <a:cxn ang="0">
                  <a:pos x="30" y="321"/>
                </a:cxn>
                <a:cxn ang="0">
                  <a:pos x="19" y="311"/>
                </a:cxn>
                <a:cxn ang="0">
                  <a:pos x="11" y="193"/>
                </a:cxn>
                <a:cxn ang="0">
                  <a:pos x="9" y="135"/>
                </a:cxn>
                <a:cxn ang="0">
                  <a:pos x="0" y="13"/>
                </a:cxn>
                <a:cxn ang="0">
                  <a:pos x="5" y="0"/>
                </a:cxn>
                <a:cxn ang="0">
                  <a:pos x="126" y="0"/>
                </a:cxn>
              </a:cxnLst>
              <a:rect l="0" t="0" r="r" b="b"/>
              <a:pathLst>
                <a:path w="128" h="321">
                  <a:moveTo>
                    <a:pt x="126" y="0"/>
                  </a:moveTo>
                  <a:lnTo>
                    <a:pt x="128" y="24"/>
                  </a:lnTo>
                  <a:lnTo>
                    <a:pt x="128" y="68"/>
                  </a:lnTo>
                  <a:lnTo>
                    <a:pt x="128" y="120"/>
                  </a:lnTo>
                  <a:lnTo>
                    <a:pt x="126" y="152"/>
                  </a:lnTo>
                  <a:lnTo>
                    <a:pt x="126" y="164"/>
                  </a:lnTo>
                  <a:lnTo>
                    <a:pt x="128" y="214"/>
                  </a:lnTo>
                  <a:lnTo>
                    <a:pt x="128" y="248"/>
                  </a:lnTo>
                  <a:lnTo>
                    <a:pt x="126" y="298"/>
                  </a:lnTo>
                  <a:lnTo>
                    <a:pt x="126" y="311"/>
                  </a:lnTo>
                  <a:lnTo>
                    <a:pt x="116" y="317"/>
                  </a:lnTo>
                  <a:lnTo>
                    <a:pt x="84" y="309"/>
                  </a:lnTo>
                  <a:lnTo>
                    <a:pt x="74" y="204"/>
                  </a:lnTo>
                  <a:lnTo>
                    <a:pt x="74" y="141"/>
                  </a:lnTo>
                  <a:lnTo>
                    <a:pt x="68" y="82"/>
                  </a:lnTo>
                  <a:lnTo>
                    <a:pt x="65" y="175"/>
                  </a:lnTo>
                  <a:lnTo>
                    <a:pt x="61" y="309"/>
                  </a:lnTo>
                  <a:lnTo>
                    <a:pt x="30" y="321"/>
                  </a:lnTo>
                  <a:lnTo>
                    <a:pt x="19" y="311"/>
                  </a:lnTo>
                  <a:lnTo>
                    <a:pt x="11" y="193"/>
                  </a:lnTo>
                  <a:lnTo>
                    <a:pt x="9" y="135"/>
                  </a:lnTo>
                  <a:lnTo>
                    <a:pt x="0" y="13"/>
                  </a:lnTo>
                  <a:lnTo>
                    <a:pt x="5" y="0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8" name="Freeform 42"/>
            <p:cNvSpPr>
              <a:spLocks/>
            </p:cNvSpPr>
            <p:nvPr/>
          </p:nvSpPr>
          <p:spPr bwMode="auto">
            <a:xfrm>
              <a:off x="867" y="2258"/>
              <a:ext cx="38" cy="46"/>
            </a:xfrm>
            <a:custGeom>
              <a:avLst/>
              <a:gdLst/>
              <a:ahLst/>
              <a:cxnLst>
                <a:cxn ang="0">
                  <a:pos x="36" y="8"/>
                </a:cxn>
                <a:cxn ang="0">
                  <a:pos x="52" y="21"/>
                </a:cxn>
                <a:cxn ang="0">
                  <a:pos x="59" y="33"/>
                </a:cxn>
                <a:cxn ang="0">
                  <a:pos x="59" y="40"/>
                </a:cxn>
                <a:cxn ang="0">
                  <a:pos x="53" y="46"/>
                </a:cxn>
                <a:cxn ang="0">
                  <a:pos x="34" y="44"/>
                </a:cxn>
                <a:cxn ang="0">
                  <a:pos x="25" y="39"/>
                </a:cxn>
                <a:cxn ang="0">
                  <a:pos x="19" y="29"/>
                </a:cxn>
                <a:cxn ang="0">
                  <a:pos x="0" y="21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19" y="6"/>
                </a:cxn>
                <a:cxn ang="0">
                  <a:pos x="36" y="8"/>
                </a:cxn>
              </a:cxnLst>
              <a:rect l="0" t="0" r="r" b="b"/>
              <a:pathLst>
                <a:path w="59" h="46">
                  <a:moveTo>
                    <a:pt x="36" y="8"/>
                  </a:moveTo>
                  <a:lnTo>
                    <a:pt x="52" y="21"/>
                  </a:lnTo>
                  <a:lnTo>
                    <a:pt x="59" y="33"/>
                  </a:lnTo>
                  <a:lnTo>
                    <a:pt x="59" y="40"/>
                  </a:lnTo>
                  <a:lnTo>
                    <a:pt x="53" y="46"/>
                  </a:lnTo>
                  <a:lnTo>
                    <a:pt x="34" y="44"/>
                  </a:lnTo>
                  <a:lnTo>
                    <a:pt x="25" y="39"/>
                  </a:lnTo>
                  <a:lnTo>
                    <a:pt x="19" y="29"/>
                  </a:lnTo>
                  <a:lnTo>
                    <a:pt x="0" y="21"/>
                  </a:lnTo>
                  <a:lnTo>
                    <a:pt x="0" y="8"/>
                  </a:lnTo>
                  <a:lnTo>
                    <a:pt x="4" y="0"/>
                  </a:lnTo>
                  <a:lnTo>
                    <a:pt x="19" y="6"/>
                  </a:lnTo>
                  <a:lnTo>
                    <a:pt x="36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9" name="Freeform 43"/>
            <p:cNvSpPr>
              <a:spLocks/>
            </p:cNvSpPr>
            <p:nvPr/>
          </p:nvSpPr>
          <p:spPr bwMode="auto">
            <a:xfrm>
              <a:off x="778" y="2245"/>
              <a:ext cx="47" cy="44"/>
            </a:xfrm>
            <a:custGeom>
              <a:avLst/>
              <a:gdLst/>
              <a:ahLst/>
              <a:cxnLst>
                <a:cxn ang="0">
                  <a:pos x="75" y="4"/>
                </a:cxn>
                <a:cxn ang="0">
                  <a:pos x="75" y="21"/>
                </a:cxn>
                <a:cxn ang="0">
                  <a:pos x="65" y="27"/>
                </a:cxn>
                <a:cxn ang="0">
                  <a:pos x="56" y="31"/>
                </a:cxn>
                <a:cxn ang="0">
                  <a:pos x="50" y="33"/>
                </a:cxn>
                <a:cxn ang="0">
                  <a:pos x="38" y="42"/>
                </a:cxn>
                <a:cxn ang="0">
                  <a:pos x="16" y="48"/>
                </a:cxn>
                <a:cxn ang="0">
                  <a:pos x="8" y="44"/>
                </a:cxn>
                <a:cxn ang="0">
                  <a:pos x="0" y="42"/>
                </a:cxn>
                <a:cxn ang="0">
                  <a:pos x="0" y="36"/>
                </a:cxn>
                <a:cxn ang="0">
                  <a:pos x="10" y="27"/>
                </a:cxn>
                <a:cxn ang="0">
                  <a:pos x="25" y="15"/>
                </a:cxn>
                <a:cxn ang="0">
                  <a:pos x="40" y="8"/>
                </a:cxn>
                <a:cxn ang="0">
                  <a:pos x="46" y="0"/>
                </a:cxn>
                <a:cxn ang="0">
                  <a:pos x="75" y="4"/>
                </a:cxn>
              </a:cxnLst>
              <a:rect l="0" t="0" r="r" b="b"/>
              <a:pathLst>
                <a:path w="75" h="48">
                  <a:moveTo>
                    <a:pt x="75" y="4"/>
                  </a:moveTo>
                  <a:lnTo>
                    <a:pt x="75" y="21"/>
                  </a:lnTo>
                  <a:lnTo>
                    <a:pt x="65" y="27"/>
                  </a:lnTo>
                  <a:lnTo>
                    <a:pt x="56" y="31"/>
                  </a:lnTo>
                  <a:lnTo>
                    <a:pt x="50" y="33"/>
                  </a:lnTo>
                  <a:lnTo>
                    <a:pt x="38" y="42"/>
                  </a:lnTo>
                  <a:lnTo>
                    <a:pt x="16" y="48"/>
                  </a:lnTo>
                  <a:lnTo>
                    <a:pt x="8" y="44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10" y="27"/>
                  </a:lnTo>
                  <a:lnTo>
                    <a:pt x="25" y="15"/>
                  </a:lnTo>
                  <a:lnTo>
                    <a:pt x="40" y="8"/>
                  </a:lnTo>
                  <a:lnTo>
                    <a:pt x="46" y="0"/>
                  </a:lnTo>
                  <a:lnTo>
                    <a:pt x="75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80" name="Freeform 44"/>
            <p:cNvSpPr>
              <a:spLocks/>
            </p:cNvSpPr>
            <p:nvPr/>
          </p:nvSpPr>
          <p:spPr bwMode="auto">
            <a:xfrm>
              <a:off x="803" y="1786"/>
              <a:ext cx="89" cy="149"/>
            </a:xfrm>
            <a:custGeom>
              <a:avLst/>
              <a:gdLst/>
              <a:ahLst/>
              <a:cxnLst>
                <a:cxn ang="0">
                  <a:pos x="138" y="29"/>
                </a:cxn>
                <a:cxn ang="0">
                  <a:pos x="96" y="0"/>
                </a:cxn>
                <a:cxn ang="0">
                  <a:pos x="52" y="67"/>
                </a:cxn>
                <a:cxn ang="0">
                  <a:pos x="44" y="2"/>
                </a:cxn>
                <a:cxn ang="0">
                  <a:pos x="16" y="12"/>
                </a:cxn>
                <a:cxn ang="0">
                  <a:pos x="0" y="34"/>
                </a:cxn>
                <a:cxn ang="0">
                  <a:pos x="2" y="153"/>
                </a:cxn>
                <a:cxn ang="0">
                  <a:pos x="125" y="153"/>
                </a:cxn>
                <a:cxn ang="0">
                  <a:pos x="138" y="29"/>
                </a:cxn>
              </a:cxnLst>
              <a:rect l="0" t="0" r="r" b="b"/>
              <a:pathLst>
                <a:path w="138" h="153">
                  <a:moveTo>
                    <a:pt x="138" y="29"/>
                  </a:moveTo>
                  <a:lnTo>
                    <a:pt x="96" y="0"/>
                  </a:lnTo>
                  <a:lnTo>
                    <a:pt x="52" y="67"/>
                  </a:lnTo>
                  <a:lnTo>
                    <a:pt x="44" y="2"/>
                  </a:lnTo>
                  <a:lnTo>
                    <a:pt x="16" y="12"/>
                  </a:lnTo>
                  <a:lnTo>
                    <a:pt x="0" y="34"/>
                  </a:lnTo>
                  <a:lnTo>
                    <a:pt x="2" y="153"/>
                  </a:lnTo>
                  <a:lnTo>
                    <a:pt x="125" y="153"/>
                  </a:lnTo>
                  <a:lnTo>
                    <a:pt x="138" y="29"/>
                  </a:lnTo>
                  <a:close/>
                </a:path>
              </a:pathLst>
            </a:custGeom>
            <a:solidFill>
              <a:srgbClr val="7F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81" name="Freeform 45"/>
            <p:cNvSpPr>
              <a:spLocks/>
            </p:cNvSpPr>
            <p:nvPr/>
          </p:nvSpPr>
          <p:spPr bwMode="auto">
            <a:xfrm>
              <a:off x="832" y="1773"/>
              <a:ext cx="36" cy="92"/>
            </a:xfrm>
            <a:custGeom>
              <a:avLst/>
              <a:gdLst/>
              <a:ahLst/>
              <a:cxnLst>
                <a:cxn ang="0">
                  <a:pos x="58" y="9"/>
                </a:cxn>
                <a:cxn ang="0">
                  <a:pos x="52" y="0"/>
                </a:cxn>
                <a:cxn ang="0">
                  <a:pos x="18" y="15"/>
                </a:cxn>
                <a:cxn ang="0">
                  <a:pos x="10" y="3"/>
                </a:cxn>
                <a:cxn ang="0">
                  <a:pos x="4" y="9"/>
                </a:cxn>
                <a:cxn ang="0">
                  <a:pos x="0" y="65"/>
                </a:cxn>
                <a:cxn ang="0">
                  <a:pos x="2" y="93"/>
                </a:cxn>
                <a:cxn ang="0">
                  <a:pos x="58" y="9"/>
                </a:cxn>
              </a:cxnLst>
              <a:rect l="0" t="0" r="r" b="b"/>
              <a:pathLst>
                <a:path w="58" h="93">
                  <a:moveTo>
                    <a:pt x="58" y="9"/>
                  </a:moveTo>
                  <a:lnTo>
                    <a:pt x="52" y="0"/>
                  </a:lnTo>
                  <a:lnTo>
                    <a:pt x="18" y="15"/>
                  </a:lnTo>
                  <a:lnTo>
                    <a:pt x="10" y="3"/>
                  </a:lnTo>
                  <a:lnTo>
                    <a:pt x="4" y="9"/>
                  </a:lnTo>
                  <a:lnTo>
                    <a:pt x="0" y="65"/>
                  </a:lnTo>
                  <a:lnTo>
                    <a:pt x="2" y="93"/>
                  </a:lnTo>
                  <a:lnTo>
                    <a:pt x="58" y="9"/>
                  </a:lnTo>
                  <a:close/>
                </a:path>
              </a:pathLst>
            </a:custGeom>
            <a:solidFill>
              <a:srgbClr val="FFDFB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82" name="Freeform 46"/>
            <p:cNvSpPr>
              <a:spLocks/>
            </p:cNvSpPr>
            <p:nvPr/>
          </p:nvSpPr>
          <p:spPr bwMode="auto">
            <a:xfrm>
              <a:off x="825" y="1792"/>
              <a:ext cx="29" cy="46"/>
            </a:xfrm>
            <a:custGeom>
              <a:avLst/>
              <a:gdLst/>
              <a:ahLst/>
              <a:cxnLst>
                <a:cxn ang="0">
                  <a:pos x="46" y="46"/>
                </a:cxn>
                <a:cxn ang="0">
                  <a:pos x="21" y="0"/>
                </a:cxn>
                <a:cxn ang="0">
                  <a:pos x="0" y="38"/>
                </a:cxn>
              </a:cxnLst>
              <a:rect l="0" t="0" r="r" b="b"/>
              <a:pathLst>
                <a:path w="46" h="46">
                  <a:moveTo>
                    <a:pt x="46" y="46"/>
                  </a:moveTo>
                  <a:lnTo>
                    <a:pt x="21" y="0"/>
                  </a:lnTo>
                  <a:lnTo>
                    <a:pt x="0" y="38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83" name="Freeform 47"/>
            <p:cNvSpPr>
              <a:spLocks/>
            </p:cNvSpPr>
            <p:nvPr/>
          </p:nvSpPr>
          <p:spPr bwMode="auto">
            <a:xfrm>
              <a:off x="769" y="1786"/>
              <a:ext cx="141" cy="488"/>
            </a:xfrm>
            <a:custGeom>
              <a:avLst/>
              <a:gdLst/>
              <a:ahLst/>
              <a:cxnLst>
                <a:cxn ang="0">
                  <a:pos x="149" y="0"/>
                </a:cxn>
                <a:cxn ang="0">
                  <a:pos x="205" y="34"/>
                </a:cxn>
                <a:cxn ang="0">
                  <a:pos x="220" y="153"/>
                </a:cxn>
                <a:cxn ang="0">
                  <a:pos x="180" y="231"/>
                </a:cxn>
                <a:cxn ang="0">
                  <a:pos x="180" y="247"/>
                </a:cxn>
                <a:cxn ang="0">
                  <a:pos x="178" y="264"/>
                </a:cxn>
                <a:cxn ang="0">
                  <a:pos x="172" y="275"/>
                </a:cxn>
                <a:cxn ang="0">
                  <a:pos x="180" y="363"/>
                </a:cxn>
                <a:cxn ang="0">
                  <a:pos x="193" y="499"/>
                </a:cxn>
                <a:cxn ang="0">
                  <a:pos x="178" y="503"/>
                </a:cxn>
                <a:cxn ang="0">
                  <a:pos x="155" y="493"/>
                </a:cxn>
                <a:cxn ang="0">
                  <a:pos x="138" y="399"/>
                </a:cxn>
                <a:cxn ang="0">
                  <a:pos x="130" y="365"/>
                </a:cxn>
                <a:cxn ang="0">
                  <a:pos x="105" y="279"/>
                </a:cxn>
                <a:cxn ang="0">
                  <a:pos x="101" y="371"/>
                </a:cxn>
                <a:cxn ang="0">
                  <a:pos x="90" y="485"/>
                </a:cxn>
                <a:cxn ang="0">
                  <a:pos x="51" y="487"/>
                </a:cxn>
                <a:cxn ang="0">
                  <a:pos x="50" y="363"/>
                </a:cxn>
                <a:cxn ang="0">
                  <a:pos x="51" y="241"/>
                </a:cxn>
                <a:cxn ang="0">
                  <a:pos x="51" y="182"/>
                </a:cxn>
                <a:cxn ang="0">
                  <a:pos x="44" y="162"/>
                </a:cxn>
                <a:cxn ang="0">
                  <a:pos x="42" y="164"/>
                </a:cxn>
                <a:cxn ang="0">
                  <a:pos x="4" y="141"/>
                </a:cxn>
                <a:cxn ang="0">
                  <a:pos x="0" y="103"/>
                </a:cxn>
                <a:cxn ang="0">
                  <a:pos x="59" y="12"/>
                </a:cxn>
                <a:cxn ang="0">
                  <a:pos x="101" y="0"/>
                </a:cxn>
                <a:cxn ang="0">
                  <a:pos x="92" y="61"/>
                </a:cxn>
                <a:cxn ang="0">
                  <a:pos x="105" y="120"/>
                </a:cxn>
                <a:cxn ang="0">
                  <a:pos x="120" y="63"/>
                </a:cxn>
                <a:cxn ang="0">
                  <a:pos x="149" y="0"/>
                </a:cxn>
              </a:cxnLst>
              <a:rect l="0" t="0" r="r" b="b"/>
              <a:pathLst>
                <a:path w="220" h="503">
                  <a:moveTo>
                    <a:pt x="149" y="0"/>
                  </a:moveTo>
                  <a:lnTo>
                    <a:pt x="205" y="34"/>
                  </a:lnTo>
                  <a:lnTo>
                    <a:pt x="220" y="153"/>
                  </a:lnTo>
                  <a:lnTo>
                    <a:pt x="180" y="231"/>
                  </a:lnTo>
                  <a:lnTo>
                    <a:pt x="180" y="247"/>
                  </a:lnTo>
                  <a:lnTo>
                    <a:pt x="178" y="264"/>
                  </a:lnTo>
                  <a:lnTo>
                    <a:pt x="172" y="275"/>
                  </a:lnTo>
                  <a:lnTo>
                    <a:pt x="180" y="363"/>
                  </a:lnTo>
                  <a:lnTo>
                    <a:pt x="193" y="499"/>
                  </a:lnTo>
                  <a:lnTo>
                    <a:pt x="178" y="503"/>
                  </a:lnTo>
                  <a:lnTo>
                    <a:pt x="155" y="493"/>
                  </a:lnTo>
                  <a:lnTo>
                    <a:pt x="138" y="399"/>
                  </a:lnTo>
                  <a:lnTo>
                    <a:pt x="130" y="365"/>
                  </a:lnTo>
                  <a:lnTo>
                    <a:pt x="105" y="279"/>
                  </a:lnTo>
                  <a:lnTo>
                    <a:pt x="101" y="371"/>
                  </a:lnTo>
                  <a:lnTo>
                    <a:pt x="90" y="485"/>
                  </a:lnTo>
                  <a:lnTo>
                    <a:pt x="51" y="487"/>
                  </a:lnTo>
                  <a:lnTo>
                    <a:pt x="50" y="363"/>
                  </a:lnTo>
                  <a:lnTo>
                    <a:pt x="51" y="241"/>
                  </a:lnTo>
                  <a:lnTo>
                    <a:pt x="51" y="182"/>
                  </a:lnTo>
                  <a:lnTo>
                    <a:pt x="44" y="162"/>
                  </a:lnTo>
                  <a:lnTo>
                    <a:pt x="42" y="164"/>
                  </a:lnTo>
                  <a:lnTo>
                    <a:pt x="4" y="141"/>
                  </a:lnTo>
                  <a:lnTo>
                    <a:pt x="0" y="103"/>
                  </a:lnTo>
                  <a:lnTo>
                    <a:pt x="59" y="12"/>
                  </a:lnTo>
                  <a:lnTo>
                    <a:pt x="101" y="0"/>
                  </a:lnTo>
                  <a:lnTo>
                    <a:pt x="92" y="61"/>
                  </a:lnTo>
                  <a:lnTo>
                    <a:pt x="105" y="120"/>
                  </a:lnTo>
                  <a:lnTo>
                    <a:pt x="120" y="63"/>
                  </a:lnTo>
                  <a:lnTo>
                    <a:pt x="149" y="0"/>
                  </a:lnTo>
                  <a:close/>
                </a:path>
              </a:pathLst>
            </a:custGeom>
            <a:solidFill>
              <a:srgbClr val="5F3F1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84" name="Freeform 48"/>
            <p:cNvSpPr>
              <a:spLocks/>
            </p:cNvSpPr>
            <p:nvPr/>
          </p:nvSpPr>
          <p:spPr bwMode="auto">
            <a:xfrm>
              <a:off x="868" y="1836"/>
              <a:ext cx="37" cy="127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23" y="30"/>
                </a:cxn>
                <a:cxn ang="0">
                  <a:pos x="27" y="78"/>
                </a:cxn>
                <a:cxn ang="0">
                  <a:pos x="57" y="86"/>
                </a:cxn>
                <a:cxn ang="0">
                  <a:pos x="27" y="86"/>
                </a:cxn>
                <a:cxn ang="0">
                  <a:pos x="17" y="114"/>
                </a:cxn>
                <a:cxn ang="0">
                  <a:pos x="0" y="130"/>
                </a:cxn>
                <a:cxn ang="0">
                  <a:pos x="7" y="107"/>
                </a:cxn>
                <a:cxn ang="0">
                  <a:pos x="11" y="91"/>
                </a:cxn>
                <a:cxn ang="0">
                  <a:pos x="15" y="61"/>
                </a:cxn>
                <a:cxn ang="0">
                  <a:pos x="30" y="0"/>
                </a:cxn>
              </a:cxnLst>
              <a:rect l="0" t="0" r="r" b="b"/>
              <a:pathLst>
                <a:path w="57" h="130">
                  <a:moveTo>
                    <a:pt x="30" y="0"/>
                  </a:moveTo>
                  <a:lnTo>
                    <a:pt x="23" y="30"/>
                  </a:lnTo>
                  <a:lnTo>
                    <a:pt x="27" y="78"/>
                  </a:lnTo>
                  <a:lnTo>
                    <a:pt x="57" y="86"/>
                  </a:lnTo>
                  <a:lnTo>
                    <a:pt x="27" y="86"/>
                  </a:lnTo>
                  <a:lnTo>
                    <a:pt x="17" y="114"/>
                  </a:lnTo>
                  <a:lnTo>
                    <a:pt x="0" y="130"/>
                  </a:lnTo>
                  <a:lnTo>
                    <a:pt x="7" y="107"/>
                  </a:lnTo>
                  <a:lnTo>
                    <a:pt x="11" y="91"/>
                  </a:lnTo>
                  <a:lnTo>
                    <a:pt x="15" y="6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3F1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85" name="Freeform 49"/>
            <p:cNvSpPr>
              <a:spLocks/>
            </p:cNvSpPr>
            <p:nvPr/>
          </p:nvSpPr>
          <p:spPr bwMode="auto">
            <a:xfrm>
              <a:off x="842" y="1842"/>
              <a:ext cx="31" cy="44"/>
            </a:xfrm>
            <a:custGeom>
              <a:avLst/>
              <a:gdLst/>
              <a:ahLst/>
              <a:cxnLst>
                <a:cxn ang="0">
                  <a:pos x="46" y="44"/>
                </a:cxn>
                <a:cxn ang="0">
                  <a:pos x="36" y="0"/>
                </a:cxn>
                <a:cxn ang="0">
                  <a:pos x="0" y="37"/>
                </a:cxn>
                <a:cxn ang="0">
                  <a:pos x="46" y="44"/>
                </a:cxn>
              </a:cxnLst>
              <a:rect l="0" t="0" r="r" b="b"/>
              <a:pathLst>
                <a:path w="46" h="44">
                  <a:moveTo>
                    <a:pt x="46" y="44"/>
                  </a:moveTo>
                  <a:lnTo>
                    <a:pt x="36" y="0"/>
                  </a:lnTo>
                  <a:lnTo>
                    <a:pt x="0" y="37"/>
                  </a:lnTo>
                  <a:lnTo>
                    <a:pt x="46" y="44"/>
                  </a:lnTo>
                  <a:close/>
                </a:path>
              </a:pathLst>
            </a:custGeom>
            <a:solidFill>
              <a:srgbClr val="FFDFB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86" name="Freeform 50"/>
            <p:cNvSpPr>
              <a:spLocks/>
            </p:cNvSpPr>
            <p:nvPr/>
          </p:nvSpPr>
          <p:spPr bwMode="auto">
            <a:xfrm>
              <a:off x="832" y="1701"/>
              <a:ext cx="40" cy="95"/>
            </a:xfrm>
            <a:custGeom>
              <a:avLst/>
              <a:gdLst/>
              <a:ahLst/>
              <a:cxnLst>
                <a:cxn ang="0">
                  <a:pos x="2" y="15"/>
                </a:cxn>
                <a:cxn ang="0">
                  <a:pos x="0" y="33"/>
                </a:cxn>
                <a:cxn ang="0">
                  <a:pos x="4" y="35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2" y="56"/>
                </a:cxn>
                <a:cxn ang="0">
                  <a:pos x="4" y="65"/>
                </a:cxn>
                <a:cxn ang="0">
                  <a:pos x="2" y="73"/>
                </a:cxn>
                <a:cxn ang="0">
                  <a:pos x="8" y="77"/>
                </a:cxn>
                <a:cxn ang="0">
                  <a:pos x="12" y="82"/>
                </a:cxn>
                <a:cxn ang="0">
                  <a:pos x="10" y="88"/>
                </a:cxn>
                <a:cxn ang="0">
                  <a:pos x="20" y="100"/>
                </a:cxn>
                <a:cxn ang="0">
                  <a:pos x="54" y="82"/>
                </a:cxn>
                <a:cxn ang="0">
                  <a:pos x="54" y="59"/>
                </a:cxn>
                <a:cxn ang="0">
                  <a:pos x="56" y="56"/>
                </a:cxn>
                <a:cxn ang="0">
                  <a:pos x="58" y="54"/>
                </a:cxn>
                <a:cxn ang="0">
                  <a:pos x="62" y="48"/>
                </a:cxn>
                <a:cxn ang="0">
                  <a:pos x="62" y="35"/>
                </a:cxn>
                <a:cxn ang="0">
                  <a:pos x="58" y="33"/>
                </a:cxn>
                <a:cxn ang="0">
                  <a:pos x="58" y="29"/>
                </a:cxn>
                <a:cxn ang="0">
                  <a:pos x="58" y="23"/>
                </a:cxn>
                <a:cxn ang="0">
                  <a:pos x="58" y="15"/>
                </a:cxn>
                <a:cxn ang="0">
                  <a:pos x="56" y="8"/>
                </a:cxn>
                <a:cxn ang="0">
                  <a:pos x="54" y="6"/>
                </a:cxn>
                <a:cxn ang="0">
                  <a:pos x="48" y="2"/>
                </a:cxn>
                <a:cxn ang="0">
                  <a:pos x="41" y="0"/>
                </a:cxn>
                <a:cxn ang="0">
                  <a:pos x="35" y="0"/>
                </a:cxn>
                <a:cxn ang="0">
                  <a:pos x="27" y="0"/>
                </a:cxn>
                <a:cxn ang="0">
                  <a:pos x="20" y="0"/>
                </a:cxn>
                <a:cxn ang="0">
                  <a:pos x="14" y="0"/>
                </a:cxn>
                <a:cxn ang="0">
                  <a:pos x="10" y="2"/>
                </a:cxn>
                <a:cxn ang="0">
                  <a:pos x="4" y="6"/>
                </a:cxn>
                <a:cxn ang="0">
                  <a:pos x="4" y="8"/>
                </a:cxn>
                <a:cxn ang="0">
                  <a:pos x="2" y="15"/>
                </a:cxn>
              </a:cxnLst>
              <a:rect l="0" t="0" r="r" b="b"/>
              <a:pathLst>
                <a:path w="62" h="100">
                  <a:moveTo>
                    <a:pt x="2" y="15"/>
                  </a:moveTo>
                  <a:lnTo>
                    <a:pt x="0" y="33"/>
                  </a:lnTo>
                  <a:lnTo>
                    <a:pt x="4" y="35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2" y="56"/>
                  </a:lnTo>
                  <a:lnTo>
                    <a:pt x="4" y="65"/>
                  </a:lnTo>
                  <a:lnTo>
                    <a:pt x="2" y="73"/>
                  </a:lnTo>
                  <a:lnTo>
                    <a:pt x="8" y="77"/>
                  </a:lnTo>
                  <a:lnTo>
                    <a:pt x="12" y="82"/>
                  </a:lnTo>
                  <a:lnTo>
                    <a:pt x="10" y="88"/>
                  </a:lnTo>
                  <a:lnTo>
                    <a:pt x="20" y="100"/>
                  </a:lnTo>
                  <a:lnTo>
                    <a:pt x="54" y="82"/>
                  </a:lnTo>
                  <a:lnTo>
                    <a:pt x="54" y="59"/>
                  </a:lnTo>
                  <a:lnTo>
                    <a:pt x="56" y="56"/>
                  </a:lnTo>
                  <a:lnTo>
                    <a:pt x="58" y="54"/>
                  </a:lnTo>
                  <a:lnTo>
                    <a:pt x="62" y="48"/>
                  </a:lnTo>
                  <a:lnTo>
                    <a:pt x="62" y="35"/>
                  </a:lnTo>
                  <a:lnTo>
                    <a:pt x="58" y="33"/>
                  </a:lnTo>
                  <a:lnTo>
                    <a:pt x="58" y="29"/>
                  </a:lnTo>
                  <a:lnTo>
                    <a:pt x="58" y="23"/>
                  </a:lnTo>
                  <a:lnTo>
                    <a:pt x="58" y="15"/>
                  </a:lnTo>
                  <a:lnTo>
                    <a:pt x="56" y="8"/>
                  </a:lnTo>
                  <a:lnTo>
                    <a:pt x="54" y="6"/>
                  </a:lnTo>
                  <a:lnTo>
                    <a:pt x="48" y="2"/>
                  </a:lnTo>
                  <a:lnTo>
                    <a:pt x="41" y="0"/>
                  </a:lnTo>
                  <a:lnTo>
                    <a:pt x="35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10" y="2"/>
                  </a:lnTo>
                  <a:lnTo>
                    <a:pt x="4" y="6"/>
                  </a:lnTo>
                  <a:lnTo>
                    <a:pt x="4" y="8"/>
                  </a:lnTo>
                  <a:lnTo>
                    <a:pt x="2" y="15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87" name="Freeform 51"/>
            <p:cNvSpPr>
              <a:spLocks/>
            </p:cNvSpPr>
            <p:nvPr/>
          </p:nvSpPr>
          <p:spPr bwMode="auto">
            <a:xfrm>
              <a:off x="828" y="1730"/>
              <a:ext cx="28" cy="45"/>
            </a:xfrm>
            <a:custGeom>
              <a:avLst/>
              <a:gdLst/>
              <a:ahLst/>
              <a:cxnLst>
                <a:cxn ang="0">
                  <a:pos x="44" y="7"/>
                </a:cxn>
                <a:cxn ang="0">
                  <a:pos x="25" y="0"/>
                </a:cxn>
                <a:cxn ang="0">
                  <a:pos x="11" y="7"/>
                </a:cxn>
                <a:cxn ang="0">
                  <a:pos x="3" y="15"/>
                </a:cxn>
                <a:cxn ang="0">
                  <a:pos x="0" y="15"/>
                </a:cxn>
                <a:cxn ang="0">
                  <a:pos x="3" y="25"/>
                </a:cxn>
                <a:cxn ang="0">
                  <a:pos x="5" y="38"/>
                </a:cxn>
                <a:cxn ang="0">
                  <a:pos x="3" y="48"/>
                </a:cxn>
                <a:cxn ang="0">
                  <a:pos x="19" y="38"/>
                </a:cxn>
                <a:cxn ang="0">
                  <a:pos x="34" y="38"/>
                </a:cxn>
                <a:cxn ang="0">
                  <a:pos x="28" y="30"/>
                </a:cxn>
                <a:cxn ang="0">
                  <a:pos x="34" y="25"/>
                </a:cxn>
                <a:cxn ang="0">
                  <a:pos x="44" y="7"/>
                </a:cxn>
              </a:cxnLst>
              <a:rect l="0" t="0" r="r" b="b"/>
              <a:pathLst>
                <a:path w="44" h="48">
                  <a:moveTo>
                    <a:pt x="44" y="7"/>
                  </a:moveTo>
                  <a:lnTo>
                    <a:pt x="25" y="0"/>
                  </a:lnTo>
                  <a:lnTo>
                    <a:pt x="11" y="7"/>
                  </a:lnTo>
                  <a:lnTo>
                    <a:pt x="3" y="15"/>
                  </a:lnTo>
                  <a:lnTo>
                    <a:pt x="0" y="15"/>
                  </a:lnTo>
                  <a:lnTo>
                    <a:pt x="3" y="25"/>
                  </a:lnTo>
                  <a:lnTo>
                    <a:pt x="5" y="38"/>
                  </a:lnTo>
                  <a:lnTo>
                    <a:pt x="3" y="48"/>
                  </a:lnTo>
                  <a:lnTo>
                    <a:pt x="19" y="38"/>
                  </a:lnTo>
                  <a:lnTo>
                    <a:pt x="34" y="38"/>
                  </a:lnTo>
                  <a:lnTo>
                    <a:pt x="28" y="30"/>
                  </a:lnTo>
                  <a:lnTo>
                    <a:pt x="34" y="25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88" name="Freeform 52"/>
            <p:cNvSpPr>
              <a:spLocks/>
            </p:cNvSpPr>
            <p:nvPr/>
          </p:nvSpPr>
          <p:spPr bwMode="auto">
            <a:xfrm>
              <a:off x="808" y="1750"/>
              <a:ext cx="28" cy="48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0" y="0"/>
                </a:cxn>
                <a:cxn ang="0">
                  <a:pos x="12" y="47"/>
                </a:cxn>
                <a:cxn ang="0">
                  <a:pos x="44" y="0"/>
                </a:cxn>
              </a:cxnLst>
              <a:rect l="0" t="0" r="r" b="b"/>
              <a:pathLst>
                <a:path w="44" h="47">
                  <a:moveTo>
                    <a:pt x="44" y="0"/>
                  </a:moveTo>
                  <a:lnTo>
                    <a:pt x="0" y="0"/>
                  </a:lnTo>
                  <a:lnTo>
                    <a:pt x="12" y="47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89" name="Freeform 53"/>
            <p:cNvSpPr>
              <a:spLocks/>
            </p:cNvSpPr>
            <p:nvPr/>
          </p:nvSpPr>
          <p:spPr bwMode="auto">
            <a:xfrm>
              <a:off x="837" y="1755"/>
              <a:ext cx="29" cy="43"/>
            </a:xfrm>
            <a:custGeom>
              <a:avLst/>
              <a:gdLst/>
              <a:ahLst/>
              <a:cxnLst>
                <a:cxn ang="0">
                  <a:pos x="42" y="5"/>
                </a:cxn>
                <a:cxn ang="0">
                  <a:pos x="38" y="2"/>
                </a:cxn>
                <a:cxn ang="0">
                  <a:pos x="27" y="28"/>
                </a:cxn>
                <a:cxn ang="0">
                  <a:pos x="0" y="45"/>
                </a:cxn>
                <a:cxn ang="0">
                  <a:pos x="27" y="34"/>
                </a:cxn>
                <a:cxn ang="0">
                  <a:pos x="38" y="21"/>
                </a:cxn>
                <a:cxn ang="0">
                  <a:pos x="46" y="26"/>
                </a:cxn>
                <a:cxn ang="0">
                  <a:pos x="46" y="0"/>
                </a:cxn>
                <a:cxn ang="0">
                  <a:pos x="42" y="5"/>
                </a:cxn>
              </a:cxnLst>
              <a:rect l="0" t="0" r="r" b="b"/>
              <a:pathLst>
                <a:path w="46" h="45">
                  <a:moveTo>
                    <a:pt x="42" y="5"/>
                  </a:moveTo>
                  <a:lnTo>
                    <a:pt x="38" y="2"/>
                  </a:lnTo>
                  <a:lnTo>
                    <a:pt x="27" y="28"/>
                  </a:lnTo>
                  <a:lnTo>
                    <a:pt x="0" y="45"/>
                  </a:lnTo>
                  <a:lnTo>
                    <a:pt x="27" y="34"/>
                  </a:lnTo>
                  <a:lnTo>
                    <a:pt x="38" y="21"/>
                  </a:lnTo>
                  <a:lnTo>
                    <a:pt x="46" y="26"/>
                  </a:lnTo>
                  <a:lnTo>
                    <a:pt x="46" y="0"/>
                  </a:lnTo>
                  <a:lnTo>
                    <a:pt x="42" y="5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90" name="Freeform 54"/>
            <p:cNvSpPr>
              <a:spLocks/>
            </p:cNvSpPr>
            <p:nvPr/>
          </p:nvSpPr>
          <p:spPr bwMode="auto">
            <a:xfrm>
              <a:off x="825" y="1701"/>
              <a:ext cx="45" cy="64"/>
            </a:xfrm>
            <a:custGeom>
              <a:avLst/>
              <a:gdLst/>
              <a:ahLst/>
              <a:cxnLst>
                <a:cxn ang="0">
                  <a:pos x="61" y="65"/>
                </a:cxn>
                <a:cxn ang="0">
                  <a:pos x="65" y="56"/>
                </a:cxn>
                <a:cxn ang="0">
                  <a:pos x="69" y="46"/>
                </a:cxn>
                <a:cxn ang="0">
                  <a:pos x="69" y="33"/>
                </a:cxn>
                <a:cxn ang="0">
                  <a:pos x="69" y="17"/>
                </a:cxn>
                <a:cxn ang="0">
                  <a:pos x="69" y="8"/>
                </a:cxn>
                <a:cxn ang="0">
                  <a:pos x="61" y="2"/>
                </a:cxn>
                <a:cxn ang="0">
                  <a:pos x="53" y="0"/>
                </a:cxn>
                <a:cxn ang="0">
                  <a:pos x="42" y="0"/>
                </a:cxn>
                <a:cxn ang="0">
                  <a:pos x="25" y="0"/>
                </a:cxn>
                <a:cxn ang="0">
                  <a:pos x="13" y="2"/>
                </a:cxn>
                <a:cxn ang="0">
                  <a:pos x="6" y="6"/>
                </a:cxn>
                <a:cxn ang="0">
                  <a:pos x="0" y="6"/>
                </a:cxn>
                <a:cxn ang="0">
                  <a:pos x="6" y="8"/>
                </a:cxn>
                <a:cxn ang="0">
                  <a:pos x="11" y="14"/>
                </a:cxn>
                <a:cxn ang="0">
                  <a:pos x="11" y="17"/>
                </a:cxn>
                <a:cxn ang="0">
                  <a:pos x="15" y="14"/>
                </a:cxn>
                <a:cxn ang="0">
                  <a:pos x="25" y="12"/>
                </a:cxn>
                <a:cxn ang="0">
                  <a:pos x="34" y="12"/>
                </a:cxn>
                <a:cxn ang="0">
                  <a:pos x="40" y="12"/>
                </a:cxn>
                <a:cxn ang="0">
                  <a:pos x="46" y="12"/>
                </a:cxn>
                <a:cxn ang="0">
                  <a:pos x="44" y="14"/>
                </a:cxn>
                <a:cxn ang="0">
                  <a:pos x="44" y="17"/>
                </a:cxn>
                <a:cxn ang="0">
                  <a:pos x="46" y="23"/>
                </a:cxn>
                <a:cxn ang="0">
                  <a:pos x="52" y="29"/>
                </a:cxn>
                <a:cxn ang="0">
                  <a:pos x="52" y="35"/>
                </a:cxn>
                <a:cxn ang="0">
                  <a:pos x="52" y="46"/>
                </a:cxn>
                <a:cxn ang="0">
                  <a:pos x="59" y="40"/>
                </a:cxn>
                <a:cxn ang="0">
                  <a:pos x="59" y="35"/>
                </a:cxn>
                <a:cxn ang="0">
                  <a:pos x="61" y="35"/>
                </a:cxn>
                <a:cxn ang="0">
                  <a:pos x="65" y="35"/>
                </a:cxn>
                <a:cxn ang="0">
                  <a:pos x="65" y="38"/>
                </a:cxn>
                <a:cxn ang="0">
                  <a:pos x="65" y="50"/>
                </a:cxn>
                <a:cxn ang="0">
                  <a:pos x="61" y="56"/>
                </a:cxn>
                <a:cxn ang="0">
                  <a:pos x="61" y="65"/>
                </a:cxn>
              </a:cxnLst>
              <a:rect l="0" t="0" r="r" b="b"/>
              <a:pathLst>
                <a:path w="69" h="65">
                  <a:moveTo>
                    <a:pt x="61" y="65"/>
                  </a:moveTo>
                  <a:lnTo>
                    <a:pt x="65" y="56"/>
                  </a:lnTo>
                  <a:lnTo>
                    <a:pt x="69" y="46"/>
                  </a:lnTo>
                  <a:lnTo>
                    <a:pt x="69" y="33"/>
                  </a:lnTo>
                  <a:lnTo>
                    <a:pt x="69" y="17"/>
                  </a:lnTo>
                  <a:lnTo>
                    <a:pt x="69" y="8"/>
                  </a:lnTo>
                  <a:lnTo>
                    <a:pt x="61" y="2"/>
                  </a:lnTo>
                  <a:lnTo>
                    <a:pt x="53" y="0"/>
                  </a:lnTo>
                  <a:lnTo>
                    <a:pt x="42" y="0"/>
                  </a:lnTo>
                  <a:lnTo>
                    <a:pt x="25" y="0"/>
                  </a:lnTo>
                  <a:lnTo>
                    <a:pt x="13" y="2"/>
                  </a:lnTo>
                  <a:lnTo>
                    <a:pt x="6" y="6"/>
                  </a:lnTo>
                  <a:lnTo>
                    <a:pt x="0" y="6"/>
                  </a:lnTo>
                  <a:lnTo>
                    <a:pt x="6" y="8"/>
                  </a:lnTo>
                  <a:lnTo>
                    <a:pt x="11" y="14"/>
                  </a:lnTo>
                  <a:lnTo>
                    <a:pt x="11" y="17"/>
                  </a:lnTo>
                  <a:lnTo>
                    <a:pt x="15" y="14"/>
                  </a:lnTo>
                  <a:lnTo>
                    <a:pt x="25" y="12"/>
                  </a:lnTo>
                  <a:lnTo>
                    <a:pt x="34" y="12"/>
                  </a:lnTo>
                  <a:lnTo>
                    <a:pt x="40" y="12"/>
                  </a:lnTo>
                  <a:lnTo>
                    <a:pt x="46" y="12"/>
                  </a:lnTo>
                  <a:lnTo>
                    <a:pt x="44" y="14"/>
                  </a:lnTo>
                  <a:lnTo>
                    <a:pt x="44" y="17"/>
                  </a:lnTo>
                  <a:lnTo>
                    <a:pt x="46" y="23"/>
                  </a:lnTo>
                  <a:lnTo>
                    <a:pt x="52" y="29"/>
                  </a:lnTo>
                  <a:lnTo>
                    <a:pt x="52" y="35"/>
                  </a:lnTo>
                  <a:lnTo>
                    <a:pt x="52" y="46"/>
                  </a:lnTo>
                  <a:lnTo>
                    <a:pt x="59" y="40"/>
                  </a:lnTo>
                  <a:lnTo>
                    <a:pt x="59" y="35"/>
                  </a:lnTo>
                  <a:lnTo>
                    <a:pt x="61" y="35"/>
                  </a:lnTo>
                  <a:lnTo>
                    <a:pt x="65" y="35"/>
                  </a:lnTo>
                  <a:lnTo>
                    <a:pt x="65" y="38"/>
                  </a:lnTo>
                  <a:lnTo>
                    <a:pt x="65" y="50"/>
                  </a:lnTo>
                  <a:lnTo>
                    <a:pt x="61" y="56"/>
                  </a:lnTo>
                  <a:lnTo>
                    <a:pt x="61" y="65"/>
                  </a:lnTo>
                  <a:close/>
                </a:path>
              </a:pathLst>
            </a:custGeom>
            <a:solidFill>
              <a:srgbClr val="BF7F1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91" name="Freeform 55"/>
            <p:cNvSpPr>
              <a:spLocks/>
            </p:cNvSpPr>
            <p:nvPr/>
          </p:nvSpPr>
          <p:spPr bwMode="auto">
            <a:xfrm>
              <a:off x="796" y="1917"/>
              <a:ext cx="41" cy="46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3" y="48"/>
                </a:cxn>
                <a:cxn ang="0">
                  <a:pos x="36" y="44"/>
                </a:cxn>
                <a:cxn ang="0">
                  <a:pos x="50" y="36"/>
                </a:cxn>
                <a:cxn ang="0">
                  <a:pos x="61" y="9"/>
                </a:cxn>
                <a:cxn ang="0">
                  <a:pos x="34" y="13"/>
                </a:cxn>
                <a:cxn ang="0">
                  <a:pos x="36" y="0"/>
                </a:cxn>
                <a:cxn ang="0">
                  <a:pos x="23" y="0"/>
                </a:cxn>
                <a:cxn ang="0">
                  <a:pos x="11" y="13"/>
                </a:cxn>
                <a:cxn ang="0">
                  <a:pos x="6" y="15"/>
                </a:cxn>
                <a:cxn ang="0">
                  <a:pos x="0" y="42"/>
                </a:cxn>
              </a:cxnLst>
              <a:rect l="0" t="0" r="r" b="b"/>
              <a:pathLst>
                <a:path w="61" h="48">
                  <a:moveTo>
                    <a:pt x="0" y="42"/>
                  </a:moveTo>
                  <a:lnTo>
                    <a:pt x="13" y="48"/>
                  </a:lnTo>
                  <a:lnTo>
                    <a:pt x="36" y="44"/>
                  </a:lnTo>
                  <a:lnTo>
                    <a:pt x="50" y="36"/>
                  </a:lnTo>
                  <a:lnTo>
                    <a:pt x="61" y="9"/>
                  </a:lnTo>
                  <a:lnTo>
                    <a:pt x="34" y="13"/>
                  </a:lnTo>
                  <a:lnTo>
                    <a:pt x="36" y="0"/>
                  </a:lnTo>
                  <a:lnTo>
                    <a:pt x="23" y="0"/>
                  </a:lnTo>
                  <a:lnTo>
                    <a:pt x="11" y="13"/>
                  </a:lnTo>
                  <a:lnTo>
                    <a:pt x="6" y="15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92" name="Freeform 56"/>
            <p:cNvSpPr>
              <a:spLocks/>
            </p:cNvSpPr>
            <p:nvPr/>
          </p:nvSpPr>
          <p:spPr bwMode="auto">
            <a:xfrm>
              <a:off x="625" y="2044"/>
              <a:ext cx="29" cy="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6"/>
                </a:cxn>
                <a:cxn ang="0">
                  <a:pos x="21" y="44"/>
                </a:cxn>
                <a:cxn ang="0">
                  <a:pos x="36" y="53"/>
                </a:cxn>
                <a:cxn ang="0">
                  <a:pos x="34" y="26"/>
                </a:cxn>
                <a:cxn ang="0">
                  <a:pos x="36" y="30"/>
                </a:cxn>
                <a:cxn ang="0">
                  <a:pos x="44" y="38"/>
                </a:cxn>
                <a:cxn ang="0">
                  <a:pos x="44" y="26"/>
                </a:cxn>
                <a:cxn ang="0">
                  <a:pos x="40" y="11"/>
                </a:cxn>
                <a:cxn ang="0">
                  <a:pos x="27" y="0"/>
                </a:cxn>
                <a:cxn ang="0">
                  <a:pos x="0" y="0"/>
                </a:cxn>
              </a:cxnLst>
              <a:rect l="0" t="0" r="r" b="b"/>
              <a:pathLst>
                <a:path w="44" h="53">
                  <a:moveTo>
                    <a:pt x="0" y="0"/>
                  </a:moveTo>
                  <a:lnTo>
                    <a:pt x="0" y="26"/>
                  </a:lnTo>
                  <a:lnTo>
                    <a:pt x="21" y="44"/>
                  </a:lnTo>
                  <a:lnTo>
                    <a:pt x="36" y="53"/>
                  </a:lnTo>
                  <a:lnTo>
                    <a:pt x="34" y="26"/>
                  </a:lnTo>
                  <a:lnTo>
                    <a:pt x="36" y="30"/>
                  </a:lnTo>
                  <a:lnTo>
                    <a:pt x="44" y="38"/>
                  </a:lnTo>
                  <a:lnTo>
                    <a:pt x="44" y="26"/>
                  </a:lnTo>
                  <a:lnTo>
                    <a:pt x="40" y="11"/>
                  </a:lnTo>
                  <a:lnTo>
                    <a:pt x="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F9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93" name="Freeform 57"/>
            <p:cNvSpPr>
              <a:spLocks/>
            </p:cNvSpPr>
            <p:nvPr/>
          </p:nvSpPr>
          <p:spPr bwMode="auto">
            <a:xfrm>
              <a:off x="696" y="2035"/>
              <a:ext cx="27" cy="44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23"/>
                </a:cxn>
                <a:cxn ang="0">
                  <a:pos x="23" y="48"/>
                </a:cxn>
                <a:cxn ang="0">
                  <a:pos x="32" y="40"/>
                </a:cxn>
                <a:cxn ang="0">
                  <a:pos x="46" y="38"/>
                </a:cxn>
                <a:cxn ang="0">
                  <a:pos x="44" y="33"/>
                </a:cxn>
                <a:cxn ang="0">
                  <a:pos x="40" y="23"/>
                </a:cxn>
                <a:cxn ang="0">
                  <a:pos x="46" y="15"/>
                </a:cxn>
                <a:cxn ang="0">
                  <a:pos x="44" y="0"/>
                </a:cxn>
                <a:cxn ang="0">
                  <a:pos x="15" y="0"/>
                </a:cxn>
              </a:cxnLst>
              <a:rect l="0" t="0" r="r" b="b"/>
              <a:pathLst>
                <a:path w="46" h="48">
                  <a:moveTo>
                    <a:pt x="15" y="0"/>
                  </a:moveTo>
                  <a:lnTo>
                    <a:pt x="0" y="23"/>
                  </a:lnTo>
                  <a:lnTo>
                    <a:pt x="23" y="48"/>
                  </a:lnTo>
                  <a:lnTo>
                    <a:pt x="32" y="40"/>
                  </a:lnTo>
                  <a:lnTo>
                    <a:pt x="46" y="38"/>
                  </a:lnTo>
                  <a:lnTo>
                    <a:pt x="44" y="33"/>
                  </a:lnTo>
                  <a:lnTo>
                    <a:pt x="40" y="23"/>
                  </a:lnTo>
                  <a:lnTo>
                    <a:pt x="46" y="15"/>
                  </a:lnTo>
                  <a:lnTo>
                    <a:pt x="44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7F9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94" name="Freeform 58"/>
            <p:cNvSpPr>
              <a:spLocks/>
            </p:cNvSpPr>
            <p:nvPr/>
          </p:nvSpPr>
          <p:spPr bwMode="auto">
            <a:xfrm>
              <a:off x="565" y="1929"/>
              <a:ext cx="31" cy="173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38"/>
                </a:cxn>
                <a:cxn ang="0">
                  <a:pos x="38" y="92"/>
                </a:cxn>
                <a:cxn ang="0">
                  <a:pos x="33" y="138"/>
                </a:cxn>
                <a:cxn ang="0">
                  <a:pos x="23" y="165"/>
                </a:cxn>
                <a:cxn ang="0">
                  <a:pos x="17" y="174"/>
                </a:cxn>
                <a:cxn ang="0">
                  <a:pos x="13" y="163"/>
                </a:cxn>
                <a:cxn ang="0">
                  <a:pos x="10" y="143"/>
                </a:cxn>
                <a:cxn ang="0">
                  <a:pos x="0" y="138"/>
                </a:cxn>
                <a:cxn ang="0">
                  <a:pos x="15" y="121"/>
                </a:cxn>
                <a:cxn ang="0">
                  <a:pos x="25" y="111"/>
                </a:cxn>
                <a:cxn ang="0">
                  <a:pos x="23" y="35"/>
                </a:cxn>
                <a:cxn ang="0">
                  <a:pos x="21" y="2"/>
                </a:cxn>
                <a:cxn ang="0">
                  <a:pos x="46" y="0"/>
                </a:cxn>
              </a:cxnLst>
              <a:rect l="0" t="0" r="r" b="b"/>
              <a:pathLst>
                <a:path w="46" h="174">
                  <a:moveTo>
                    <a:pt x="46" y="0"/>
                  </a:moveTo>
                  <a:lnTo>
                    <a:pt x="46" y="38"/>
                  </a:lnTo>
                  <a:lnTo>
                    <a:pt x="38" y="92"/>
                  </a:lnTo>
                  <a:lnTo>
                    <a:pt x="33" y="138"/>
                  </a:lnTo>
                  <a:lnTo>
                    <a:pt x="23" y="165"/>
                  </a:lnTo>
                  <a:lnTo>
                    <a:pt x="17" y="174"/>
                  </a:lnTo>
                  <a:lnTo>
                    <a:pt x="13" y="163"/>
                  </a:lnTo>
                  <a:lnTo>
                    <a:pt x="10" y="143"/>
                  </a:lnTo>
                  <a:lnTo>
                    <a:pt x="0" y="138"/>
                  </a:lnTo>
                  <a:lnTo>
                    <a:pt x="15" y="121"/>
                  </a:lnTo>
                  <a:lnTo>
                    <a:pt x="25" y="111"/>
                  </a:lnTo>
                  <a:lnTo>
                    <a:pt x="23" y="35"/>
                  </a:lnTo>
                  <a:lnTo>
                    <a:pt x="21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7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95" name="Freeform 59"/>
            <p:cNvSpPr>
              <a:spLocks/>
            </p:cNvSpPr>
            <p:nvPr/>
          </p:nvSpPr>
          <p:spPr bwMode="auto">
            <a:xfrm>
              <a:off x="623" y="2268"/>
              <a:ext cx="42" cy="46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23" y="11"/>
                </a:cxn>
                <a:cxn ang="0">
                  <a:pos x="15" y="23"/>
                </a:cxn>
                <a:cxn ang="0">
                  <a:pos x="2" y="34"/>
                </a:cxn>
                <a:cxn ang="0">
                  <a:pos x="0" y="40"/>
                </a:cxn>
                <a:cxn ang="0">
                  <a:pos x="11" y="46"/>
                </a:cxn>
                <a:cxn ang="0">
                  <a:pos x="25" y="42"/>
                </a:cxn>
                <a:cxn ang="0">
                  <a:pos x="42" y="34"/>
                </a:cxn>
                <a:cxn ang="0">
                  <a:pos x="52" y="28"/>
                </a:cxn>
                <a:cxn ang="0">
                  <a:pos x="65" y="25"/>
                </a:cxn>
                <a:cxn ang="0">
                  <a:pos x="67" y="23"/>
                </a:cxn>
                <a:cxn ang="0">
                  <a:pos x="67" y="0"/>
                </a:cxn>
                <a:cxn ang="0">
                  <a:pos x="34" y="0"/>
                </a:cxn>
              </a:cxnLst>
              <a:rect l="0" t="0" r="r" b="b"/>
              <a:pathLst>
                <a:path w="67" h="46">
                  <a:moveTo>
                    <a:pt x="34" y="0"/>
                  </a:moveTo>
                  <a:lnTo>
                    <a:pt x="23" y="11"/>
                  </a:lnTo>
                  <a:lnTo>
                    <a:pt x="15" y="23"/>
                  </a:lnTo>
                  <a:lnTo>
                    <a:pt x="2" y="34"/>
                  </a:lnTo>
                  <a:lnTo>
                    <a:pt x="0" y="40"/>
                  </a:lnTo>
                  <a:lnTo>
                    <a:pt x="11" y="46"/>
                  </a:lnTo>
                  <a:lnTo>
                    <a:pt x="25" y="42"/>
                  </a:lnTo>
                  <a:lnTo>
                    <a:pt x="42" y="34"/>
                  </a:lnTo>
                  <a:lnTo>
                    <a:pt x="52" y="28"/>
                  </a:lnTo>
                  <a:lnTo>
                    <a:pt x="65" y="25"/>
                  </a:lnTo>
                  <a:lnTo>
                    <a:pt x="67" y="23"/>
                  </a:lnTo>
                  <a:lnTo>
                    <a:pt x="67" y="0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96" name="Freeform 60"/>
            <p:cNvSpPr>
              <a:spLocks/>
            </p:cNvSpPr>
            <p:nvPr/>
          </p:nvSpPr>
          <p:spPr bwMode="auto">
            <a:xfrm>
              <a:off x="701" y="2287"/>
              <a:ext cx="31" cy="4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1"/>
                </a:cxn>
                <a:cxn ang="0">
                  <a:pos x="6" y="17"/>
                </a:cxn>
                <a:cxn ang="0">
                  <a:pos x="10" y="29"/>
                </a:cxn>
                <a:cxn ang="0">
                  <a:pos x="20" y="38"/>
                </a:cxn>
                <a:cxn ang="0">
                  <a:pos x="29" y="46"/>
                </a:cxn>
                <a:cxn ang="0">
                  <a:pos x="37" y="46"/>
                </a:cxn>
                <a:cxn ang="0">
                  <a:pos x="44" y="46"/>
                </a:cxn>
                <a:cxn ang="0">
                  <a:pos x="46" y="38"/>
                </a:cxn>
                <a:cxn ang="0">
                  <a:pos x="46" y="27"/>
                </a:cxn>
                <a:cxn ang="0">
                  <a:pos x="39" y="17"/>
                </a:cxn>
                <a:cxn ang="0">
                  <a:pos x="27" y="4"/>
                </a:cxn>
                <a:cxn ang="0">
                  <a:pos x="27" y="0"/>
                </a:cxn>
                <a:cxn ang="0">
                  <a:pos x="2" y="0"/>
                </a:cxn>
              </a:cxnLst>
              <a:rect l="0" t="0" r="r" b="b"/>
              <a:pathLst>
                <a:path w="46" h="46">
                  <a:moveTo>
                    <a:pt x="2" y="0"/>
                  </a:moveTo>
                  <a:lnTo>
                    <a:pt x="0" y="11"/>
                  </a:lnTo>
                  <a:lnTo>
                    <a:pt x="6" y="17"/>
                  </a:lnTo>
                  <a:lnTo>
                    <a:pt x="10" y="29"/>
                  </a:lnTo>
                  <a:lnTo>
                    <a:pt x="20" y="38"/>
                  </a:lnTo>
                  <a:lnTo>
                    <a:pt x="29" y="46"/>
                  </a:lnTo>
                  <a:lnTo>
                    <a:pt x="37" y="46"/>
                  </a:lnTo>
                  <a:lnTo>
                    <a:pt x="44" y="46"/>
                  </a:lnTo>
                  <a:lnTo>
                    <a:pt x="46" y="38"/>
                  </a:lnTo>
                  <a:lnTo>
                    <a:pt x="46" y="27"/>
                  </a:lnTo>
                  <a:lnTo>
                    <a:pt x="39" y="17"/>
                  </a:lnTo>
                  <a:lnTo>
                    <a:pt x="27" y="4"/>
                  </a:lnTo>
                  <a:lnTo>
                    <a:pt x="27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97" name="Freeform 61"/>
            <p:cNvSpPr>
              <a:spLocks/>
            </p:cNvSpPr>
            <p:nvPr/>
          </p:nvSpPr>
          <p:spPr bwMode="auto">
            <a:xfrm>
              <a:off x="621" y="2035"/>
              <a:ext cx="32" cy="4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27"/>
                </a:cxn>
                <a:cxn ang="0">
                  <a:pos x="29" y="42"/>
                </a:cxn>
                <a:cxn ang="0">
                  <a:pos x="38" y="52"/>
                </a:cxn>
                <a:cxn ang="0">
                  <a:pos x="38" y="23"/>
                </a:cxn>
                <a:cxn ang="0">
                  <a:pos x="44" y="27"/>
                </a:cxn>
                <a:cxn ang="0">
                  <a:pos x="50" y="36"/>
                </a:cxn>
                <a:cxn ang="0">
                  <a:pos x="50" y="27"/>
                </a:cxn>
                <a:cxn ang="0">
                  <a:pos x="46" y="12"/>
                </a:cxn>
                <a:cxn ang="0">
                  <a:pos x="29" y="0"/>
                </a:cxn>
                <a:cxn ang="0">
                  <a:pos x="6" y="0"/>
                </a:cxn>
              </a:cxnLst>
              <a:rect l="0" t="0" r="r" b="b"/>
              <a:pathLst>
                <a:path w="50" h="52">
                  <a:moveTo>
                    <a:pt x="6" y="0"/>
                  </a:moveTo>
                  <a:lnTo>
                    <a:pt x="0" y="27"/>
                  </a:lnTo>
                  <a:lnTo>
                    <a:pt x="29" y="42"/>
                  </a:lnTo>
                  <a:lnTo>
                    <a:pt x="38" y="52"/>
                  </a:lnTo>
                  <a:lnTo>
                    <a:pt x="38" y="23"/>
                  </a:lnTo>
                  <a:lnTo>
                    <a:pt x="44" y="27"/>
                  </a:lnTo>
                  <a:lnTo>
                    <a:pt x="50" y="36"/>
                  </a:lnTo>
                  <a:lnTo>
                    <a:pt x="50" y="27"/>
                  </a:lnTo>
                  <a:lnTo>
                    <a:pt x="46" y="12"/>
                  </a:lnTo>
                  <a:lnTo>
                    <a:pt x="2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98" name="Freeform 62"/>
            <p:cNvSpPr>
              <a:spLocks/>
            </p:cNvSpPr>
            <p:nvPr/>
          </p:nvSpPr>
          <p:spPr bwMode="auto">
            <a:xfrm>
              <a:off x="645" y="1929"/>
              <a:ext cx="77" cy="358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97"/>
                </a:cxn>
                <a:cxn ang="0">
                  <a:pos x="2" y="348"/>
                </a:cxn>
                <a:cxn ang="0">
                  <a:pos x="37" y="354"/>
                </a:cxn>
                <a:cxn ang="0">
                  <a:pos x="43" y="231"/>
                </a:cxn>
                <a:cxn ang="0">
                  <a:pos x="37" y="220"/>
                </a:cxn>
                <a:cxn ang="0">
                  <a:pos x="43" y="214"/>
                </a:cxn>
                <a:cxn ang="0">
                  <a:pos x="43" y="140"/>
                </a:cxn>
                <a:cxn ang="0">
                  <a:pos x="52" y="163"/>
                </a:cxn>
                <a:cxn ang="0">
                  <a:pos x="71" y="264"/>
                </a:cxn>
                <a:cxn ang="0">
                  <a:pos x="88" y="369"/>
                </a:cxn>
                <a:cxn ang="0">
                  <a:pos x="119" y="369"/>
                </a:cxn>
                <a:cxn ang="0">
                  <a:pos x="106" y="226"/>
                </a:cxn>
                <a:cxn ang="0">
                  <a:pos x="102" y="111"/>
                </a:cxn>
                <a:cxn ang="0">
                  <a:pos x="104" y="2"/>
                </a:cxn>
                <a:cxn ang="0">
                  <a:pos x="2" y="0"/>
                </a:cxn>
              </a:cxnLst>
              <a:rect l="0" t="0" r="r" b="b"/>
              <a:pathLst>
                <a:path w="119" h="369">
                  <a:moveTo>
                    <a:pt x="2" y="0"/>
                  </a:moveTo>
                  <a:lnTo>
                    <a:pt x="0" y="197"/>
                  </a:lnTo>
                  <a:lnTo>
                    <a:pt x="2" y="348"/>
                  </a:lnTo>
                  <a:lnTo>
                    <a:pt x="37" y="354"/>
                  </a:lnTo>
                  <a:lnTo>
                    <a:pt x="43" y="231"/>
                  </a:lnTo>
                  <a:lnTo>
                    <a:pt x="37" y="220"/>
                  </a:lnTo>
                  <a:lnTo>
                    <a:pt x="43" y="214"/>
                  </a:lnTo>
                  <a:lnTo>
                    <a:pt x="43" y="140"/>
                  </a:lnTo>
                  <a:lnTo>
                    <a:pt x="52" y="163"/>
                  </a:lnTo>
                  <a:lnTo>
                    <a:pt x="71" y="264"/>
                  </a:lnTo>
                  <a:lnTo>
                    <a:pt x="88" y="369"/>
                  </a:lnTo>
                  <a:lnTo>
                    <a:pt x="119" y="369"/>
                  </a:lnTo>
                  <a:lnTo>
                    <a:pt x="106" y="226"/>
                  </a:lnTo>
                  <a:lnTo>
                    <a:pt x="102" y="111"/>
                  </a:lnTo>
                  <a:lnTo>
                    <a:pt x="10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99" name="Freeform 63"/>
            <p:cNvSpPr>
              <a:spLocks/>
            </p:cNvSpPr>
            <p:nvPr/>
          </p:nvSpPr>
          <p:spPr bwMode="auto">
            <a:xfrm>
              <a:off x="633" y="1767"/>
              <a:ext cx="103" cy="270"/>
            </a:xfrm>
            <a:custGeom>
              <a:avLst/>
              <a:gdLst/>
              <a:ahLst/>
              <a:cxnLst>
                <a:cxn ang="0">
                  <a:pos x="54" y="4"/>
                </a:cxn>
                <a:cxn ang="0">
                  <a:pos x="8" y="38"/>
                </a:cxn>
                <a:cxn ang="0">
                  <a:pos x="4" y="128"/>
                </a:cxn>
                <a:cxn ang="0">
                  <a:pos x="0" y="172"/>
                </a:cxn>
                <a:cxn ang="0">
                  <a:pos x="6" y="281"/>
                </a:cxn>
                <a:cxn ang="0">
                  <a:pos x="16" y="281"/>
                </a:cxn>
                <a:cxn ang="0">
                  <a:pos x="23" y="170"/>
                </a:cxn>
                <a:cxn ang="0">
                  <a:pos x="123" y="170"/>
                </a:cxn>
                <a:cxn ang="0">
                  <a:pos x="125" y="143"/>
                </a:cxn>
                <a:cxn ang="0">
                  <a:pos x="130" y="161"/>
                </a:cxn>
                <a:cxn ang="0">
                  <a:pos x="123" y="204"/>
                </a:cxn>
                <a:cxn ang="0">
                  <a:pos x="115" y="266"/>
                </a:cxn>
                <a:cxn ang="0">
                  <a:pos x="132" y="268"/>
                </a:cxn>
                <a:cxn ang="0">
                  <a:pos x="159" y="161"/>
                </a:cxn>
                <a:cxn ang="0">
                  <a:pos x="142" y="33"/>
                </a:cxn>
                <a:cxn ang="0">
                  <a:pos x="88" y="0"/>
                </a:cxn>
                <a:cxn ang="0">
                  <a:pos x="63" y="15"/>
                </a:cxn>
                <a:cxn ang="0">
                  <a:pos x="54" y="4"/>
                </a:cxn>
              </a:cxnLst>
              <a:rect l="0" t="0" r="r" b="b"/>
              <a:pathLst>
                <a:path w="159" h="281">
                  <a:moveTo>
                    <a:pt x="54" y="4"/>
                  </a:moveTo>
                  <a:lnTo>
                    <a:pt x="8" y="38"/>
                  </a:lnTo>
                  <a:lnTo>
                    <a:pt x="4" y="128"/>
                  </a:lnTo>
                  <a:lnTo>
                    <a:pt x="0" y="172"/>
                  </a:lnTo>
                  <a:lnTo>
                    <a:pt x="6" y="281"/>
                  </a:lnTo>
                  <a:lnTo>
                    <a:pt x="16" y="281"/>
                  </a:lnTo>
                  <a:lnTo>
                    <a:pt x="23" y="170"/>
                  </a:lnTo>
                  <a:lnTo>
                    <a:pt x="123" y="170"/>
                  </a:lnTo>
                  <a:lnTo>
                    <a:pt x="125" y="143"/>
                  </a:lnTo>
                  <a:lnTo>
                    <a:pt x="130" y="161"/>
                  </a:lnTo>
                  <a:lnTo>
                    <a:pt x="123" y="204"/>
                  </a:lnTo>
                  <a:lnTo>
                    <a:pt x="115" y="266"/>
                  </a:lnTo>
                  <a:lnTo>
                    <a:pt x="132" y="268"/>
                  </a:lnTo>
                  <a:lnTo>
                    <a:pt x="159" y="161"/>
                  </a:lnTo>
                  <a:lnTo>
                    <a:pt x="142" y="33"/>
                  </a:lnTo>
                  <a:lnTo>
                    <a:pt x="88" y="0"/>
                  </a:lnTo>
                  <a:lnTo>
                    <a:pt x="63" y="15"/>
                  </a:lnTo>
                  <a:lnTo>
                    <a:pt x="54" y="4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00" name="Freeform 64"/>
            <p:cNvSpPr>
              <a:spLocks/>
            </p:cNvSpPr>
            <p:nvPr/>
          </p:nvSpPr>
          <p:spPr bwMode="auto">
            <a:xfrm>
              <a:off x="687" y="2025"/>
              <a:ext cx="33" cy="42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23"/>
                </a:cxn>
                <a:cxn ang="0">
                  <a:pos x="26" y="45"/>
                </a:cxn>
                <a:cxn ang="0">
                  <a:pos x="36" y="44"/>
                </a:cxn>
                <a:cxn ang="0">
                  <a:pos x="49" y="40"/>
                </a:cxn>
                <a:cxn ang="0">
                  <a:pos x="44" y="32"/>
                </a:cxn>
                <a:cxn ang="0">
                  <a:pos x="44" y="26"/>
                </a:cxn>
                <a:cxn ang="0">
                  <a:pos x="49" y="13"/>
                </a:cxn>
                <a:cxn ang="0">
                  <a:pos x="44" y="0"/>
                </a:cxn>
                <a:cxn ang="0">
                  <a:pos x="15" y="0"/>
                </a:cxn>
              </a:cxnLst>
              <a:rect l="0" t="0" r="r" b="b"/>
              <a:pathLst>
                <a:path w="49" h="45">
                  <a:moveTo>
                    <a:pt x="15" y="0"/>
                  </a:moveTo>
                  <a:lnTo>
                    <a:pt x="0" y="23"/>
                  </a:lnTo>
                  <a:lnTo>
                    <a:pt x="26" y="45"/>
                  </a:lnTo>
                  <a:lnTo>
                    <a:pt x="36" y="44"/>
                  </a:lnTo>
                  <a:lnTo>
                    <a:pt x="49" y="40"/>
                  </a:lnTo>
                  <a:lnTo>
                    <a:pt x="44" y="32"/>
                  </a:lnTo>
                  <a:lnTo>
                    <a:pt x="44" y="26"/>
                  </a:lnTo>
                  <a:lnTo>
                    <a:pt x="49" y="13"/>
                  </a:lnTo>
                  <a:lnTo>
                    <a:pt x="44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01" name="Line 65"/>
            <p:cNvSpPr>
              <a:spLocks noChangeShapeType="1"/>
            </p:cNvSpPr>
            <p:nvPr/>
          </p:nvSpPr>
          <p:spPr bwMode="auto">
            <a:xfrm>
              <a:off x="648" y="1938"/>
              <a:ext cx="67" cy="0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02" name="Line 66"/>
            <p:cNvSpPr>
              <a:spLocks noChangeShapeType="1"/>
            </p:cNvSpPr>
            <p:nvPr/>
          </p:nvSpPr>
          <p:spPr bwMode="auto">
            <a:xfrm>
              <a:off x="648" y="1929"/>
              <a:ext cx="67" cy="2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03" name="Freeform 67"/>
            <p:cNvSpPr>
              <a:spLocks/>
            </p:cNvSpPr>
            <p:nvPr/>
          </p:nvSpPr>
          <p:spPr bwMode="auto">
            <a:xfrm>
              <a:off x="663" y="1767"/>
              <a:ext cx="33" cy="44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4" y="48"/>
                </a:cxn>
                <a:cxn ang="0">
                  <a:pos x="19" y="17"/>
                </a:cxn>
                <a:cxn ang="0">
                  <a:pos x="27" y="48"/>
                </a:cxn>
                <a:cxn ang="0">
                  <a:pos x="52" y="0"/>
                </a:cxn>
              </a:cxnLst>
              <a:rect l="0" t="0" r="r" b="b"/>
              <a:pathLst>
                <a:path w="52" h="48">
                  <a:moveTo>
                    <a:pt x="0" y="6"/>
                  </a:moveTo>
                  <a:lnTo>
                    <a:pt x="4" y="48"/>
                  </a:lnTo>
                  <a:lnTo>
                    <a:pt x="19" y="17"/>
                  </a:lnTo>
                  <a:lnTo>
                    <a:pt x="27" y="48"/>
                  </a:lnTo>
                  <a:lnTo>
                    <a:pt x="52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04" name="Line 68"/>
            <p:cNvSpPr>
              <a:spLocks noChangeShapeType="1"/>
            </p:cNvSpPr>
            <p:nvPr/>
          </p:nvSpPr>
          <p:spPr bwMode="auto">
            <a:xfrm>
              <a:off x="674" y="1777"/>
              <a:ext cx="2" cy="161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05" name="Freeform 69"/>
            <p:cNvSpPr>
              <a:spLocks/>
            </p:cNvSpPr>
            <p:nvPr/>
          </p:nvSpPr>
          <p:spPr bwMode="auto">
            <a:xfrm>
              <a:off x="655" y="1682"/>
              <a:ext cx="39" cy="95"/>
            </a:xfrm>
            <a:custGeom>
              <a:avLst/>
              <a:gdLst/>
              <a:ahLst/>
              <a:cxnLst>
                <a:cxn ang="0">
                  <a:pos x="2" y="15"/>
                </a:cxn>
                <a:cxn ang="0">
                  <a:pos x="0" y="27"/>
                </a:cxn>
                <a:cxn ang="0">
                  <a:pos x="0" y="31"/>
                </a:cxn>
                <a:cxn ang="0">
                  <a:pos x="2" y="32"/>
                </a:cxn>
                <a:cxn ang="0">
                  <a:pos x="0" y="42"/>
                </a:cxn>
                <a:cxn ang="0">
                  <a:pos x="0" y="53"/>
                </a:cxn>
                <a:cxn ang="0">
                  <a:pos x="2" y="59"/>
                </a:cxn>
                <a:cxn ang="0">
                  <a:pos x="5" y="63"/>
                </a:cxn>
                <a:cxn ang="0">
                  <a:pos x="5" y="69"/>
                </a:cxn>
                <a:cxn ang="0">
                  <a:pos x="9" y="75"/>
                </a:cxn>
                <a:cxn ang="0">
                  <a:pos x="15" y="76"/>
                </a:cxn>
                <a:cxn ang="0">
                  <a:pos x="17" y="76"/>
                </a:cxn>
                <a:cxn ang="0">
                  <a:pos x="17" y="82"/>
                </a:cxn>
                <a:cxn ang="0">
                  <a:pos x="17" y="86"/>
                </a:cxn>
                <a:cxn ang="0">
                  <a:pos x="26" y="97"/>
                </a:cxn>
                <a:cxn ang="0">
                  <a:pos x="51" y="82"/>
                </a:cxn>
                <a:cxn ang="0">
                  <a:pos x="51" y="57"/>
                </a:cxn>
                <a:cxn ang="0">
                  <a:pos x="53" y="48"/>
                </a:cxn>
                <a:cxn ang="0">
                  <a:pos x="57" y="42"/>
                </a:cxn>
                <a:cxn ang="0">
                  <a:pos x="59" y="32"/>
                </a:cxn>
                <a:cxn ang="0">
                  <a:pos x="59" y="27"/>
                </a:cxn>
                <a:cxn ang="0">
                  <a:pos x="59" y="21"/>
                </a:cxn>
                <a:cxn ang="0">
                  <a:pos x="59" y="15"/>
                </a:cxn>
                <a:cxn ang="0">
                  <a:pos x="57" y="13"/>
                </a:cxn>
                <a:cxn ang="0">
                  <a:pos x="53" y="8"/>
                </a:cxn>
                <a:cxn ang="0">
                  <a:pos x="51" y="4"/>
                </a:cxn>
                <a:cxn ang="0">
                  <a:pos x="48" y="4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23" y="0"/>
                </a:cxn>
                <a:cxn ang="0">
                  <a:pos x="15" y="4"/>
                </a:cxn>
                <a:cxn ang="0">
                  <a:pos x="9" y="4"/>
                </a:cxn>
                <a:cxn ang="0">
                  <a:pos x="7" y="8"/>
                </a:cxn>
                <a:cxn ang="0">
                  <a:pos x="5" y="13"/>
                </a:cxn>
                <a:cxn ang="0">
                  <a:pos x="2" y="15"/>
                </a:cxn>
              </a:cxnLst>
              <a:rect l="0" t="0" r="r" b="b"/>
              <a:pathLst>
                <a:path w="59" h="97">
                  <a:moveTo>
                    <a:pt x="2" y="15"/>
                  </a:moveTo>
                  <a:lnTo>
                    <a:pt x="0" y="27"/>
                  </a:lnTo>
                  <a:lnTo>
                    <a:pt x="0" y="31"/>
                  </a:lnTo>
                  <a:lnTo>
                    <a:pt x="2" y="32"/>
                  </a:lnTo>
                  <a:lnTo>
                    <a:pt x="0" y="42"/>
                  </a:lnTo>
                  <a:lnTo>
                    <a:pt x="0" y="53"/>
                  </a:lnTo>
                  <a:lnTo>
                    <a:pt x="2" y="59"/>
                  </a:lnTo>
                  <a:lnTo>
                    <a:pt x="5" y="63"/>
                  </a:lnTo>
                  <a:lnTo>
                    <a:pt x="5" y="69"/>
                  </a:lnTo>
                  <a:lnTo>
                    <a:pt x="9" y="75"/>
                  </a:lnTo>
                  <a:lnTo>
                    <a:pt x="15" y="76"/>
                  </a:lnTo>
                  <a:lnTo>
                    <a:pt x="17" y="76"/>
                  </a:lnTo>
                  <a:lnTo>
                    <a:pt x="17" y="82"/>
                  </a:lnTo>
                  <a:lnTo>
                    <a:pt x="17" y="86"/>
                  </a:lnTo>
                  <a:lnTo>
                    <a:pt x="26" y="97"/>
                  </a:lnTo>
                  <a:lnTo>
                    <a:pt x="51" y="82"/>
                  </a:lnTo>
                  <a:lnTo>
                    <a:pt x="51" y="57"/>
                  </a:lnTo>
                  <a:lnTo>
                    <a:pt x="53" y="48"/>
                  </a:lnTo>
                  <a:lnTo>
                    <a:pt x="57" y="42"/>
                  </a:lnTo>
                  <a:lnTo>
                    <a:pt x="59" y="32"/>
                  </a:lnTo>
                  <a:lnTo>
                    <a:pt x="59" y="27"/>
                  </a:lnTo>
                  <a:lnTo>
                    <a:pt x="59" y="21"/>
                  </a:lnTo>
                  <a:lnTo>
                    <a:pt x="59" y="15"/>
                  </a:lnTo>
                  <a:lnTo>
                    <a:pt x="57" y="13"/>
                  </a:lnTo>
                  <a:lnTo>
                    <a:pt x="53" y="8"/>
                  </a:lnTo>
                  <a:lnTo>
                    <a:pt x="51" y="4"/>
                  </a:lnTo>
                  <a:lnTo>
                    <a:pt x="48" y="4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15" y="4"/>
                  </a:lnTo>
                  <a:lnTo>
                    <a:pt x="9" y="4"/>
                  </a:lnTo>
                  <a:lnTo>
                    <a:pt x="7" y="8"/>
                  </a:lnTo>
                  <a:lnTo>
                    <a:pt x="5" y="13"/>
                  </a:lnTo>
                  <a:lnTo>
                    <a:pt x="2" y="15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06" name="Freeform 70"/>
            <p:cNvSpPr>
              <a:spLocks/>
            </p:cNvSpPr>
            <p:nvPr/>
          </p:nvSpPr>
          <p:spPr bwMode="auto">
            <a:xfrm>
              <a:off x="653" y="1715"/>
              <a:ext cx="29" cy="48"/>
            </a:xfrm>
            <a:custGeom>
              <a:avLst/>
              <a:gdLst/>
              <a:ahLst/>
              <a:cxnLst>
                <a:cxn ang="0">
                  <a:pos x="6" y="4"/>
                </a:cxn>
                <a:cxn ang="0">
                  <a:pos x="15" y="0"/>
                </a:cxn>
                <a:cxn ang="0">
                  <a:pos x="31" y="0"/>
                </a:cxn>
                <a:cxn ang="0">
                  <a:pos x="40" y="4"/>
                </a:cxn>
                <a:cxn ang="0">
                  <a:pos x="42" y="4"/>
                </a:cxn>
                <a:cxn ang="0">
                  <a:pos x="42" y="10"/>
                </a:cxn>
                <a:cxn ang="0">
                  <a:pos x="46" y="10"/>
                </a:cxn>
                <a:cxn ang="0">
                  <a:pos x="25" y="10"/>
                </a:cxn>
                <a:cxn ang="0">
                  <a:pos x="31" y="12"/>
                </a:cxn>
                <a:cxn ang="0">
                  <a:pos x="40" y="12"/>
                </a:cxn>
                <a:cxn ang="0">
                  <a:pos x="15" y="12"/>
                </a:cxn>
                <a:cxn ang="0">
                  <a:pos x="8" y="12"/>
                </a:cxn>
                <a:cxn ang="0">
                  <a:pos x="6" y="35"/>
                </a:cxn>
                <a:cxn ang="0">
                  <a:pos x="6" y="43"/>
                </a:cxn>
                <a:cxn ang="0">
                  <a:pos x="8" y="48"/>
                </a:cxn>
                <a:cxn ang="0">
                  <a:pos x="0" y="39"/>
                </a:cxn>
                <a:cxn ang="0">
                  <a:pos x="6" y="10"/>
                </a:cxn>
                <a:cxn ang="0">
                  <a:pos x="6" y="4"/>
                </a:cxn>
              </a:cxnLst>
              <a:rect l="0" t="0" r="r" b="b"/>
              <a:pathLst>
                <a:path w="46" h="48">
                  <a:moveTo>
                    <a:pt x="6" y="4"/>
                  </a:moveTo>
                  <a:lnTo>
                    <a:pt x="15" y="0"/>
                  </a:lnTo>
                  <a:lnTo>
                    <a:pt x="31" y="0"/>
                  </a:lnTo>
                  <a:lnTo>
                    <a:pt x="40" y="4"/>
                  </a:lnTo>
                  <a:lnTo>
                    <a:pt x="42" y="4"/>
                  </a:lnTo>
                  <a:lnTo>
                    <a:pt x="42" y="10"/>
                  </a:lnTo>
                  <a:lnTo>
                    <a:pt x="46" y="10"/>
                  </a:lnTo>
                  <a:lnTo>
                    <a:pt x="25" y="10"/>
                  </a:lnTo>
                  <a:lnTo>
                    <a:pt x="31" y="12"/>
                  </a:lnTo>
                  <a:lnTo>
                    <a:pt x="40" y="12"/>
                  </a:lnTo>
                  <a:lnTo>
                    <a:pt x="15" y="12"/>
                  </a:lnTo>
                  <a:lnTo>
                    <a:pt x="8" y="12"/>
                  </a:lnTo>
                  <a:lnTo>
                    <a:pt x="6" y="35"/>
                  </a:lnTo>
                  <a:lnTo>
                    <a:pt x="6" y="43"/>
                  </a:lnTo>
                  <a:lnTo>
                    <a:pt x="8" y="48"/>
                  </a:lnTo>
                  <a:lnTo>
                    <a:pt x="0" y="39"/>
                  </a:lnTo>
                  <a:lnTo>
                    <a:pt x="6" y="10"/>
                  </a:lnTo>
                  <a:lnTo>
                    <a:pt x="6" y="4"/>
                  </a:lnTo>
                  <a:close/>
                </a:path>
              </a:pathLst>
            </a:custGeom>
            <a:solidFill>
              <a:srgbClr val="7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07" name="Freeform 71"/>
            <p:cNvSpPr>
              <a:spLocks/>
            </p:cNvSpPr>
            <p:nvPr/>
          </p:nvSpPr>
          <p:spPr bwMode="auto">
            <a:xfrm>
              <a:off x="640" y="1715"/>
              <a:ext cx="28" cy="48"/>
            </a:xfrm>
            <a:custGeom>
              <a:avLst/>
              <a:gdLst/>
              <a:ahLst/>
              <a:cxnLst>
                <a:cxn ang="0">
                  <a:pos x="40" y="10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6" y="18"/>
                </a:cxn>
                <a:cxn ang="0">
                  <a:pos x="0" y="35"/>
                </a:cxn>
                <a:cxn ang="0">
                  <a:pos x="17" y="35"/>
                </a:cxn>
                <a:cxn ang="0">
                  <a:pos x="28" y="35"/>
                </a:cxn>
                <a:cxn ang="0">
                  <a:pos x="11" y="48"/>
                </a:cxn>
                <a:cxn ang="0">
                  <a:pos x="6" y="48"/>
                </a:cxn>
                <a:cxn ang="0">
                  <a:pos x="34" y="48"/>
                </a:cxn>
                <a:cxn ang="0">
                  <a:pos x="44" y="35"/>
                </a:cxn>
                <a:cxn ang="0">
                  <a:pos x="40" y="10"/>
                </a:cxn>
              </a:cxnLst>
              <a:rect l="0" t="0" r="r" b="b"/>
              <a:pathLst>
                <a:path w="44" h="48">
                  <a:moveTo>
                    <a:pt x="40" y="10"/>
                  </a:moveTo>
                  <a:lnTo>
                    <a:pt x="17" y="0"/>
                  </a:lnTo>
                  <a:lnTo>
                    <a:pt x="0" y="0"/>
                  </a:lnTo>
                  <a:lnTo>
                    <a:pt x="6" y="18"/>
                  </a:lnTo>
                  <a:lnTo>
                    <a:pt x="0" y="35"/>
                  </a:lnTo>
                  <a:lnTo>
                    <a:pt x="17" y="35"/>
                  </a:lnTo>
                  <a:lnTo>
                    <a:pt x="28" y="35"/>
                  </a:lnTo>
                  <a:lnTo>
                    <a:pt x="11" y="48"/>
                  </a:lnTo>
                  <a:lnTo>
                    <a:pt x="6" y="48"/>
                  </a:lnTo>
                  <a:lnTo>
                    <a:pt x="34" y="48"/>
                  </a:lnTo>
                  <a:lnTo>
                    <a:pt x="44" y="35"/>
                  </a:lnTo>
                  <a:lnTo>
                    <a:pt x="40" y="10"/>
                  </a:lnTo>
                  <a:close/>
                </a:path>
              </a:pathLst>
            </a:custGeom>
            <a:solidFill>
              <a:srgbClr val="7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08" name="Freeform 72"/>
            <p:cNvSpPr>
              <a:spLocks/>
            </p:cNvSpPr>
            <p:nvPr/>
          </p:nvSpPr>
          <p:spPr bwMode="auto">
            <a:xfrm>
              <a:off x="659" y="1730"/>
              <a:ext cx="32" cy="47"/>
            </a:xfrm>
            <a:custGeom>
              <a:avLst/>
              <a:gdLst/>
              <a:ahLst/>
              <a:cxnLst>
                <a:cxn ang="0">
                  <a:pos x="39" y="13"/>
                </a:cxn>
                <a:cxn ang="0">
                  <a:pos x="33" y="21"/>
                </a:cxn>
                <a:cxn ang="0">
                  <a:pos x="0" y="38"/>
                </a:cxn>
                <a:cxn ang="0">
                  <a:pos x="18" y="32"/>
                </a:cxn>
                <a:cxn ang="0">
                  <a:pos x="25" y="32"/>
                </a:cxn>
                <a:cxn ang="0">
                  <a:pos x="37" y="32"/>
                </a:cxn>
                <a:cxn ang="0">
                  <a:pos x="41" y="36"/>
                </a:cxn>
                <a:cxn ang="0">
                  <a:pos x="46" y="47"/>
                </a:cxn>
                <a:cxn ang="0">
                  <a:pos x="46" y="13"/>
                </a:cxn>
                <a:cxn ang="0">
                  <a:pos x="44" y="7"/>
                </a:cxn>
                <a:cxn ang="0">
                  <a:pos x="41" y="0"/>
                </a:cxn>
                <a:cxn ang="0">
                  <a:pos x="39" y="13"/>
                </a:cxn>
              </a:cxnLst>
              <a:rect l="0" t="0" r="r" b="b"/>
              <a:pathLst>
                <a:path w="46" h="47">
                  <a:moveTo>
                    <a:pt x="39" y="13"/>
                  </a:moveTo>
                  <a:lnTo>
                    <a:pt x="33" y="21"/>
                  </a:lnTo>
                  <a:lnTo>
                    <a:pt x="0" y="38"/>
                  </a:lnTo>
                  <a:lnTo>
                    <a:pt x="18" y="32"/>
                  </a:lnTo>
                  <a:lnTo>
                    <a:pt x="25" y="32"/>
                  </a:lnTo>
                  <a:lnTo>
                    <a:pt x="37" y="32"/>
                  </a:lnTo>
                  <a:lnTo>
                    <a:pt x="41" y="36"/>
                  </a:lnTo>
                  <a:lnTo>
                    <a:pt x="46" y="47"/>
                  </a:lnTo>
                  <a:lnTo>
                    <a:pt x="46" y="13"/>
                  </a:lnTo>
                  <a:lnTo>
                    <a:pt x="44" y="7"/>
                  </a:lnTo>
                  <a:lnTo>
                    <a:pt x="41" y="0"/>
                  </a:lnTo>
                  <a:lnTo>
                    <a:pt x="39" y="13"/>
                  </a:lnTo>
                  <a:close/>
                </a:path>
              </a:pathLst>
            </a:custGeom>
            <a:solidFill>
              <a:srgbClr val="7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09" name="Freeform 73"/>
            <p:cNvSpPr>
              <a:spLocks/>
            </p:cNvSpPr>
            <p:nvPr/>
          </p:nvSpPr>
          <p:spPr bwMode="auto">
            <a:xfrm>
              <a:off x="655" y="1682"/>
              <a:ext cx="42" cy="66"/>
            </a:xfrm>
            <a:custGeom>
              <a:avLst/>
              <a:gdLst/>
              <a:ahLst/>
              <a:cxnLst>
                <a:cxn ang="0">
                  <a:pos x="15" y="6"/>
                </a:cxn>
                <a:cxn ang="0">
                  <a:pos x="19" y="4"/>
                </a:cxn>
                <a:cxn ang="0">
                  <a:pos x="25" y="0"/>
                </a:cxn>
                <a:cxn ang="0">
                  <a:pos x="32" y="0"/>
                </a:cxn>
                <a:cxn ang="0">
                  <a:pos x="36" y="0"/>
                </a:cxn>
                <a:cxn ang="0">
                  <a:pos x="42" y="0"/>
                </a:cxn>
                <a:cxn ang="0">
                  <a:pos x="46" y="0"/>
                </a:cxn>
                <a:cxn ang="0">
                  <a:pos x="51" y="0"/>
                </a:cxn>
                <a:cxn ang="0">
                  <a:pos x="55" y="4"/>
                </a:cxn>
                <a:cxn ang="0">
                  <a:pos x="61" y="6"/>
                </a:cxn>
                <a:cxn ang="0">
                  <a:pos x="61" y="10"/>
                </a:cxn>
                <a:cxn ang="0">
                  <a:pos x="63" y="15"/>
                </a:cxn>
                <a:cxn ang="0">
                  <a:pos x="63" y="21"/>
                </a:cxn>
                <a:cxn ang="0">
                  <a:pos x="63" y="29"/>
                </a:cxn>
                <a:cxn ang="0">
                  <a:pos x="63" y="38"/>
                </a:cxn>
                <a:cxn ang="0">
                  <a:pos x="61" y="44"/>
                </a:cxn>
                <a:cxn ang="0">
                  <a:pos x="61" y="52"/>
                </a:cxn>
                <a:cxn ang="0">
                  <a:pos x="59" y="55"/>
                </a:cxn>
                <a:cxn ang="0">
                  <a:pos x="55" y="57"/>
                </a:cxn>
                <a:cxn ang="0">
                  <a:pos x="55" y="63"/>
                </a:cxn>
                <a:cxn ang="0">
                  <a:pos x="53" y="69"/>
                </a:cxn>
                <a:cxn ang="0">
                  <a:pos x="51" y="69"/>
                </a:cxn>
                <a:cxn ang="0">
                  <a:pos x="51" y="61"/>
                </a:cxn>
                <a:cxn ang="0">
                  <a:pos x="51" y="57"/>
                </a:cxn>
                <a:cxn ang="0">
                  <a:pos x="51" y="55"/>
                </a:cxn>
                <a:cxn ang="0">
                  <a:pos x="51" y="52"/>
                </a:cxn>
                <a:cxn ang="0">
                  <a:pos x="51" y="44"/>
                </a:cxn>
                <a:cxn ang="0">
                  <a:pos x="51" y="40"/>
                </a:cxn>
                <a:cxn ang="0">
                  <a:pos x="46" y="46"/>
                </a:cxn>
                <a:cxn ang="0">
                  <a:pos x="46" y="50"/>
                </a:cxn>
                <a:cxn ang="0">
                  <a:pos x="46" y="40"/>
                </a:cxn>
                <a:cxn ang="0">
                  <a:pos x="44" y="34"/>
                </a:cxn>
                <a:cxn ang="0">
                  <a:pos x="44" y="27"/>
                </a:cxn>
                <a:cxn ang="0">
                  <a:pos x="44" y="21"/>
                </a:cxn>
                <a:cxn ang="0">
                  <a:pos x="46" y="17"/>
                </a:cxn>
                <a:cxn ang="0">
                  <a:pos x="42" y="21"/>
                </a:cxn>
                <a:cxn ang="0">
                  <a:pos x="36" y="21"/>
                </a:cxn>
                <a:cxn ang="0">
                  <a:pos x="34" y="23"/>
                </a:cxn>
                <a:cxn ang="0">
                  <a:pos x="28" y="23"/>
                </a:cxn>
                <a:cxn ang="0">
                  <a:pos x="25" y="23"/>
                </a:cxn>
                <a:cxn ang="0">
                  <a:pos x="28" y="21"/>
                </a:cxn>
                <a:cxn ang="0">
                  <a:pos x="26" y="21"/>
                </a:cxn>
                <a:cxn ang="0">
                  <a:pos x="19" y="21"/>
                </a:cxn>
                <a:cxn ang="0">
                  <a:pos x="15" y="21"/>
                </a:cxn>
                <a:cxn ang="0">
                  <a:pos x="7" y="21"/>
                </a:cxn>
                <a:cxn ang="0">
                  <a:pos x="5" y="27"/>
                </a:cxn>
                <a:cxn ang="0">
                  <a:pos x="5" y="29"/>
                </a:cxn>
                <a:cxn ang="0">
                  <a:pos x="5" y="23"/>
                </a:cxn>
                <a:cxn ang="0">
                  <a:pos x="0" y="15"/>
                </a:cxn>
                <a:cxn ang="0">
                  <a:pos x="5" y="11"/>
                </a:cxn>
                <a:cxn ang="0">
                  <a:pos x="9" y="10"/>
                </a:cxn>
                <a:cxn ang="0">
                  <a:pos x="15" y="6"/>
                </a:cxn>
              </a:cxnLst>
              <a:rect l="0" t="0" r="r" b="b"/>
              <a:pathLst>
                <a:path w="63" h="69">
                  <a:moveTo>
                    <a:pt x="15" y="6"/>
                  </a:moveTo>
                  <a:lnTo>
                    <a:pt x="19" y="4"/>
                  </a:lnTo>
                  <a:lnTo>
                    <a:pt x="25" y="0"/>
                  </a:lnTo>
                  <a:lnTo>
                    <a:pt x="32" y="0"/>
                  </a:lnTo>
                  <a:lnTo>
                    <a:pt x="36" y="0"/>
                  </a:lnTo>
                  <a:lnTo>
                    <a:pt x="42" y="0"/>
                  </a:lnTo>
                  <a:lnTo>
                    <a:pt x="46" y="0"/>
                  </a:lnTo>
                  <a:lnTo>
                    <a:pt x="51" y="0"/>
                  </a:lnTo>
                  <a:lnTo>
                    <a:pt x="55" y="4"/>
                  </a:lnTo>
                  <a:lnTo>
                    <a:pt x="61" y="6"/>
                  </a:lnTo>
                  <a:lnTo>
                    <a:pt x="61" y="10"/>
                  </a:lnTo>
                  <a:lnTo>
                    <a:pt x="63" y="15"/>
                  </a:lnTo>
                  <a:lnTo>
                    <a:pt x="63" y="21"/>
                  </a:lnTo>
                  <a:lnTo>
                    <a:pt x="63" y="29"/>
                  </a:lnTo>
                  <a:lnTo>
                    <a:pt x="63" y="38"/>
                  </a:lnTo>
                  <a:lnTo>
                    <a:pt x="61" y="44"/>
                  </a:lnTo>
                  <a:lnTo>
                    <a:pt x="61" y="52"/>
                  </a:lnTo>
                  <a:lnTo>
                    <a:pt x="59" y="55"/>
                  </a:lnTo>
                  <a:lnTo>
                    <a:pt x="55" y="57"/>
                  </a:lnTo>
                  <a:lnTo>
                    <a:pt x="55" y="63"/>
                  </a:lnTo>
                  <a:lnTo>
                    <a:pt x="53" y="69"/>
                  </a:lnTo>
                  <a:lnTo>
                    <a:pt x="51" y="69"/>
                  </a:lnTo>
                  <a:lnTo>
                    <a:pt x="51" y="61"/>
                  </a:lnTo>
                  <a:lnTo>
                    <a:pt x="51" y="57"/>
                  </a:lnTo>
                  <a:lnTo>
                    <a:pt x="51" y="55"/>
                  </a:lnTo>
                  <a:lnTo>
                    <a:pt x="51" y="52"/>
                  </a:lnTo>
                  <a:lnTo>
                    <a:pt x="51" y="44"/>
                  </a:lnTo>
                  <a:lnTo>
                    <a:pt x="51" y="40"/>
                  </a:lnTo>
                  <a:lnTo>
                    <a:pt x="46" y="46"/>
                  </a:lnTo>
                  <a:lnTo>
                    <a:pt x="46" y="50"/>
                  </a:lnTo>
                  <a:lnTo>
                    <a:pt x="46" y="40"/>
                  </a:lnTo>
                  <a:lnTo>
                    <a:pt x="44" y="34"/>
                  </a:lnTo>
                  <a:lnTo>
                    <a:pt x="44" y="27"/>
                  </a:lnTo>
                  <a:lnTo>
                    <a:pt x="44" y="21"/>
                  </a:lnTo>
                  <a:lnTo>
                    <a:pt x="46" y="17"/>
                  </a:lnTo>
                  <a:lnTo>
                    <a:pt x="42" y="21"/>
                  </a:lnTo>
                  <a:lnTo>
                    <a:pt x="36" y="21"/>
                  </a:lnTo>
                  <a:lnTo>
                    <a:pt x="34" y="23"/>
                  </a:lnTo>
                  <a:lnTo>
                    <a:pt x="28" y="23"/>
                  </a:lnTo>
                  <a:lnTo>
                    <a:pt x="25" y="23"/>
                  </a:lnTo>
                  <a:lnTo>
                    <a:pt x="28" y="21"/>
                  </a:lnTo>
                  <a:lnTo>
                    <a:pt x="26" y="21"/>
                  </a:lnTo>
                  <a:lnTo>
                    <a:pt x="19" y="21"/>
                  </a:lnTo>
                  <a:lnTo>
                    <a:pt x="15" y="21"/>
                  </a:lnTo>
                  <a:lnTo>
                    <a:pt x="7" y="21"/>
                  </a:lnTo>
                  <a:lnTo>
                    <a:pt x="5" y="27"/>
                  </a:lnTo>
                  <a:lnTo>
                    <a:pt x="5" y="29"/>
                  </a:lnTo>
                  <a:lnTo>
                    <a:pt x="5" y="23"/>
                  </a:lnTo>
                  <a:lnTo>
                    <a:pt x="0" y="15"/>
                  </a:lnTo>
                  <a:lnTo>
                    <a:pt x="5" y="11"/>
                  </a:lnTo>
                  <a:lnTo>
                    <a:pt x="9" y="10"/>
                  </a:lnTo>
                  <a:lnTo>
                    <a:pt x="15" y="6"/>
                  </a:lnTo>
                  <a:close/>
                </a:path>
              </a:pathLst>
            </a:custGeom>
            <a:solidFill>
              <a:srgbClr val="BF7F1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10" name="Freeform 74"/>
            <p:cNvSpPr>
              <a:spLocks/>
            </p:cNvSpPr>
            <p:nvPr/>
          </p:nvSpPr>
          <p:spPr bwMode="auto">
            <a:xfrm>
              <a:off x="586" y="1717"/>
              <a:ext cx="54" cy="81"/>
            </a:xfrm>
            <a:custGeom>
              <a:avLst/>
              <a:gdLst/>
              <a:ahLst/>
              <a:cxnLst>
                <a:cxn ang="0">
                  <a:pos x="35" y="0"/>
                </a:cxn>
                <a:cxn ang="0">
                  <a:pos x="23" y="4"/>
                </a:cxn>
                <a:cxn ang="0">
                  <a:pos x="18" y="10"/>
                </a:cxn>
                <a:cxn ang="0">
                  <a:pos x="12" y="16"/>
                </a:cxn>
                <a:cxn ang="0">
                  <a:pos x="10" y="27"/>
                </a:cxn>
                <a:cxn ang="0">
                  <a:pos x="4" y="44"/>
                </a:cxn>
                <a:cxn ang="0">
                  <a:pos x="0" y="60"/>
                </a:cxn>
                <a:cxn ang="0">
                  <a:pos x="0" y="65"/>
                </a:cxn>
                <a:cxn ang="0">
                  <a:pos x="2" y="71"/>
                </a:cxn>
                <a:cxn ang="0">
                  <a:pos x="4" y="83"/>
                </a:cxn>
                <a:cxn ang="0">
                  <a:pos x="8" y="83"/>
                </a:cxn>
                <a:cxn ang="0">
                  <a:pos x="12" y="79"/>
                </a:cxn>
                <a:cxn ang="0">
                  <a:pos x="18" y="79"/>
                </a:cxn>
                <a:cxn ang="0">
                  <a:pos x="25" y="83"/>
                </a:cxn>
                <a:cxn ang="0">
                  <a:pos x="31" y="84"/>
                </a:cxn>
                <a:cxn ang="0">
                  <a:pos x="31" y="77"/>
                </a:cxn>
                <a:cxn ang="0">
                  <a:pos x="23" y="65"/>
                </a:cxn>
                <a:cxn ang="0">
                  <a:pos x="23" y="48"/>
                </a:cxn>
                <a:cxn ang="0">
                  <a:pos x="23" y="29"/>
                </a:cxn>
                <a:cxn ang="0">
                  <a:pos x="35" y="21"/>
                </a:cxn>
                <a:cxn ang="0">
                  <a:pos x="56" y="18"/>
                </a:cxn>
                <a:cxn ang="0">
                  <a:pos x="64" y="29"/>
                </a:cxn>
                <a:cxn ang="0">
                  <a:pos x="64" y="65"/>
                </a:cxn>
                <a:cxn ang="0">
                  <a:pos x="56" y="77"/>
                </a:cxn>
                <a:cxn ang="0">
                  <a:pos x="56" y="83"/>
                </a:cxn>
                <a:cxn ang="0">
                  <a:pos x="60" y="83"/>
                </a:cxn>
                <a:cxn ang="0">
                  <a:pos x="66" y="83"/>
                </a:cxn>
                <a:cxn ang="0">
                  <a:pos x="71" y="83"/>
                </a:cxn>
                <a:cxn ang="0">
                  <a:pos x="79" y="84"/>
                </a:cxn>
                <a:cxn ang="0">
                  <a:pos x="79" y="77"/>
                </a:cxn>
                <a:cxn ang="0">
                  <a:pos x="83" y="67"/>
                </a:cxn>
                <a:cxn ang="0">
                  <a:pos x="83" y="62"/>
                </a:cxn>
                <a:cxn ang="0">
                  <a:pos x="83" y="56"/>
                </a:cxn>
                <a:cxn ang="0">
                  <a:pos x="83" y="48"/>
                </a:cxn>
                <a:cxn ang="0">
                  <a:pos x="83" y="42"/>
                </a:cxn>
                <a:cxn ang="0">
                  <a:pos x="79" y="35"/>
                </a:cxn>
                <a:cxn ang="0">
                  <a:pos x="79" y="29"/>
                </a:cxn>
                <a:cxn ang="0">
                  <a:pos x="79" y="27"/>
                </a:cxn>
                <a:cxn ang="0">
                  <a:pos x="79" y="21"/>
                </a:cxn>
                <a:cxn ang="0">
                  <a:pos x="75" y="12"/>
                </a:cxn>
                <a:cxn ang="0">
                  <a:pos x="67" y="6"/>
                </a:cxn>
                <a:cxn ang="0">
                  <a:pos x="60" y="0"/>
                </a:cxn>
                <a:cxn ang="0">
                  <a:pos x="50" y="0"/>
                </a:cxn>
                <a:cxn ang="0">
                  <a:pos x="46" y="0"/>
                </a:cxn>
                <a:cxn ang="0">
                  <a:pos x="35" y="0"/>
                </a:cxn>
              </a:cxnLst>
              <a:rect l="0" t="0" r="r" b="b"/>
              <a:pathLst>
                <a:path w="83" h="84">
                  <a:moveTo>
                    <a:pt x="35" y="0"/>
                  </a:moveTo>
                  <a:lnTo>
                    <a:pt x="23" y="4"/>
                  </a:lnTo>
                  <a:lnTo>
                    <a:pt x="18" y="10"/>
                  </a:lnTo>
                  <a:lnTo>
                    <a:pt x="12" y="16"/>
                  </a:lnTo>
                  <a:lnTo>
                    <a:pt x="10" y="27"/>
                  </a:lnTo>
                  <a:lnTo>
                    <a:pt x="4" y="44"/>
                  </a:lnTo>
                  <a:lnTo>
                    <a:pt x="0" y="60"/>
                  </a:lnTo>
                  <a:lnTo>
                    <a:pt x="0" y="65"/>
                  </a:lnTo>
                  <a:lnTo>
                    <a:pt x="2" y="71"/>
                  </a:lnTo>
                  <a:lnTo>
                    <a:pt x="4" y="83"/>
                  </a:lnTo>
                  <a:lnTo>
                    <a:pt x="8" y="83"/>
                  </a:lnTo>
                  <a:lnTo>
                    <a:pt x="12" y="79"/>
                  </a:lnTo>
                  <a:lnTo>
                    <a:pt x="18" y="79"/>
                  </a:lnTo>
                  <a:lnTo>
                    <a:pt x="25" y="83"/>
                  </a:lnTo>
                  <a:lnTo>
                    <a:pt x="31" y="84"/>
                  </a:lnTo>
                  <a:lnTo>
                    <a:pt x="31" y="77"/>
                  </a:lnTo>
                  <a:lnTo>
                    <a:pt x="23" y="65"/>
                  </a:lnTo>
                  <a:lnTo>
                    <a:pt x="23" y="48"/>
                  </a:lnTo>
                  <a:lnTo>
                    <a:pt x="23" y="29"/>
                  </a:lnTo>
                  <a:lnTo>
                    <a:pt x="35" y="21"/>
                  </a:lnTo>
                  <a:lnTo>
                    <a:pt x="56" y="18"/>
                  </a:lnTo>
                  <a:lnTo>
                    <a:pt x="64" y="29"/>
                  </a:lnTo>
                  <a:lnTo>
                    <a:pt x="64" y="65"/>
                  </a:lnTo>
                  <a:lnTo>
                    <a:pt x="56" y="77"/>
                  </a:lnTo>
                  <a:lnTo>
                    <a:pt x="56" y="83"/>
                  </a:lnTo>
                  <a:lnTo>
                    <a:pt x="60" y="83"/>
                  </a:lnTo>
                  <a:lnTo>
                    <a:pt x="66" y="83"/>
                  </a:lnTo>
                  <a:lnTo>
                    <a:pt x="71" y="83"/>
                  </a:lnTo>
                  <a:lnTo>
                    <a:pt x="79" y="84"/>
                  </a:lnTo>
                  <a:lnTo>
                    <a:pt x="79" y="77"/>
                  </a:lnTo>
                  <a:lnTo>
                    <a:pt x="83" y="67"/>
                  </a:lnTo>
                  <a:lnTo>
                    <a:pt x="83" y="62"/>
                  </a:lnTo>
                  <a:lnTo>
                    <a:pt x="83" y="56"/>
                  </a:lnTo>
                  <a:lnTo>
                    <a:pt x="83" y="48"/>
                  </a:lnTo>
                  <a:lnTo>
                    <a:pt x="83" y="42"/>
                  </a:lnTo>
                  <a:lnTo>
                    <a:pt x="79" y="35"/>
                  </a:lnTo>
                  <a:lnTo>
                    <a:pt x="79" y="29"/>
                  </a:lnTo>
                  <a:lnTo>
                    <a:pt x="79" y="27"/>
                  </a:lnTo>
                  <a:lnTo>
                    <a:pt x="79" y="21"/>
                  </a:lnTo>
                  <a:lnTo>
                    <a:pt x="75" y="12"/>
                  </a:lnTo>
                  <a:lnTo>
                    <a:pt x="67" y="6"/>
                  </a:lnTo>
                  <a:lnTo>
                    <a:pt x="60" y="0"/>
                  </a:lnTo>
                  <a:lnTo>
                    <a:pt x="50" y="0"/>
                  </a:lnTo>
                  <a:lnTo>
                    <a:pt x="46" y="0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11" name="Freeform 75"/>
            <p:cNvSpPr>
              <a:spLocks/>
            </p:cNvSpPr>
            <p:nvPr/>
          </p:nvSpPr>
          <p:spPr bwMode="auto">
            <a:xfrm>
              <a:off x="595" y="1730"/>
              <a:ext cx="40" cy="137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1" y="4"/>
                </a:cxn>
                <a:cxn ang="0">
                  <a:pos x="17" y="7"/>
                </a:cxn>
                <a:cxn ang="0">
                  <a:pos x="15" y="13"/>
                </a:cxn>
                <a:cxn ang="0">
                  <a:pos x="13" y="15"/>
                </a:cxn>
                <a:cxn ang="0">
                  <a:pos x="10" y="32"/>
                </a:cxn>
                <a:cxn ang="0">
                  <a:pos x="10" y="42"/>
                </a:cxn>
                <a:cxn ang="0">
                  <a:pos x="15" y="49"/>
                </a:cxn>
                <a:cxn ang="0">
                  <a:pos x="15" y="59"/>
                </a:cxn>
                <a:cxn ang="0">
                  <a:pos x="21" y="65"/>
                </a:cxn>
                <a:cxn ang="0">
                  <a:pos x="21" y="88"/>
                </a:cxn>
                <a:cxn ang="0">
                  <a:pos x="0" y="97"/>
                </a:cxn>
                <a:cxn ang="0">
                  <a:pos x="35" y="141"/>
                </a:cxn>
                <a:cxn ang="0">
                  <a:pos x="65" y="97"/>
                </a:cxn>
                <a:cxn ang="0">
                  <a:pos x="46" y="82"/>
                </a:cxn>
                <a:cxn ang="0">
                  <a:pos x="46" y="69"/>
                </a:cxn>
                <a:cxn ang="0">
                  <a:pos x="50" y="59"/>
                </a:cxn>
                <a:cxn ang="0">
                  <a:pos x="54" y="49"/>
                </a:cxn>
                <a:cxn ang="0">
                  <a:pos x="56" y="44"/>
                </a:cxn>
                <a:cxn ang="0">
                  <a:pos x="56" y="38"/>
                </a:cxn>
                <a:cxn ang="0">
                  <a:pos x="56" y="32"/>
                </a:cxn>
                <a:cxn ang="0">
                  <a:pos x="56" y="21"/>
                </a:cxn>
                <a:cxn ang="0">
                  <a:pos x="56" y="19"/>
                </a:cxn>
                <a:cxn ang="0">
                  <a:pos x="54" y="13"/>
                </a:cxn>
                <a:cxn ang="0">
                  <a:pos x="50" y="7"/>
                </a:cxn>
                <a:cxn ang="0">
                  <a:pos x="46" y="4"/>
                </a:cxn>
                <a:cxn ang="0">
                  <a:pos x="40" y="0"/>
                </a:cxn>
                <a:cxn ang="0">
                  <a:pos x="33" y="0"/>
                </a:cxn>
                <a:cxn ang="0">
                  <a:pos x="25" y="0"/>
                </a:cxn>
              </a:cxnLst>
              <a:rect l="0" t="0" r="r" b="b"/>
              <a:pathLst>
                <a:path w="65" h="141">
                  <a:moveTo>
                    <a:pt x="25" y="0"/>
                  </a:moveTo>
                  <a:lnTo>
                    <a:pt x="21" y="4"/>
                  </a:lnTo>
                  <a:lnTo>
                    <a:pt x="17" y="7"/>
                  </a:lnTo>
                  <a:lnTo>
                    <a:pt x="15" y="13"/>
                  </a:lnTo>
                  <a:lnTo>
                    <a:pt x="13" y="15"/>
                  </a:lnTo>
                  <a:lnTo>
                    <a:pt x="10" y="32"/>
                  </a:lnTo>
                  <a:lnTo>
                    <a:pt x="10" y="42"/>
                  </a:lnTo>
                  <a:lnTo>
                    <a:pt x="15" y="49"/>
                  </a:lnTo>
                  <a:lnTo>
                    <a:pt x="15" y="59"/>
                  </a:lnTo>
                  <a:lnTo>
                    <a:pt x="21" y="65"/>
                  </a:lnTo>
                  <a:lnTo>
                    <a:pt x="21" y="88"/>
                  </a:lnTo>
                  <a:lnTo>
                    <a:pt x="0" y="97"/>
                  </a:lnTo>
                  <a:lnTo>
                    <a:pt x="35" y="141"/>
                  </a:lnTo>
                  <a:lnTo>
                    <a:pt x="65" y="97"/>
                  </a:lnTo>
                  <a:lnTo>
                    <a:pt x="46" y="82"/>
                  </a:lnTo>
                  <a:lnTo>
                    <a:pt x="46" y="69"/>
                  </a:lnTo>
                  <a:lnTo>
                    <a:pt x="50" y="59"/>
                  </a:lnTo>
                  <a:lnTo>
                    <a:pt x="54" y="49"/>
                  </a:lnTo>
                  <a:lnTo>
                    <a:pt x="56" y="44"/>
                  </a:lnTo>
                  <a:lnTo>
                    <a:pt x="56" y="38"/>
                  </a:lnTo>
                  <a:lnTo>
                    <a:pt x="56" y="32"/>
                  </a:lnTo>
                  <a:lnTo>
                    <a:pt x="56" y="21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7"/>
                  </a:lnTo>
                  <a:lnTo>
                    <a:pt x="46" y="4"/>
                  </a:lnTo>
                  <a:lnTo>
                    <a:pt x="40" y="0"/>
                  </a:lnTo>
                  <a:lnTo>
                    <a:pt x="33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12" name="Freeform 76"/>
            <p:cNvSpPr>
              <a:spLocks/>
            </p:cNvSpPr>
            <p:nvPr/>
          </p:nvSpPr>
          <p:spPr bwMode="auto">
            <a:xfrm>
              <a:off x="584" y="2077"/>
              <a:ext cx="58" cy="235"/>
            </a:xfrm>
            <a:custGeom>
              <a:avLst/>
              <a:gdLst/>
              <a:ahLst/>
              <a:cxnLst>
                <a:cxn ang="0">
                  <a:pos x="17" y="6"/>
                </a:cxn>
                <a:cxn ang="0">
                  <a:pos x="17" y="73"/>
                </a:cxn>
                <a:cxn ang="0">
                  <a:pos x="17" y="132"/>
                </a:cxn>
                <a:cxn ang="0">
                  <a:pos x="19" y="187"/>
                </a:cxn>
                <a:cxn ang="0">
                  <a:pos x="11" y="214"/>
                </a:cxn>
                <a:cxn ang="0">
                  <a:pos x="3" y="227"/>
                </a:cxn>
                <a:cxn ang="0">
                  <a:pos x="0" y="231"/>
                </a:cxn>
                <a:cxn ang="0">
                  <a:pos x="3" y="239"/>
                </a:cxn>
                <a:cxn ang="0">
                  <a:pos x="19" y="239"/>
                </a:cxn>
                <a:cxn ang="0">
                  <a:pos x="34" y="204"/>
                </a:cxn>
                <a:cxn ang="0">
                  <a:pos x="34" y="187"/>
                </a:cxn>
                <a:cxn ang="0">
                  <a:pos x="46" y="120"/>
                </a:cxn>
                <a:cxn ang="0">
                  <a:pos x="48" y="105"/>
                </a:cxn>
                <a:cxn ang="0">
                  <a:pos x="48" y="134"/>
                </a:cxn>
                <a:cxn ang="0">
                  <a:pos x="53" y="182"/>
                </a:cxn>
                <a:cxn ang="0">
                  <a:pos x="49" y="199"/>
                </a:cxn>
                <a:cxn ang="0">
                  <a:pos x="57" y="220"/>
                </a:cxn>
                <a:cxn ang="0">
                  <a:pos x="69" y="233"/>
                </a:cxn>
                <a:cxn ang="0">
                  <a:pos x="80" y="233"/>
                </a:cxn>
                <a:cxn ang="0">
                  <a:pos x="86" y="231"/>
                </a:cxn>
                <a:cxn ang="0">
                  <a:pos x="70" y="199"/>
                </a:cxn>
                <a:cxn ang="0">
                  <a:pos x="70" y="183"/>
                </a:cxn>
                <a:cxn ang="0">
                  <a:pos x="72" y="153"/>
                </a:cxn>
                <a:cxn ang="0">
                  <a:pos x="78" y="99"/>
                </a:cxn>
                <a:cxn ang="0">
                  <a:pos x="88" y="0"/>
                </a:cxn>
                <a:cxn ang="0">
                  <a:pos x="17" y="6"/>
                </a:cxn>
              </a:cxnLst>
              <a:rect l="0" t="0" r="r" b="b"/>
              <a:pathLst>
                <a:path w="88" h="239">
                  <a:moveTo>
                    <a:pt x="17" y="6"/>
                  </a:moveTo>
                  <a:lnTo>
                    <a:pt x="17" y="73"/>
                  </a:lnTo>
                  <a:lnTo>
                    <a:pt x="17" y="132"/>
                  </a:lnTo>
                  <a:lnTo>
                    <a:pt x="19" y="187"/>
                  </a:lnTo>
                  <a:lnTo>
                    <a:pt x="11" y="214"/>
                  </a:lnTo>
                  <a:lnTo>
                    <a:pt x="3" y="227"/>
                  </a:lnTo>
                  <a:lnTo>
                    <a:pt x="0" y="231"/>
                  </a:lnTo>
                  <a:lnTo>
                    <a:pt x="3" y="239"/>
                  </a:lnTo>
                  <a:lnTo>
                    <a:pt x="19" y="239"/>
                  </a:lnTo>
                  <a:lnTo>
                    <a:pt x="34" y="204"/>
                  </a:lnTo>
                  <a:lnTo>
                    <a:pt x="34" y="187"/>
                  </a:lnTo>
                  <a:lnTo>
                    <a:pt x="46" y="120"/>
                  </a:lnTo>
                  <a:lnTo>
                    <a:pt x="48" y="105"/>
                  </a:lnTo>
                  <a:lnTo>
                    <a:pt x="48" y="134"/>
                  </a:lnTo>
                  <a:lnTo>
                    <a:pt x="53" y="182"/>
                  </a:lnTo>
                  <a:lnTo>
                    <a:pt x="49" y="199"/>
                  </a:lnTo>
                  <a:lnTo>
                    <a:pt x="57" y="220"/>
                  </a:lnTo>
                  <a:lnTo>
                    <a:pt x="69" y="233"/>
                  </a:lnTo>
                  <a:lnTo>
                    <a:pt x="80" y="233"/>
                  </a:lnTo>
                  <a:lnTo>
                    <a:pt x="86" y="231"/>
                  </a:lnTo>
                  <a:lnTo>
                    <a:pt x="70" y="199"/>
                  </a:lnTo>
                  <a:lnTo>
                    <a:pt x="70" y="183"/>
                  </a:lnTo>
                  <a:lnTo>
                    <a:pt x="72" y="153"/>
                  </a:lnTo>
                  <a:lnTo>
                    <a:pt x="78" y="99"/>
                  </a:lnTo>
                  <a:lnTo>
                    <a:pt x="88" y="0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13" name="Freeform 77"/>
            <p:cNvSpPr>
              <a:spLocks/>
            </p:cNvSpPr>
            <p:nvPr/>
          </p:nvSpPr>
          <p:spPr bwMode="auto">
            <a:xfrm>
              <a:off x="631" y="2008"/>
              <a:ext cx="31" cy="48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25"/>
                </a:cxn>
                <a:cxn ang="0">
                  <a:pos x="0" y="48"/>
                </a:cxn>
                <a:cxn ang="0">
                  <a:pos x="21" y="4"/>
                </a:cxn>
                <a:cxn ang="0">
                  <a:pos x="46" y="0"/>
                </a:cxn>
              </a:cxnLst>
              <a:rect l="0" t="0" r="r" b="b"/>
              <a:pathLst>
                <a:path w="46" h="48">
                  <a:moveTo>
                    <a:pt x="46" y="0"/>
                  </a:moveTo>
                  <a:lnTo>
                    <a:pt x="46" y="25"/>
                  </a:lnTo>
                  <a:lnTo>
                    <a:pt x="0" y="48"/>
                  </a:lnTo>
                  <a:lnTo>
                    <a:pt x="21" y="4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14" name="Freeform 78"/>
            <p:cNvSpPr>
              <a:spLocks/>
            </p:cNvSpPr>
            <p:nvPr/>
          </p:nvSpPr>
          <p:spPr bwMode="auto">
            <a:xfrm>
              <a:off x="587" y="2077"/>
              <a:ext cx="32" cy="110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34"/>
                </a:cxn>
                <a:cxn ang="0">
                  <a:pos x="35" y="55"/>
                </a:cxn>
                <a:cxn ang="0">
                  <a:pos x="23" y="78"/>
                </a:cxn>
                <a:cxn ang="0">
                  <a:pos x="0" y="99"/>
                </a:cxn>
                <a:cxn ang="0">
                  <a:pos x="0" y="109"/>
                </a:cxn>
                <a:cxn ang="0">
                  <a:pos x="46" y="0"/>
                </a:cxn>
              </a:cxnLst>
              <a:rect l="0" t="0" r="r" b="b"/>
              <a:pathLst>
                <a:path w="46" h="109">
                  <a:moveTo>
                    <a:pt x="46" y="0"/>
                  </a:moveTo>
                  <a:lnTo>
                    <a:pt x="46" y="34"/>
                  </a:lnTo>
                  <a:lnTo>
                    <a:pt x="35" y="55"/>
                  </a:lnTo>
                  <a:lnTo>
                    <a:pt x="23" y="78"/>
                  </a:lnTo>
                  <a:lnTo>
                    <a:pt x="0" y="99"/>
                  </a:lnTo>
                  <a:lnTo>
                    <a:pt x="0" y="109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15" name="Freeform 79"/>
            <p:cNvSpPr>
              <a:spLocks/>
            </p:cNvSpPr>
            <p:nvPr/>
          </p:nvSpPr>
          <p:spPr bwMode="auto">
            <a:xfrm>
              <a:off x="587" y="2077"/>
              <a:ext cx="32" cy="110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34"/>
                </a:cxn>
                <a:cxn ang="0">
                  <a:pos x="35" y="55"/>
                </a:cxn>
                <a:cxn ang="0">
                  <a:pos x="23" y="78"/>
                </a:cxn>
                <a:cxn ang="0">
                  <a:pos x="0" y="99"/>
                </a:cxn>
                <a:cxn ang="0">
                  <a:pos x="0" y="109"/>
                </a:cxn>
                <a:cxn ang="0">
                  <a:pos x="46" y="0"/>
                </a:cxn>
              </a:cxnLst>
              <a:rect l="0" t="0" r="r" b="b"/>
              <a:pathLst>
                <a:path w="46" h="109">
                  <a:moveTo>
                    <a:pt x="46" y="0"/>
                  </a:moveTo>
                  <a:lnTo>
                    <a:pt x="46" y="34"/>
                  </a:lnTo>
                  <a:lnTo>
                    <a:pt x="35" y="55"/>
                  </a:lnTo>
                  <a:lnTo>
                    <a:pt x="23" y="78"/>
                  </a:lnTo>
                  <a:lnTo>
                    <a:pt x="0" y="99"/>
                  </a:lnTo>
                  <a:lnTo>
                    <a:pt x="0" y="109"/>
                  </a:lnTo>
                  <a:lnTo>
                    <a:pt x="46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16" name="Freeform 80"/>
            <p:cNvSpPr>
              <a:spLocks/>
            </p:cNvSpPr>
            <p:nvPr/>
          </p:nvSpPr>
          <p:spPr bwMode="auto">
            <a:xfrm>
              <a:off x="606" y="2274"/>
              <a:ext cx="32" cy="6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9"/>
                </a:cxn>
                <a:cxn ang="0">
                  <a:pos x="0" y="28"/>
                </a:cxn>
                <a:cxn ang="0">
                  <a:pos x="8" y="21"/>
                </a:cxn>
                <a:cxn ang="0">
                  <a:pos x="14" y="28"/>
                </a:cxn>
                <a:cxn ang="0">
                  <a:pos x="15" y="44"/>
                </a:cxn>
                <a:cxn ang="0">
                  <a:pos x="23" y="59"/>
                </a:cxn>
                <a:cxn ang="0">
                  <a:pos x="33" y="65"/>
                </a:cxn>
                <a:cxn ang="0">
                  <a:pos x="44" y="66"/>
                </a:cxn>
                <a:cxn ang="0">
                  <a:pos x="48" y="65"/>
                </a:cxn>
                <a:cxn ang="0">
                  <a:pos x="48" y="49"/>
                </a:cxn>
                <a:cxn ang="0">
                  <a:pos x="44" y="32"/>
                </a:cxn>
                <a:cxn ang="0">
                  <a:pos x="38" y="34"/>
                </a:cxn>
                <a:cxn ang="0">
                  <a:pos x="33" y="34"/>
                </a:cxn>
                <a:cxn ang="0">
                  <a:pos x="23" y="34"/>
                </a:cxn>
                <a:cxn ang="0">
                  <a:pos x="15" y="26"/>
                </a:cxn>
                <a:cxn ang="0">
                  <a:pos x="12" y="15"/>
                </a:cxn>
                <a:cxn ang="0">
                  <a:pos x="6" y="0"/>
                </a:cxn>
              </a:cxnLst>
              <a:rect l="0" t="0" r="r" b="b"/>
              <a:pathLst>
                <a:path w="48" h="66">
                  <a:moveTo>
                    <a:pt x="6" y="0"/>
                  </a:moveTo>
                  <a:lnTo>
                    <a:pt x="0" y="9"/>
                  </a:lnTo>
                  <a:lnTo>
                    <a:pt x="0" y="28"/>
                  </a:lnTo>
                  <a:lnTo>
                    <a:pt x="8" y="21"/>
                  </a:lnTo>
                  <a:lnTo>
                    <a:pt x="14" y="28"/>
                  </a:lnTo>
                  <a:lnTo>
                    <a:pt x="15" y="44"/>
                  </a:lnTo>
                  <a:lnTo>
                    <a:pt x="23" y="59"/>
                  </a:lnTo>
                  <a:lnTo>
                    <a:pt x="33" y="65"/>
                  </a:lnTo>
                  <a:lnTo>
                    <a:pt x="44" y="66"/>
                  </a:lnTo>
                  <a:lnTo>
                    <a:pt x="48" y="65"/>
                  </a:lnTo>
                  <a:lnTo>
                    <a:pt x="48" y="49"/>
                  </a:lnTo>
                  <a:lnTo>
                    <a:pt x="44" y="32"/>
                  </a:lnTo>
                  <a:lnTo>
                    <a:pt x="38" y="34"/>
                  </a:lnTo>
                  <a:lnTo>
                    <a:pt x="33" y="34"/>
                  </a:lnTo>
                  <a:lnTo>
                    <a:pt x="23" y="34"/>
                  </a:lnTo>
                  <a:lnTo>
                    <a:pt x="15" y="26"/>
                  </a:lnTo>
                  <a:lnTo>
                    <a:pt x="12" y="15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17" name="Freeform 81"/>
            <p:cNvSpPr>
              <a:spLocks/>
            </p:cNvSpPr>
            <p:nvPr/>
          </p:nvSpPr>
          <p:spPr bwMode="auto">
            <a:xfrm>
              <a:off x="574" y="2277"/>
              <a:ext cx="29" cy="64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27"/>
                </a:cxn>
                <a:cxn ang="0">
                  <a:pos x="46" y="18"/>
                </a:cxn>
                <a:cxn ang="0">
                  <a:pos x="41" y="27"/>
                </a:cxn>
                <a:cxn ang="0">
                  <a:pos x="39" y="39"/>
                </a:cxn>
                <a:cxn ang="0">
                  <a:pos x="33" y="50"/>
                </a:cxn>
                <a:cxn ang="0">
                  <a:pos x="23" y="60"/>
                </a:cxn>
                <a:cxn ang="0">
                  <a:pos x="16" y="62"/>
                </a:cxn>
                <a:cxn ang="0">
                  <a:pos x="8" y="67"/>
                </a:cxn>
                <a:cxn ang="0">
                  <a:pos x="6" y="62"/>
                </a:cxn>
                <a:cxn ang="0">
                  <a:pos x="4" y="56"/>
                </a:cxn>
                <a:cxn ang="0">
                  <a:pos x="0" y="50"/>
                </a:cxn>
                <a:cxn ang="0">
                  <a:pos x="4" y="41"/>
                </a:cxn>
                <a:cxn ang="0">
                  <a:pos x="8" y="29"/>
                </a:cxn>
                <a:cxn ang="0">
                  <a:pos x="14" y="35"/>
                </a:cxn>
                <a:cxn ang="0">
                  <a:pos x="23" y="35"/>
                </a:cxn>
                <a:cxn ang="0">
                  <a:pos x="31" y="35"/>
                </a:cxn>
                <a:cxn ang="0">
                  <a:pos x="41" y="12"/>
                </a:cxn>
                <a:cxn ang="0">
                  <a:pos x="46" y="0"/>
                </a:cxn>
              </a:cxnLst>
              <a:rect l="0" t="0" r="r" b="b"/>
              <a:pathLst>
                <a:path w="46" h="67">
                  <a:moveTo>
                    <a:pt x="46" y="0"/>
                  </a:moveTo>
                  <a:lnTo>
                    <a:pt x="46" y="27"/>
                  </a:lnTo>
                  <a:lnTo>
                    <a:pt x="46" y="18"/>
                  </a:lnTo>
                  <a:lnTo>
                    <a:pt x="41" y="27"/>
                  </a:lnTo>
                  <a:lnTo>
                    <a:pt x="39" y="39"/>
                  </a:lnTo>
                  <a:lnTo>
                    <a:pt x="33" y="50"/>
                  </a:lnTo>
                  <a:lnTo>
                    <a:pt x="23" y="60"/>
                  </a:lnTo>
                  <a:lnTo>
                    <a:pt x="16" y="62"/>
                  </a:lnTo>
                  <a:lnTo>
                    <a:pt x="8" y="67"/>
                  </a:lnTo>
                  <a:lnTo>
                    <a:pt x="6" y="62"/>
                  </a:lnTo>
                  <a:lnTo>
                    <a:pt x="4" y="56"/>
                  </a:lnTo>
                  <a:lnTo>
                    <a:pt x="0" y="50"/>
                  </a:lnTo>
                  <a:lnTo>
                    <a:pt x="4" y="41"/>
                  </a:lnTo>
                  <a:lnTo>
                    <a:pt x="8" y="29"/>
                  </a:lnTo>
                  <a:lnTo>
                    <a:pt x="14" y="35"/>
                  </a:lnTo>
                  <a:lnTo>
                    <a:pt x="23" y="35"/>
                  </a:lnTo>
                  <a:lnTo>
                    <a:pt x="31" y="35"/>
                  </a:lnTo>
                  <a:lnTo>
                    <a:pt x="41" y="1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18" name="Freeform 82"/>
            <p:cNvSpPr>
              <a:spLocks/>
            </p:cNvSpPr>
            <p:nvPr/>
          </p:nvSpPr>
          <p:spPr bwMode="auto">
            <a:xfrm>
              <a:off x="565" y="1821"/>
              <a:ext cx="97" cy="456"/>
            </a:xfrm>
            <a:custGeom>
              <a:avLst/>
              <a:gdLst/>
              <a:ahLst/>
              <a:cxnLst>
                <a:cxn ang="0">
                  <a:pos x="42" y="6"/>
                </a:cxn>
                <a:cxn ang="0">
                  <a:pos x="15" y="21"/>
                </a:cxn>
                <a:cxn ang="0">
                  <a:pos x="6" y="33"/>
                </a:cxn>
                <a:cxn ang="0">
                  <a:pos x="0" y="140"/>
                </a:cxn>
                <a:cxn ang="0">
                  <a:pos x="2" y="167"/>
                </a:cxn>
                <a:cxn ang="0">
                  <a:pos x="19" y="163"/>
                </a:cxn>
                <a:cxn ang="0">
                  <a:pos x="19" y="228"/>
                </a:cxn>
                <a:cxn ang="0">
                  <a:pos x="31" y="228"/>
                </a:cxn>
                <a:cxn ang="0">
                  <a:pos x="40" y="358"/>
                </a:cxn>
                <a:cxn ang="0">
                  <a:pos x="40" y="426"/>
                </a:cxn>
                <a:cxn ang="0">
                  <a:pos x="40" y="459"/>
                </a:cxn>
                <a:cxn ang="0">
                  <a:pos x="50" y="468"/>
                </a:cxn>
                <a:cxn ang="0">
                  <a:pos x="59" y="463"/>
                </a:cxn>
                <a:cxn ang="0">
                  <a:pos x="69" y="407"/>
                </a:cxn>
                <a:cxn ang="0">
                  <a:pos x="75" y="463"/>
                </a:cxn>
                <a:cxn ang="0">
                  <a:pos x="84" y="468"/>
                </a:cxn>
                <a:cxn ang="0">
                  <a:pos x="94" y="463"/>
                </a:cxn>
                <a:cxn ang="0">
                  <a:pos x="105" y="356"/>
                </a:cxn>
                <a:cxn ang="0">
                  <a:pos x="119" y="277"/>
                </a:cxn>
                <a:cxn ang="0">
                  <a:pos x="140" y="205"/>
                </a:cxn>
                <a:cxn ang="0">
                  <a:pos x="149" y="205"/>
                </a:cxn>
                <a:cxn ang="0">
                  <a:pos x="140" y="109"/>
                </a:cxn>
                <a:cxn ang="0">
                  <a:pos x="140" y="31"/>
                </a:cxn>
                <a:cxn ang="0">
                  <a:pos x="132" y="19"/>
                </a:cxn>
                <a:cxn ang="0">
                  <a:pos x="100" y="0"/>
                </a:cxn>
                <a:cxn ang="0">
                  <a:pos x="75" y="42"/>
                </a:cxn>
                <a:cxn ang="0">
                  <a:pos x="42" y="6"/>
                </a:cxn>
              </a:cxnLst>
              <a:rect l="0" t="0" r="r" b="b"/>
              <a:pathLst>
                <a:path w="149" h="468">
                  <a:moveTo>
                    <a:pt x="42" y="6"/>
                  </a:moveTo>
                  <a:lnTo>
                    <a:pt x="15" y="21"/>
                  </a:lnTo>
                  <a:lnTo>
                    <a:pt x="6" y="33"/>
                  </a:lnTo>
                  <a:lnTo>
                    <a:pt x="0" y="140"/>
                  </a:lnTo>
                  <a:lnTo>
                    <a:pt x="2" y="167"/>
                  </a:lnTo>
                  <a:lnTo>
                    <a:pt x="19" y="163"/>
                  </a:lnTo>
                  <a:lnTo>
                    <a:pt x="19" y="228"/>
                  </a:lnTo>
                  <a:lnTo>
                    <a:pt x="31" y="228"/>
                  </a:lnTo>
                  <a:lnTo>
                    <a:pt x="40" y="358"/>
                  </a:lnTo>
                  <a:lnTo>
                    <a:pt x="40" y="426"/>
                  </a:lnTo>
                  <a:lnTo>
                    <a:pt x="40" y="459"/>
                  </a:lnTo>
                  <a:lnTo>
                    <a:pt x="50" y="468"/>
                  </a:lnTo>
                  <a:lnTo>
                    <a:pt x="59" y="463"/>
                  </a:lnTo>
                  <a:lnTo>
                    <a:pt x="69" y="407"/>
                  </a:lnTo>
                  <a:lnTo>
                    <a:pt x="75" y="463"/>
                  </a:lnTo>
                  <a:lnTo>
                    <a:pt x="84" y="468"/>
                  </a:lnTo>
                  <a:lnTo>
                    <a:pt x="94" y="463"/>
                  </a:lnTo>
                  <a:lnTo>
                    <a:pt x="105" y="356"/>
                  </a:lnTo>
                  <a:lnTo>
                    <a:pt x="119" y="277"/>
                  </a:lnTo>
                  <a:lnTo>
                    <a:pt x="140" y="205"/>
                  </a:lnTo>
                  <a:lnTo>
                    <a:pt x="149" y="205"/>
                  </a:lnTo>
                  <a:lnTo>
                    <a:pt x="140" y="109"/>
                  </a:lnTo>
                  <a:lnTo>
                    <a:pt x="140" y="31"/>
                  </a:lnTo>
                  <a:lnTo>
                    <a:pt x="132" y="19"/>
                  </a:lnTo>
                  <a:lnTo>
                    <a:pt x="100" y="0"/>
                  </a:lnTo>
                  <a:lnTo>
                    <a:pt x="75" y="42"/>
                  </a:lnTo>
                  <a:lnTo>
                    <a:pt x="42" y="6"/>
                  </a:lnTo>
                  <a:close/>
                </a:path>
              </a:pathLst>
            </a:custGeom>
            <a:solidFill>
              <a:srgbClr val="9F9F9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19" name="Freeform 83"/>
            <p:cNvSpPr>
              <a:spLocks/>
            </p:cNvSpPr>
            <p:nvPr/>
          </p:nvSpPr>
          <p:spPr bwMode="auto">
            <a:xfrm>
              <a:off x="584" y="1861"/>
              <a:ext cx="50" cy="89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51" y="0"/>
                </a:cxn>
                <a:cxn ang="0">
                  <a:pos x="76" y="62"/>
                </a:cxn>
                <a:cxn ang="0">
                  <a:pos x="26" y="92"/>
                </a:cxn>
                <a:cxn ang="0">
                  <a:pos x="0" y="31"/>
                </a:cxn>
              </a:cxnLst>
              <a:rect l="0" t="0" r="r" b="b"/>
              <a:pathLst>
                <a:path w="76" h="92">
                  <a:moveTo>
                    <a:pt x="0" y="31"/>
                  </a:moveTo>
                  <a:lnTo>
                    <a:pt x="51" y="0"/>
                  </a:lnTo>
                  <a:lnTo>
                    <a:pt x="76" y="62"/>
                  </a:lnTo>
                  <a:lnTo>
                    <a:pt x="26" y="92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DFDFF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20" name="Freeform 84"/>
            <p:cNvSpPr>
              <a:spLocks/>
            </p:cNvSpPr>
            <p:nvPr/>
          </p:nvSpPr>
          <p:spPr bwMode="auto">
            <a:xfrm>
              <a:off x="608" y="1896"/>
              <a:ext cx="31" cy="5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1" y="21"/>
                </a:cxn>
                <a:cxn ang="0">
                  <a:pos x="19" y="5"/>
                </a:cxn>
                <a:cxn ang="0">
                  <a:pos x="29" y="4"/>
                </a:cxn>
                <a:cxn ang="0">
                  <a:pos x="31" y="0"/>
                </a:cxn>
                <a:cxn ang="0">
                  <a:pos x="36" y="0"/>
                </a:cxn>
                <a:cxn ang="0">
                  <a:pos x="36" y="4"/>
                </a:cxn>
                <a:cxn ang="0">
                  <a:pos x="46" y="9"/>
                </a:cxn>
                <a:cxn ang="0">
                  <a:pos x="46" y="25"/>
                </a:cxn>
                <a:cxn ang="0">
                  <a:pos x="46" y="30"/>
                </a:cxn>
                <a:cxn ang="0">
                  <a:pos x="31" y="42"/>
                </a:cxn>
                <a:cxn ang="0">
                  <a:pos x="4" y="51"/>
                </a:cxn>
                <a:cxn ang="0">
                  <a:pos x="0" y="30"/>
                </a:cxn>
              </a:cxnLst>
              <a:rect l="0" t="0" r="r" b="b"/>
              <a:pathLst>
                <a:path w="46" h="51">
                  <a:moveTo>
                    <a:pt x="0" y="30"/>
                  </a:moveTo>
                  <a:lnTo>
                    <a:pt x="11" y="21"/>
                  </a:lnTo>
                  <a:lnTo>
                    <a:pt x="19" y="5"/>
                  </a:lnTo>
                  <a:lnTo>
                    <a:pt x="29" y="4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36" y="4"/>
                  </a:lnTo>
                  <a:lnTo>
                    <a:pt x="46" y="9"/>
                  </a:lnTo>
                  <a:lnTo>
                    <a:pt x="46" y="25"/>
                  </a:lnTo>
                  <a:lnTo>
                    <a:pt x="46" y="30"/>
                  </a:lnTo>
                  <a:lnTo>
                    <a:pt x="31" y="42"/>
                  </a:lnTo>
                  <a:lnTo>
                    <a:pt x="4" y="51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21" name="Freeform 85"/>
            <p:cNvSpPr>
              <a:spLocks/>
            </p:cNvSpPr>
            <p:nvPr/>
          </p:nvSpPr>
          <p:spPr bwMode="auto">
            <a:xfrm>
              <a:off x="579" y="1927"/>
              <a:ext cx="41" cy="54"/>
            </a:xfrm>
            <a:custGeom>
              <a:avLst/>
              <a:gdLst/>
              <a:ahLst/>
              <a:cxnLst>
                <a:cxn ang="0">
                  <a:pos x="0" y="56"/>
                </a:cxn>
                <a:cxn ang="0">
                  <a:pos x="25" y="48"/>
                </a:cxn>
                <a:cxn ang="0">
                  <a:pos x="44" y="35"/>
                </a:cxn>
                <a:cxn ang="0">
                  <a:pos x="63" y="23"/>
                </a:cxn>
                <a:cxn ang="0">
                  <a:pos x="58" y="0"/>
                </a:cxn>
                <a:cxn ang="0">
                  <a:pos x="25" y="14"/>
                </a:cxn>
                <a:cxn ang="0">
                  <a:pos x="2" y="21"/>
                </a:cxn>
                <a:cxn ang="0">
                  <a:pos x="2" y="17"/>
                </a:cxn>
                <a:cxn ang="0">
                  <a:pos x="0" y="56"/>
                </a:cxn>
              </a:cxnLst>
              <a:rect l="0" t="0" r="r" b="b"/>
              <a:pathLst>
                <a:path w="63" h="56">
                  <a:moveTo>
                    <a:pt x="0" y="56"/>
                  </a:moveTo>
                  <a:lnTo>
                    <a:pt x="25" y="48"/>
                  </a:lnTo>
                  <a:lnTo>
                    <a:pt x="44" y="35"/>
                  </a:lnTo>
                  <a:lnTo>
                    <a:pt x="63" y="23"/>
                  </a:lnTo>
                  <a:lnTo>
                    <a:pt x="58" y="0"/>
                  </a:lnTo>
                  <a:lnTo>
                    <a:pt x="25" y="14"/>
                  </a:lnTo>
                  <a:lnTo>
                    <a:pt x="2" y="21"/>
                  </a:lnTo>
                  <a:lnTo>
                    <a:pt x="2" y="17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9F9F9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22" name="Freeform 86"/>
            <p:cNvSpPr>
              <a:spLocks/>
            </p:cNvSpPr>
            <p:nvPr/>
          </p:nvSpPr>
          <p:spPr bwMode="auto">
            <a:xfrm>
              <a:off x="586" y="1944"/>
              <a:ext cx="38" cy="93"/>
            </a:xfrm>
            <a:custGeom>
              <a:avLst/>
              <a:gdLst/>
              <a:ahLst/>
              <a:cxnLst>
                <a:cxn ang="0">
                  <a:pos x="0" y="94"/>
                </a:cxn>
                <a:cxn ang="0">
                  <a:pos x="58" y="84"/>
                </a:cxn>
                <a:cxn ang="0">
                  <a:pos x="58" y="0"/>
                </a:cxn>
              </a:cxnLst>
              <a:rect l="0" t="0" r="r" b="b"/>
              <a:pathLst>
                <a:path w="58" h="94">
                  <a:moveTo>
                    <a:pt x="0" y="94"/>
                  </a:moveTo>
                  <a:lnTo>
                    <a:pt x="58" y="84"/>
                  </a:lnTo>
                  <a:lnTo>
                    <a:pt x="58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23" name="Freeform 87"/>
            <p:cNvSpPr>
              <a:spLocks/>
            </p:cNvSpPr>
            <p:nvPr/>
          </p:nvSpPr>
          <p:spPr bwMode="auto">
            <a:xfrm>
              <a:off x="580" y="1952"/>
              <a:ext cx="41" cy="46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1" y="36"/>
                </a:cxn>
                <a:cxn ang="0">
                  <a:pos x="61" y="0"/>
                </a:cxn>
              </a:cxnLst>
              <a:rect l="0" t="0" r="r" b="b"/>
              <a:pathLst>
                <a:path w="61" h="48">
                  <a:moveTo>
                    <a:pt x="0" y="48"/>
                  </a:moveTo>
                  <a:lnTo>
                    <a:pt x="21" y="36"/>
                  </a:lnTo>
                  <a:lnTo>
                    <a:pt x="61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24" name="Freeform 88"/>
            <p:cNvSpPr>
              <a:spLocks/>
            </p:cNvSpPr>
            <p:nvPr/>
          </p:nvSpPr>
          <p:spPr bwMode="auto">
            <a:xfrm>
              <a:off x="586" y="2052"/>
              <a:ext cx="30" cy="160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27" y="86"/>
                </a:cxn>
                <a:cxn ang="0">
                  <a:pos x="0" y="167"/>
                </a:cxn>
              </a:cxnLst>
              <a:rect l="0" t="0" r="r" b="b"/>
              <a:pathLst>
                <a:path w="45" h="167">
                  <a:moveTo>
                    <a:pt x="45" y="0"/>
                  </a:moveTo>
                  <a:lnTo>
                    <a:pt x="27" y="86"/>
                  </a:lnTo>
                  <a:lnTo>
                    <a:pt x="0" y="167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25" name="Freeform 89"/>
            <p:cNvSpPr>
              <a:spLocks/>
            </p:cNvSpPr>
            <p:nvPr/>
          </p:nvSpPr>
          <p:spPr bwMode="auto">
            <a:xfrm>
              <a:off x="973" y="1698"/>
              <a:ext cx="41" cy="90"/>
            </a:xfrm>
            <a:custGeom>
              <a:avLst/>
              <a:gdLst/>
              <a:ahLst/>
              <a:cxnLst>
                <a:cxn ang="0">
                  <a:pos x="51" y="86"/>
                </a:cxn>
                <a:cxn ang="0">
                  <a:pos x="51" y="73"/>
                </a:cxn>
                <a:cxn ang="0">
                  <a:pos x="55" y="65"/>
                </a:cxn>
                <a:cxn ang="0">
                  <a:pos x="61" y="60"/>
                </a:cxn>
                <a:cxn ang="0">
                  <a:pos x="63" y="50"/>
                </a:cxn>
                <a:cxn ang="0">
                  <a:pos x="65" y="44"/>
                </a:cxn>
                <a:cxn ang="0">
                  <a:pos x="65" y="38"/>
                </a:cxn>
                <a:cxn ang="0">
                  <a:pos x="65" y="27"/>
                </a:cxn>
                <a:cxn ang="0">
                  <a:pos x="65" y="17"/>
                </a:cxn>
                <a:cxn ang="0">
                  <a:pos x="61" y="12"/>
                </a:cxn>
                <a:cxn ang="0">
                  <a:pos x="55" y="6"/>
                </a:cxn>
                <a:cxn ang="0">
                  <a:pos x="53" y="2"/>
                </a:cxn>
                <a:cxn ang="0">
                  <a:pos x="45" y="0"/>
                </a:cxn>
                <a:cxn ang="0">
                  <a:pos x="38" y="0"/>
                </a:cxn>
                <a:cxn ang="0">
                  <a:pos x="24" y="0"/>
                </a:cxn>
                <a:cxn ang="0">
                  <a:pos x="21" y="0"/>
                </a:cxn>
                <a:cxn ang="0">
                  <a:pos x="11" y="6"/>
                </a:cxn>
                <a:cxn ang="0">
                  <a:pos x="7" y="12"/>
                </a:cxn>
                <a:cxn ang="0">
                  <a:pos x="3" y="14"/>
                </a:cxn>
                <a:cxn ang="0">
                  <a:pos x="0" y="23"/>
                </a:cxn>
                <a:cxn ang="0">
                  <a:pos x="3" y="33"/>
                </a:cxn>
                <a:cxn ang="0">
                  <a:pos x="5" y="44"/>
                </a:cxn>
                <a:cxn ang="0">
                  <a:pos x="11" y="54"/>
                </a:cxn>
                <a:cxn ang="0">
                  <a:pos x="13" y="60"/>
                </a:cxn>
                <a:cxn ang="0">
                  <a:pos x="15" y="65"/>
                </a:cxn>
                <a:cxn ang="0">
                  <a:pos x="21" y="73"/>
                </a:cxn>
                <a:cxn ang="0">
                  <a:pos x="21" y="82"/>
                </a:cxn>
                <a:cxn ang="0">
                  <a:pos x="23" y="88"/>
                </a:cxn>
                <a:cxn ang="0">
                  <a:pos x="28" y="92"/>
                </a:cxn>
                <a:cxn ang="0">
                  <a:pos x="36" y="94"/>
                </a:cxn>
                <a:cxn ang="0">
                  <a:pos x="44" y="92"/>
                </a:cxn>
                <a:cxn ang="0">
                  <a:pos x="47" y="88"/>
                </a:cxn>
                <a:cxn ang="0">
                  <a:pos x="51" y="86"/>
                </a:cxn>
              </a:cxnLst>
              <a:rect l="0" t="0" r="r" b="b"/>
              <a:pathLst>
                <a:path w="65" h="94">
                  <a:moveTo>
                    <a:pt x="51" y="86"/>
                  </a:moveTo>
                  <a:lnTo>
                    <a:pt x="51" y="73"/>
                  </a:lnTo>
                  <a:lnTo>
                    <a:pt x="55" y="65"/>
                  </a:lnTo>
                  <a:lnTo>
                    <a:pt x="61" y="60"/>
                  </a:lnTo>
                  <a:lnTo>
                    <a:pt x="63" y="50"/>
                  </a:lnTo>
                  <a:lnTo>
                    <a:pt x="65" y="44"/>
                  </a:lnTo>
                  <a:lnTo>
                    <a:pt x="65" y="38"/>
                  </a:lnTo>
                  <a:lnTo>
                    <a:pt x="65" y="27"/>
                  </a:lnTo>
                  <a:lnTo>
                    <a:pt x="65" y="17"/>
                  </a:lnTo>
                  <a:lnTo>
                    <a:pt x="61" y="12"/>
                  </a:lnTo>
                  <a:lnTo>
                    <a:pt x="55" y="6"/>
                  </a:lnTo>
                  <a:lnTo>
                    <a:pt x="53" y="2"/>
                  </a:lnTo>
                  <a:lnTo>
                    <a:pt x="45" y="0"/>
                  </a:lnTo>
                  <a:lnTo>
                    <a:pt x="38" y="0"/>
                  </a:lnTo>
                  <a:lnTo>
                    <a:pt x="24" y="0"/>
                  </a:lnTo>
                  <a:lnTo>
                    <a:pt x="21" y="0"/>
                  </a:lnTo>
                  <a:lnTo>
                    <a:pt x="11" y="6"/>
                  </a:lnTo>
                  <a:lnTo>
                    <a:pt x="7" y="12"/>
                  </a:lnTo>
                  <a:lnTo>
                    <a:pt x="3" y="14"/>
                  </a:lnTo>
                  <a:lnTo>
                    <a:pt x="0" y="23"/>
                  </a:lnTo>
                  <a:lnTo>
                    <a:pt x="3" y="33"/>
                  </a:lnTo>
                  <a:lnTo>
                    <a:pt x="5" y="44"/>
                  </a:lnTo>
                  <a:lnTo>
                    <a:pt x="11" y="54"/>
                  </a:lnTo>
                  <a:lnTo>
                    <a:pt x="13" y="60"/>
                  </a:lnTo>
                  <a:lnTo>
                    <a:pt x="15" y="65"/>
                  </a:lnTo>
                  <a:lnTo>
                    <a:pt x="21" y="73"/>
                  </a:lnTo>
                  <a:lnTo>
                    <a:pt x="21" y="82"/>
                  </a:lnTo>
                  <a:lnTo>
                    <a:pt x="23" y="88"/>
                  </a:lnTo>
                  <a:lnTo>
                    <a:pt x="28" y="92"/>
                  </a:lnTo>
                  <a:lnTo>
                    <a:pt x="36" y="94"/>
                  </a:lnTo>
                  <a:lnTo>
                    <a:pt x="44" y="92"/>
                  </a:lnTo>
                  <a:lnTo>
                    <a:pt x="47" y="88"/>
                  </a:lnTo>
                  <a:lnTo>
                    <a:pt x="51" y="86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26" name="Freeform 90"/>
            <p:cNvSpPr>
              <a:spLocks/>
            </p:cNvSpPr>
            <p:nvPr/>
          </p:nvSpPr>
          <p:spPr bwMode="auto">
            <a:xfrm>
              <a:off x="970" y="1698"/>
              <a:ext cx="49" cy="65"/>
            </a:xfrm>
            <a:custGeom>
              <a:avLst/>
              <a:gdLst/>
              <a:ahLst/>
              <a:cxnLst>
                <a:cxn ang="0">
                  <a:pos x="72" y="56"/>
                </a:cxn>
                <a:cxn ang="0">
                  <a:pos x="78" y="50"/>
                </a:cxn>
                <a:cxn ang="0">
                  <a:pos x="78" y="40"/>
                </a:cxn>
                <a:cxn ang="0">
                  <a:pos x="78" y="33"/>
                </a:cxn>
                <a:cxn ang="0">
                  <a:pos x="78" y="27"/>
                </a:cxn>
                <a:cxn ang="0">
                  <a:pos x="74" y="17"/>
                </a:cxn>
                <a:cxn ang="0">
                  <a:pos x="71" y="12"/>
                </a:cxn>
                <a:cxn ang="0">
                  <a:pos x="65" y="6"/>
                </a:cxn>
                <a:cxn ang="0">
                  <a:pos x="57" y="2"/>
                </a:cxn>
                <a:cxn ang="0">
                  <a:pos x="53" y="0"/>
                </a:cxn>
                <a:cxn ang="0">
                  <a:pos x="40" y="0"/>
                </a:cxn>
                <a:cxn ang="0">
                  <a:pos x="30" y="0"/>
                </a:cxn>
                <a:cxn ang="0">
                  <a:pos x="23" y="2"/>
                </a:cxn>
                <a:cxn ang="0">
                  <a:pos x="15" y="2"/>
                </a:cxn>
                <a:cxn ang="0">
                  <a:pos x="9" y="8"/>
                </a:cxn>
                <a:cxn ang="0">
                  <a:pos x="5" y="14"/>
                </a:cxn>
                <a:cxn ang="0">
                  <a:pos x="4" y="21"/>
                </a:cxn>
                <a:cxn ang="0">
                  <a:pos x="0" y="27"/>
                </a:cxn>
                <a:cxn ang="0">
                  <a:pos x="0" y="38"/>
                </a:cxn>
                <a:cxn ang="0">
                  <a:pos x="0" y="46"/>
                </a:cxn>
                <a:cxn ang="0">
                  <a:pos x="4" y="50"/>
                </a:cxn>
                <a:cxn ang="0">
                  <a:pos x="7" y="56"/>
                </a:cxn>
                <a:cxn ang="0">
                  <a:pos x="9" y="60"/>
                </a:cxn>
                <a:cxn ang="0">
                  <a:pos x="17" y="61"/>
                </a:cxn>
                <a:cxn ang="0">
                  <a:pos x="25" y="65"/>
                </a:cxn>
                <a:cxn ang="0">
                  <a:pos x="21" y="56"/>
                </a:cxn>
                <a:cxn ang="0">
                  <a:pos x="15" y="40"/>
                </a:cxn>
                <a:cxn ang="0">
                  <a:pos x="13" y="35"/>
                </a:cxn>
                <a:cxn ang="0">
                  <a:pos x="15" y="33"/>
                </a:cxn>
                <a:cxn ang="0">
                  <a:pos x="15" y="27"/>
                </a:cxn>
                <a:cxn ang="0">
                  <a:pos x="28" y="29"/>
                </a:cxn>
                <a:cxn ang="0">
                  <a:pos x="42" y="29"/>
                </a:cxn>
                <a:cxn ang="0">
                  <a:pos x="53" y="29"/>
                </a:cxn>
                <a:cxn ang="0">
                  <a:pos x="59" y="27"/>
                </a:cxn>
                <a:cxn ang="0">
                  <a:pos x="65" y="29"/>
                </a:cxn>
                <a:cxn ang="0">
                  <a:pos x="65" y="35"/>
                </a:cxn>
                <a:cxn ang="0">
                  <a:pos x="65" y="44"/>
                </a:cxn>
                <a:cxn ang="0">
                  <a:pos x="59" y="56"/>
                </a:cxn>
                <a:cxn ang="0">
                  <a:pos x="57" y="65"/>
                </a:cxn>
                <a:cxn ang="0">
                  <a:pos x="65" y="60"/>
                </a:cxn>
                <a:cxn ang="0">
                  <a:pos x="72" y="56"/>
                </a:cxn>
              </a:cxnLst>
              <a:rect l="0" t="0" r="r" b="b"/>
              <a:pathLst>
                <a:path w="78" h="65">
                  <a:moveTo>
                    <a:pt x="72" y="56"/>
                  </a:moveTo>
                  <a:lnTo>
                    <a:pt x="78" y="50"/>
                  </a:lnTo>
                  <a:lnTo>
                    <a:pt x="78" y="40"/>
                  </a:lnTo>
                  <a:lnTo>
                    <a:pt x="78" y="33"/>
                  </a:lnTo>
                  <a:lnTo>
                    <a:pt x="78" y="27"/>
                  </a:lnTo>
                  <a:lnTo>
                    <a:pt x="74" y="17"/>
                  </a:lnTo>
                  <a:lnTo>
                    <a:pt x="71" y="12"/>
                  </a:lnTo>
                  <a:lnTo>
                    <a:pt x="65" y="6"/>
                  </a:lnTo>
                  <a:lnTo>
                    <a:pt x="57" y="2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30" y="0"/>
                  </a:lnTo>
                  <a:lnTo>
                    <a:pt x="23" y="2"/>
                  </a:lnTo>
                  <a:lnTo>
                    <a:pt x="15" y="2"/>
                  </a:lnTo>
                  <a:lnTo>
                    <a:pt x="9" y="8"/>
                  </a:lnTo>
                  <a:lnTo>
                    <a:pt x="5" y="14"/>
                  </a:lnTo>
                  <a:lnTo>
                    <a:pt x="4" y="21"/>
                  </a:lnTo>
                  <a:lnTo>
                    <a:pt x="0" y="27"/>
                  </a:lnTo>
                  <a:lnTo>
                    <a:pt x="0" y="38"/>
                  </a:lnTo>
                  <a:lnTo>
                    <a:pt x="0" y="46"/>
                  </a:lnTo>
                  <a:lnTo>
                    <a:pt x="4" y="50"/>
                  </a:lnTo>
                  <a:lnTo>
                    <a:pt x="7" y="56"/>
                  </a:lnTo>
                  <a:lnTo>
                    <a:pt x="9" y="60"/>
                  </a:lnTo>
                  <a:lnTo>
                    <a:pt x="17" y="61"/>
                  </a:lnTo>
                  <a:lnTo>
                    <a:pt x="25" y="65"/>
                  </a:lnTo>
                  <a:lnTo>
                    <a:pt x="21" y="56"/>
                  </a:lnTo>
                  <a:lnTo>
                    <a:pt x="15" y="40"/>
                  </a:lnTo>
                  <a:lnTo>
                    <a:pt x="13" y="35"/>
                  </a:lnTo>
                  <a:lnTo>
                    <a:pt x="15" y="33"/>
                  </a:lnTo>
                  <a:lnTo>
                    <a:pt x="15" y="27"/>
                  </a:lnTo>
                  <a:lnTo>
                    <a:pt x="28" y="29"/>
                  </a:lnTo>
                  <a:lnTo>
                    <a:pt x="42" y="29"/>
                  </a:lnTo>
                  <a:lnTo>
                    <a:pt x="53" y="29"/>
                  </a:lnTo>
                  <a:lnTo>
                    <a:pt x="59" y="27"/>
                  </a:lnTo>
                  <a:lnTo>
                    <a:pt x="65" y="29"/>
                  </a:lnTo>
                  <a:lnTo>
                    <a:pt x="65" y="35"/>
                  </a:lnTo>
                  <a:lnTo>
                    <a:pt x="65" y="44"/>
                  </a:lnTo>
                  <a:lnTo>
                    <a:pt x="59" y="56"/>
                  </a:lnTo>
                  <a:lnTo>
                    <a:pt x="57" y="65"/>
                  </a:lnTo>
                  <a:lnTo>
                    <a:pt x="65" y="60"/>
                  </a:lnTo>
                  <a:lnTo>
                    <a:pt x="72" y="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27" name="Freeform 91"/>
            <p:cNvSpPr>
              <a:spLocks/>
            </p:cNvSpPr>
            <p:nvPr/>
          </p:nvSpPr>
          <p:spPr bwMode="auto">
            <a:xfrm>
              <a:off x="983" y="1744"/>
              <a:ext cx="31" cy="46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8" y="0"/>
                </a:cxn>
                <a:cxn ang="0">
                  <a:pos x="34" y="2"/>
                </a:cxn>
                <a:cxn ang="0">
                  <a:pos x="38" y="4"/>
                </a:cxn>
                <a:cxn ang="0">
                  <a:pos x="42" y="6"/>
                </a:cxn>
                <a:cxn ang="0">
                  <a:pos x="44" y="10"/>
                </a:cxn>
                <a:cxn ang="0">
                  <a:pos x="46" y="13"/>
                </a:cxn>
                <a:cxn ang="0">
                  <a:pos x="48" y="19"/>
                </a:cxn>
                <a:cxn ang="0">
                  <a:pos x="48" y="23"/>
                </a:cxn>
                <a:cxn ang="0">
                  <a:pos x="48" y="29"/>
                </a:cxn>
                <a:cxn ang="0">
                  <a:pos x="46" y="33"/>
                </a:cxn>
                <a:cxn ang="0">
                  <a:pos x="44" y="36"/>
                </a:cxn>
                <a:cxn ang="0">
                  <a:pos x="42" y="40"/>
                </a:cxn>
                <a:cxn ang="0">
                  <a:pos x="38" y="42"/>
                </a:cxn>
                <a:cxn ang="0">
                  <a:pos x="34" y="46"/>
                </a:cxn>
                <a:cxn ang="0">
                  <a:pos x="28" y="46"/>
                </a:cxn>
                <a:cxn ang="0">
                  <a:pos x="25" y="48"/>
                </a:cxn>
                <a:cxn ang="0">
                  <a:pos x="19" y="46"/>
                </a:cxn>
                <a:cxn ang="0">
                  <a:pos x="15" y="46"/>
                </a:cxn>
                <a:cxn ang="0">
                  <a:pos x="11" y="42"/>
                </a:cxn>
                <a:cxn ang="0">
                  <a:pos x="7" y="40"/>
                </a:cxn>
                <a:cxn ang="0">
                  <a:pos x="4" y="36"/>
                </a:cxn>
                <a:cxn ang="0">
                  <a:pos x="2" y="33"/>
                </a:cxn>
                <a:cxn ang="0">
                  <a:pos x="2" y="29"/>
                </a:cxn>
                <a:cxn ang="0">
                  <a:pos x="0" y="23"/>
                </a:cxn>
                <a:cxn ang="0">
                  <a:pos x="2" y="19"/>
                </a:cxn>
                <a:cxn ang="0">
                  <a:pos x="2" y="13"/>
                </a:cxn>
                <a:cxn ang="0">
                  <a:pos x="4" y="10"/>
                </a:cxn>
                <a:cxn ang="0">
                  <a:pos x="7" y="6"/>
                </a:cxn>
                <a:cxn ang="0">
                  <a:pos x="11" y="4"/>
                </a:cxn>
                <a:cxn ang="0">
                  <a:pos x="15" y="2"/>
                </a:cxn>
                <a:cxn ang="0">
                  <a:pos x="19" y="0"/>
                </a:cxn>
                <a:cxn ang="0">
                  <a:pos x="25" y="0"/>
                </a:cxn>
              </a:cxnLst>
              <a:rect l="0" t="0" r="r" b="b"/>
              <a:pathLst>
                <a:path w="48" h="48">
                  <a:moveTo>
                    <a:pt x="25" y="0"/>
                  </a:moveTo>
                  <a:lnTo>
                    <a:pt x="28" y="0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2" y="6"/>
                  </a:lnTo>
                  <a:lnTo>
                    <a:pt x="44" y="10"/>
                  </a:lnTo>
                  <a:lnTo>
                    <a:pt x="46" y="13"/>
                  </a:lnTo>
                  <a:lnTo>
                    <a:pt x="48" y="19"/>
                  </a:lnTo>
                  <a:lnTo>
                    <a:pt x="48" y="23"/>
                  </a:lnTo>
                  <a:lnTo>
                    <a:pt x="48" y="29"/>
                  </a:lnTo>
                  <a:lnTo>
                    <a:pt x="46" y="33"/>
                  </a:lnTo>
                  <a:lnTo>
                    <a:pt x="44" y="36"/>
                  </a:lnTo>
                  <a:lnTo>
                    <a:pt x="42" y="40"/>
                  </a:lnTo>
                  <a:lnTo>
                    <a:pt x="38" y="42"/>
                  </a:lnTo>
                  <a:lnTo>
                    <a:pt x="34" y="46"/>
                  </a:lnTo>
                  <a:lnTo>
                    <a:pt x="28" y="46"/>
                  </a:lnTo>
                  <a:lnTo>
                    <a:pt x="25" y="48"/>
                  </a:lnTo>
                  <a:lnTo>
                    <a:pt x="19" y="46"/>
                  </a:lnTo>
                  <a:lnTo>
                    <a:pt x="15" y="46"/>
                  </a:lnTo>
                  <a:lnTo>
                    <a:pt x="11" y="42"/>
                  </a:lnTo>
                  <a:lnTo>
                    <a:pt x="7" y="40"/>
                  </a:lnTo>
                  <a:lnTo>
                    <a:pt x="4" y="36"/>
                  </a:lnTo>
                  <a:lnTo>
                    <a:pt x="2" y="33"/>
                  </a:lnTo>
                  <a:lnTo>
                    <a:pt x="2" y="29"/>
                  </a:lnTo>
                  <a:lnTo>
                    <a:pt x="0" y="23"/>
                  </a:lnTo>
                  <a:lnTo>
                    <a:pt x="2" y="19"/>
                  </a:lnTo>
                  <a:lnTo>
                    <a:pt x="2" y="13"/>
                  </a:lnTo>
                  <a:lnTo>
                    <a:pt x="4" y="10"/>
                  </a:lnTo>
                  <a:lnTo>
                    <a:pt x="7" y="6"/>
                  </a:lnTo>
                  <a:lnTo>
                    <a:pt x="11" y="4"/>
                  </a:lnTo>
                  <a:lnTo>
                    <a:pt x="15" y="2"/>
                  </a:lnTo>
                  <a:lnTo>
                    <a:pt x="19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5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28" name="Freeform 92"/>
            <p:cNvSpPr>
              <a:spLocks/>
            </p:cNvSpPr>
            <p:nvPr/>
          </p:nvSpPr>
          <p:spPr bwMode="auto">
            <a:xfrm>
              <a:off x="950" y="1744"/>
              <a:ext cx="29" cy="4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27" y="0"/>
                </a:cxn>
                <a:cxn ang="0">
                  <a:pos x="31" y="2"/>
                </a:cxn>
                <a:cxn ang="0">
                  <a:pos x="35" y="4"/>
                </a:cxn>
                <a:cxn ang="0">
                  <a:pos x="38" y="6"/>
                </a:cxn>
                <a:cxn ang="0">
                  <a:pos x="40" y="10"/>
                </a:cxn>
                <a:cxn ang="0">
                  <a:pos x="42" y="13"/>
                </a:cxn>
                <a:cxn ang="0">
                  <a:pos x="44" y="19"/>
                </a:cxn>
                <a:cxn ang="0">
                  <a:pos x="44" y="23"/>
                </a:cxn>
                <a:cxn ang="0">
                  <a:pos x="44" y="29"/>
                </a:cxn>
                <a:cxn ang="0">
                  <a:pos x="42" y="33"/>
                </a:cxn>
                <a:cxn ang="0">
                  <a:pos x="40" y="36"/>
                </a:cxn>
                <a:cxn ang="0">
                  <a:pos x="38" y="40"/>
                </a:cxn>
                <a:cxn ang="0">
                  <a:pos x="35" y="42"/>
                </a:cxn>
                <a:cxn ang="0">
                  <a:pos x="31" y="46"/>
                </a:cxn>
                <a:cxn ang="0">
                  <a:pos x="27" y="46"/>
                </a:cxn>
                <a:cxn ang="0">
                  <a:pos x="23" y="48"/>
                </a:cxn>
                <a:cxn ang="0">
                  <a:pos x="17" y="46"/>
                </a:cxn>
                <a:cxn ang="0">
                  <a:pos x="14" y="46"/>
                </a:cxn>
                <a:cxn ang="0">
                  <a:pos x="10" y="42"/>
                </a:cxn>
                <a:cxn ang="0">
                  <a:pos x="8" y="40"/>
                </a:cxn>
                <a:cxn ang="0">
                  <a:pos x="4" y="36"/>
                </a:cxn>
                <a:cxn ang="0">
                  <a:pos x="2" y="33"/>
                </a:cxn>
                <a:cxn ang="0">
                  <a:pos x="0" y="29"/>
                </a:cxn>
                <a:cxn ang="0">
                  <a:pos x="0" y="23"/>
                </a:cxn>
                <a:cxn ang="0">
                  <a:pos x="0" y="19"/>
                </a:cxn>
                <a:cxn ang="0">
                  <a:pos x="2" y="13"/>
                </a:cxn>
                <a:cxn ang="0">
                  <a:pos x="4" y="10"/>
                </a:cxn>
                <a:cxn ang="0">
                  <a:pos x="8" y="6"/>
                </a:cxn>
                <a:cxn ang="0">
                  <a:pos x="10" y="4"/>
                </a:cxn>
                <a:cxn ang="0">
                  <a:pos x="14" y="2"/>
                </a:cxn>
                <a:cxn ang="0">
                  <a:pos x="17" y="0"/>
                </a:cxn>
                <a:cxn ang="0">
                  <a:pos x="23" y="0"/>
                </a:cxn>
              </a:cxnLst>
              <a:rect l="0" t="0" r="r" b="b"/>
              <a:pathLst>
                <a:path w="44" h="48">
                  <a:moveTo>
                    <a:pt x="23" y="0"/>
                  </a:moveTo>
                  <a:lnTo>
                    <a:pt x="27" y="0"/>
                  </a:lnTo>
                  <a:lnTo>
                    <a:pt x="31" y="2"/>
                  </a:lnTo>
                  <a:lnTo>
                    <a:pt x="35" y="4"/>
                  </a:lnTo>
                  <a:lnTo>
                    <a:pt x="38" y="6"/>
                  </a:lnTo>
                  <a:lnTo>
                    <a:pt x="40" y="10"/>
                  </a:lnTo>
                  <a:lnTo>
                    <a:pt x="42" y="13"/>
                  </a:lnTo>
                  <a:lnTo>
                    <a:pt x="44" y="19"/>
                  </a:lnTo>
                  <a:lnTo>
                    <a:pt x="44" y="23"/>
                  </a:lnTo>
                  <a:lnTo>
                    <a:pt x="44" y="29"/>
                  </a:lnTo>
                  <a:lnTo>
                    <a:pt x="42" y="33"/>
                  </a:lnTo>
                  <a:lnTo>
                    <a:pt x="40" y="36"/>
                  </a:lnTo>
                  <a:lnTo>
                    <a:pt x="38" y="40"/>
                  </a:lnTo>
                  <a:lnTo>
                    <a:pt x="35" y="42"/>
                  </a:lnTo>
                  <a:lnTo>
                    <a:pt x="31" y="46"/>
                  </a:lnTo>
                  <a:lnTo>
                    <a:pt x="27" y="46"/>
                  </a:lnTo>
                  <a:lnTo>
                    <a:pt x="23" y="48"/>
                  </a:lnTo>
                  <a:lnTo>
                    <a:pt x="17" y="46"/>
                  </a:lnTo>
                  <a:lnTo>
                    <a:pt x="14" y="46"/>
                  </a:lnTo>
                  <a:lnTo>
                    <a:pt x="10" y="42"/>
                  </a:lnTo>
                  <a:lnTo>
                    <a:pt x="8" y="40"/>
                  </a:lnTo>
                  <a:lnTo>
                    <a:pt x="4" y="36"/>
                  </a:lnTo>
                  <a:lnTo>
                    <a:pt x="2" y="33"/>
                  </a:lnTo>
                  <a:lnTo>
                    <a:pt x="0" y="29"/>
                  </a:lnTo>
                  <a:lnTo>
                    <a:pt x="0" y="23"/>
                  </a:lnTo>
                  <a:lnTo>
                    <a:pt x="0" y="19"/>
                  </a:lnTo>
                  <a:lnTo>
                    <a:pt x="2" y="13"/>
                  </a:lnTo>
                  <a:lnTo>
                    <a:pt x="4" y="10"/>
                  </a:lnTo>
                  <a:lnTo>
                    <a:pt x="8" y="6"/>
                  </a:lnTo>
                  <a:lnTo>
                    <a:pt x="10" y="4"/>
                  </a:lnTo>
                  <a:lnTo>
                    <a:pt x="14" y="2"/>
                  </a:lnTo>
                  <a:lnTo>
                    <a:pt x="17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5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29" name="Freeform 93"/>
            <p:cNvSpPr>
              <a:spLocks/>
            </p:cNvSpPr>
            <p:nvPr/>
          </p:nvSpPr>
          <p:spPr bwMode="auto">
            <a:xfrm>
              <a:off x="974" y="2098"/>
              <a:ext cx="49" cy="164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64" y="21"/>
                </a:cxn>
                <a:cxn ang="0">
                  <a:pos x="66" y="44"/>
                </a:cxn>
                <a:cxn ang="0">
                  <a:pos x="66" y="65"/>
                </a:cxn>
                <a:cxn ang="0">
                  <a:pos x="64" y="88"/>
                </a:cxn>
                <a:cxn ang="0">
                  <a:pos x="64" y="105"/>
                </a:cxn>
                <a:cxn ang="0">
                  <a:pos x="64" y="128"/>
                </a:cxn>
                <a:cxn ang="0">
                  <a:pos x="64" y="138"/>
                </a:cxn>
                <a:cxn ang="0">
                  <a:pos x="75" y="163"/>
                </a:cxn>
                <a:cxn ang="0">
                  <a:pos x="79" y="174"/>
                </a:cxn>
                <a:cxn ang="0">
                  <a:pos x="64" y="174"/>
                </a:cxn>
                <a:cxn ang="0">
                  <a:pos x="56" y="161"/>
                </a:cxn>
                <a:cxn ang="0">
                  <a:pos x="50" y="149"/>
                </a:cxn>
                <a:cxn ang="0">
                  <a:pos x="46" y="126"/>
                </a:cxn>
                <a:cxn ang="0">
                  <a:pos x="39" y="65"/>
                </a:cxn>
                <a:cxn ang="0">
                  <a:pos x="37" y="50"/>
                </a:cxn>
                <a:cxn ang="0">
                  <a:pos x="37" y="82"/>
                </a:cxn>
                <a:cxn ang="0">
                  <a:pos x="33" y="101"/>
                </a:cxn>
                <a:cxn ang="0">
                  <a:pos x="33" y="121"/>
                </a:cxn>
                <a:cxn ang="0">
                  <a:pos x="37" y="138"/>
                </a:cxn>
                <a:cxn ang="0">
                  <a:pos x="33" y="145"/>
                </a:cxn>
                <a:cxn ang="0">
                  <a:pos x="23" y="168"/>
                </a:cxn>
                <a:cxn ang="0">
                  <a:pos x="14" y="172"/>
                </a:cxn>
                <a:cxn ang="0">
                  <a:pos x="8" y="172"/>
                </a:cxn>
                <a:cxn ang="0">
                  <a:pos x="0" y="166"/>
                </a:cxn>
                <a:cxn ang="0">
                  <a:pos x="16" y="138"/>
                </a:cxn>
                <a:cxn ang="0">
                  <a:pos x="8" y="77"/>
                </a:cxn>
                <a:cxn ang="0">
                  <a:pos x="6" y="50"/>
                </a:cxn>
                <a:cxn ang="0">
                  <a:pos x="6" y="0"/>
                </a:cxn>
                <a:cxn ang="0">
                  <a:pos x="64" y="0"/>
                </a:cxn>
              </a:cxnLst>
              <a:rect l="0" t="0" r="r" b="b"/>
              <a:pathLst>
                <a:path w="79" h="174">
                  <a:moveTo>
                    <a:pt x="64" y="0"/>
                  </a:moveTo>
                  <a:lnTo>
                    <a:pt x="64" y="21"/>
                  </a:lnTo>
                  <a:lnTo>
                    <a:pt x="66" y="44"/>
                  </a:lnTo>
                  <a:lnTo>
                    <a:pt x="66" y="65"/>
                  </a:lnTo>
                  <a:lnTo>
                    <a:pt x="64" y="88"/>
                  </a:lnTo>
                  <a:lnTo>
                    <a:pt x="64" y="105"/>
                  </a:lnTo>
                  <a:lnTo>
                    <a:pt x="64" y="128"/>
                  </a:lnTo>
                  <a:lnTo>
                    <a:pt x="64" y="138"/>
                  </a:lnTo>
                  <a:lnTo>
                    <a:pt x="75" y="163"/>
                  </a:lnTo>
                  <a:lnTo>
                    <a:pt x="79" y="174"/>
                  </a:lnTo>
                  <a:lnTo>
                    <a:pt x="64" y="174"/>
                  </a:lnTo>
                  <a:lnTo>
                    <a:pt x="56" y="161"/>
                  </a:lnTo>
                  <a:lnTo>
                    <a:pt x="50" y="149"/>
                  </a:lnTo>
                  <a:lnTo>
                    <a:pt x="46" y="126"/>
                  </a:lnTo>
                  <a:lnTo>
                    <a:pt x="39" y="65"/>
                  </a:lnTo>
                  <a:lnTo>
                    <a:pt x="37" y="50"/>
                  </a:lnTo>
                  <a:lnTo>
                    <a:pt x="37" y="82"/>
                  </a:lnTo>
                  <a:lnTo>
                    <a:pt x="33" y="101"/>
                  </a:lnTo>
                  <a:lnTo>
                    <a:pt x="33" y="121"/>
                  </a:lnTo>
                  <a:lnTo>
                    <a:pt x="37" y="138"/>
                  </a:lnTo>
                  <a:lnTo>
                    <a:pt x="33" y="145"/>
                  </a:lnTo>
                  <a:lnTo>
                    <a:pt x="23" y="168"/>
                  </a:lnTo>
                  <a:lnTo>
                    <a:pt x="14" y="172"/>
                  </a:lnTo>
                  <a:lnTo>
                    <a:pt x="8" y="172"/>
                  </a:lnTo>
                  <a:lnTo>
                    <a:pt x="0" y="166"/>
                  </a:lnTo>
                  <a:lnTo>
                    <a:pt x="16" y="138"/>
                  </a:lnTo>
                  <a:lnTo>
                    <a:pt x="8" y="77"/>
                  </a:lnTo>
                  <a:lnTo>
                    <a:pt x="6" y="50"/>
                  </a:lnTo>
                  <a:lnTo>
                    <a:pt x="6" y="0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30" name="Freeform 94"/>
            <p:cNvSpPr>
              <a:spLocks/>
            </p:cNvSpPr>
            <p:nvPr/>
          </p:nvSpPr>
          <p:spPr bwMode="auto">
            <a:xfrm>
              <a:off x="945" y="1879"/>
              <a:ext cx="29" cy="150"/>
            </a:xfrm>
            <a:custGeom>
              <a:avLst/>
              <a:gdLst/>
              <a:ahLst/>
              <a:cxnLst>
                <a:cxn ang="0">
                  <a:pos x="32" y="2"/>
                </a:cxn>
                <a:cxn ang="0">
                  <a:pos x="26" y="30"/>
                </a:cxn>
                <a:cxn ang="0">
                  <a:pos x="28" y="95"/>
                </a:cxn>
                <a:cxn ang="0">
                  <a:pos x="45" y="124"/>
                </a:cxn>
                <a:cxn ang="0">
                  <a:pos x="44" y="128"/>
                </a:cxn>
                <a:cxn ang="0">
                  <a:pos x="45" y="141"/>
                </a:cxn>
                <a:cxn ang="0">
                  <a:pos x="44" y="152"/>
                </a:cxn>
                <a:cxn ang="0">
                  <a:pos x="28" y="133"/>
                </a:cxn>
                <a:cxn ang="0">
                  <a:pos x="15" y="101"/>
                </a:cxn>
                <a:cxn ang="0">
                  <a:pos x="0" y="24"/>
                </a:cxn>
                <a:cxn ang="0">
                  <a:pos x="7" y="0"/>
                </a:cxn>
                <a:cxn ang="0">
                  <a:pos x="32" y="2"/>
                </a:cxn>
              </a:cxnLst>
              <a:rect l="0" t="0" r="r" b="b"/>
              <a:pathLst>
                <a:path w="45" h="152">
                  <a:moveTo>
                    <a:pt x="32" y="2"/>
                  </a:moveTo>
                  <a:lnTo>
                    <a:pt x="26" y="30"/>
                  </a:lnTo>
                  <a:lnTo>
                    <a:pt x="28" y="95"/>
                  </a:lnTo>
                  <a:lnTo>
                    <a:pt x="45" y="124"/>
                  </a:lnTo>
                  <a:lnTo>
                    <a:pt x="44" y="128"/>
                  </a:lnTo>
                  <a:lnTo>
                    <a:pt x="45" y="141"/>
                  </a:lnTo>
                  <a:lnTo>
                    <a:pt x="44" y="152"/>
                  </a:lnTo>
                  <a:lnTo>
                    <a:pt x="28" y="133"/>
                  </a:lnTo>
                  <a:lnTo>
                    <a:pt x="15" y="101"/>
                  </a:lnTo>
                  <a:lnTo>
                    <a:pt x="0" y="24"/>
                  </a:lnTo>
                  <a:lnTo>
                    <a:pt x="7" y="0"/>
                  </a:lnTo>
                  <a:lnTo>
                    <a:pt x="32" y="2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31" name="Freeform 95"/>
            <p:cNvSpPr>
              <a:spLocks/>
            </p:cNvSpPr>
            <p:nvPr/>
          </p:nvSpPr>
          <p:spPr bwMode="auto">
            <a:xfrm>
              <a:off x="995" y="2235"/>
              <a:ext cx="29" cy="50"/>
            </a:xfrm>
            <a:custGeom>
              <a:avLst/>
              <a:gdLst/>
              <a:ahLst/>
              <a:cxnLst>
                <a:cxn ang="0">
                  <a:pos x="40" y="24"/>
                </a:cxn>
                <a:cxn ang="0">
                  <a:pos x="46" y="32"/>
                </a:cxn>
                <a:cxn ang="0">
                  <a:pos x="46" y="40"/>
                </a:cxn>
                <a:cxn ang="0">
                  <a:pos x="46" y="42"/>
                </a:cxn>
                <a:cxn ang="0">
                  <a:pos x="46" y="45"/>
                </a:cxn>
                <a:cxn ang="0">
                  <a:pos x="42" y="47"/>
                </a:cxn>
                <a:cxn ang="0">
                  <a:pos x="38" y="51"/>
                </a:cxn>
                <a:cxn ang="0">
                  <a:pos x="29" y="51"/>
                </a:cxn>
                <a:cxn ang="0">
                  <a:pos x="23" y="45"/>
                </a:cxn>
                <a:cxn ang="0">
                  <a:pos x="15" y="42"/>
                </a:cxn>
                <a:cxn ang="0">
                  <a:pos x="9" y="36"/>
                </a:cxn>
                <a:cxn ang="0">
                  <a:pos x="8" y="21"/>
                </a:cxn>
                <a:cxn ang="0">
                  <a:pos x="0" y="9"/>
                </a:cxn>
                <a:cxn ang="0">
                  <a:pos x="2" y="0"/>
                </a:cxn>
                <a:cxn ang="0">
                  <a:pos x="13" y="19"/>
                </a:cxn>
                <a:cxn ang="0">
                  <a:pos x="21" y="30"/>
                </a:cxn>
                <a:cxn ang="0">
                  <a:pos x="31" y="30"/>
                </a:cxn>
                <a:cxn ang="0">
                  <a:pos x="40" y="30"/>
                </a:cxn>
                <a:cxn ang="0">
                  <a:pos x="40" y="24"/>
                </a:cxn>
              </a:cxnLst>
              <a:rect l="0" t="0" r="r" b="b"/>
              <a:pathLst>
                <a:path w="46" h="51">
                  <a:moveTo>
                    <a:pt x="40" y="24"/>
                  </a:moveTo>
                  <a:lnTo>
                    <a:pt x="46" y="32"/>
                  </a:lnTo>
                  <a:lnTo>
                    <a:pt x="46" y="40"/>
                  </a:lnTo>
                  <a:lnTo>
                    <a:pt x="46" y="42"/>
                  </a:lnTo>
                  <a:lnTo>
                    <a:pt x="46" y="45"/>
                  </a:lnTo>
                  <a:lnTo>
                    <a:pt x="42" y="47"/>
                  </a:lnTo>
                  <a:lnTo>
                    <a:pt x="38" y="51"/>
                  </a:lnTo>
                  <a:lnTo>
                    <a:pt x="29" y="51"/>
                  </a:lnTo>
                  <a:lnTo>
                    <a:pt x="23" y="45"/>
                  </a:lnTo>
                  <a:lnTo>
                    <a:pt x="15" y="42"/>
                  </a:lnTo>
                  <a:lnTo>
                    <a:pt x="9" y="36"/>
                  </a:lnTo>
                  <a:lnTo>
                    <a:pt x="8" y="21"/>
                  </a:lnTo>
                  <a:lnTo>
                    <a:pt x="0" y="9"/>
                  </a:lnTo>
                  <a:lnTo>
                    <a:pt x="2" y="0"/>
                  </a:lnTo>
                  <a:lnTo>
                    <a:pt x="13" y="19"/>
                  </a:lnTo>
                  <a:lnTo>
                    <a:pt x="21" y="30"/>
                  </a:lnTo>
                  <a:lnTo>
                    <a:pt x="31" y="30"/>
                  </a:lnTo>
                  <a:lnTo>
                    <a:pt x="40" y="30"/>
                  </a:lnTo>
                  <a:lnTo>
                    <a:pt x="40" y="24"/>
                  </a:lnTo>
                  <a:close/>
                </a:path>
              </a:pathLst>
            </a:custGeom>
            <a:solidFill>
              <a:srgbClr val="FF1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32" name="Freeform 96"/>
            <p:cNvSpPr>
              <a:spLocks/>
            </p:cNvSpPr>
            <p:nvPr/>
          </p:nvSpPr>
          <p:spPr bwMode="auto">
            <a:xfrm>
              <a:off x="966" y="2235"/>
              <a:ext cx="29" cy="52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5"/>
                </a:cxn>
                <a:cxn ang="0">
                  <a:pos x="40" y="17"/>
                </a:cxn>
                <a:cxn ang="0">
                  <a:pos x="36" y="30"/>
                </a:cxn>
                <a:cxn ang="0">
                  <a:pos x="33" y="38"/>
                </a:cxn>
                <a:cxn ang="0">
                  <a:pos x="29" y="43"/>
                </a:cxn>
                <a:cxn ang="0">
                  <a:pos x="23" y="47"/>
                </a:cxn>
                <a:cxn ang="0">
                  <a:pos x="15" y="49"/>
                </a:cxn>
                <a:cxn ang="0">
                  <a:pos x="10" y="53"/>
                </a:cxn>
                <a:cxn ang="0">
                  <a:pos x="6" y="47"/>
                </a:cxn>
                <a:cxn ang="0">
                  <a:pos x="2" y="47"/>
                </a:cxn>
                <a:cxn ang="0">
                  <a:pos x="0" y="42"/>
                </a:cxn>
                <a:cxn ang="0">
                  <a:pos x="0" y="36"/>
                </a:cxn>
                <a:cxn ang="0">
                  <a:pos x="6" y="26"/>
                </a:cxn>
                <a:cxn ang="0">
                  <a:pos x="10" y="24"/>
                </a:cxn>
                <a:cxn ang="0">
                  <a:pos x="10" y="26"/>
                </a:cxn>
                <a:cxn ang="0">
                  <a:pos x="13" y="30"/>
                </a:cxn>
                <a:cxn ang="0">
                  <a:pos x="17" y="30"/>
                </a:cxn>
                <a:cxn ang="0">
                  <a:pos x="23" y="30"/>
                </a:cxn>
                <a:cxn ang="0">
                  <a:pos x="33" y="30"/>
                </a:cxn>
                <a:cxn ang="0">
                  <a:pos x="40" y="9"/>
                </a:cxn>
                <a:cxn ang="0">
                  <a:pos x="46" y="0"/>
                </a:cxn>
              </a:cxnLst>
              <a:rect l="0" t="0" r="r" b="b"/>
              <a:pathLst>
                <a:path w="46" h="53">
                  <a:moveTo>
                    <a:pt x="46" y="0"/>
                  </a:moveTo>
                  <a:lnTo>
                    <a:pt x="46" y="5"/>
                  </a:lnTo>
                  <a:lnTo>
                    <a:pt x="40" y="17"/>
                  </a:lnTo>
                  <a:lnTo>
                    <a:pt x="36" y="30"/>
                  </a:lnTo>
                  <a:lnTo>
                    <a:pt x="33" y="38"/>
                  </a:lnTo>
                  <a:lnTo>
                    <a:pt x="29" y="43"/>
                  </a:lnTo>
                  <a:lnTo>
                    <a:pt x="23" y="47"/>
                  </a:lnTo>
                  <a:lnTo>
                    <a:pt x="15" y="49"/>
                  </a:lnTo>
                  <a:lnTo>
                    <a:pt x="10" y="53"/>
                  </a:lnTo>
                  <a:lnTo>
                    <a:pt x="6" y="47"/>
                  </a:lnTo>
                  <a:lnTo>
                    <a:pt x="2" y="47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6" y="26"/>
                  </a:lnTo>
                  <a:lnTo>
                    <a:pt x="10" y="24"/>
                  </a:lnTo>
                  <a:lnTo>
                    <a:pt x="10" y="26"/>
                  </a:lnTo>
                  <a:lnTo>
                    <a:pt x="13" y="30"/>
                  </a:lnTo>
                  <a:lnTo>
                    <a:pt x="17" y="30"/>
                  </a:lnTo>
                  <a:lnTo>
                    <a:pt x="23" y="30"/>
                  </a:lnTo>
                  <a:lnTo>
                    <a:pt x="33" y="30"/>
                  </a:lnTo>
                  <a:lnTo>
                    <a:pt x="40" y="9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1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33" name="Freeform 97"/>
            <p:cNvSpPr>
              <a:spLocks/>
            </p:cNvSpPr>
            <p:nvPr/>
          </p:nvSpPr>
          <p:spPr bwMode="auto">
            <a:xfrm>
              <a:off x="951" y="1786"/>
              <a:ext cx="89" cy="324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117" y="13"/>
                </a:cxn>
                <a:cxn ang="0">
                  <a:pos x="121" y="19"/>
                </a:cxn>
                <a:cxn ang="0">
                  <a:pos x="138" y="105"/>
                </a:cxn>
                <a:cxn ang="0">
                  <a:pos x="113" y="107"/>
                </a:cxn>
                <a:cxn ang="0">
                  <a:pos x="109" y="86"/>
                </a:cxn>
                <a:cxn ang="0">
                  <a:pos x="98" y="130"/>
                </a:cxn>
                <a:cxn ang="0">
                  <a:pos x="117" y="185"/>
                </a:cxn>
                <a:cxn ang="0">
                  <a:pos x="117" y="227"/>
                </a:cxn>
                <a:cxn ang="0">
                  <a:pos x="113" y="256"/>
                </a:cxn>
                <a:cxn ang="0">
                  <a:pos x="103" y="296"/>
                </a:cxn>
                <a:cxn ang="0">
                  <a:pos x="96" y="329"/>
                </a:cxn>
                <a:cxn ang="0">
                  <a:pos x="71" y="334"/>
                </a:cxn>
                <a:cxn ang="0">
                  <a:pos x="69" y="329"/>
                </a:cxn>
                <a:cxn ang="0">
                  <a:pos x="44" y="327"/>
                </a:cxn>
                <a:cxn ang="0">
                  <a:pos x="36" y="289"/>
                </a:cxn>
                <a:cxn ang="0">
                  <a:pos x="27" y="235"/>
                </a:cxn>
                <a:cxn ang="0">
                  <a:pos x="25" y="185"/>
                </a:cxn>
                <a:cxn ang="0">
                  <a:pos x="36" y="124"/>
                </a:cxn>
                <a:cxn ang="0">
                  <a:pos x="31" y="92"/>
                </a:cxn>
                <a:cxn ang="0">
                  <a:pos x="27" y="105"/>
                </a:cxn>
                <a:cxn ang="0">
                  <a:pos x="0" y="99"/>
                </a:cxn>
                <a:cxn ang="0">
                  <a:pos x="21" y="19"/>
                </a:cxn>
                <a:cxn ang="0">
                  <a:pos x="56" y="0"/>
                </a:cxn>
                <a:cxn ang="0">
                  <a:pos x="59" y="2"/>
                </a:cxn>
                <a:cxn ang="0">
                  <a:pos x="63" y="6"/>
                </a:cxn>
                <a:cxn ang="0">
                  <a:pos x="67" y="6"/>
                </a:cxn>
                <a:cxn ang="0">
                  <a:pos x="69" y="6"/>
                </a:cxn>
                <a:cxn ang="0">
                  <a:pos x="75" y="6"/>
                </a:cxn>
                <a:cxn ang="0">
                  <a:pos x="78" y="2"/>
                </a:cxn>
                <a:cxn ang="0">
                  <a:pos x="80" y="2"/>
                </a:cxn>
                <a:cxn ang="0">
                  <a:pos x="86" y="0"/>
                </a:cxn>
              </a:cxnLst>
              <a:rect l="0" t="0" r="r" b="b"/>
              <a:pathLst>
                <a:path w="138" h="334">
                  <a:moveTo>
                    <a:pt x="86" y="0"/>
                  </a:moveTo>
                  <a:lnTo>
                    <a:pt x="117" y="13"/>
                  </a:lnTo>
                  <a:lnTo>
                    <a:pt x="121" y="19"/>
                  </a:lnTo>
                  <a:lnTo>
                    <a:pt x="138" y="105"/>
                  </a:lnTo>
                  <a:lnTo>
                    <a:pt x="113" y="107"/>
                  </a:lnTo>
                  <a:lnTo>
                    <a:pt x="109" y="86"/>
                  </a:lnTo>
                  <a:lnTo>
                    <a:pt x="98" y="130"/>
                  </a:lnTo>
                  <a:lnTo>
                    <a:pt x="117" y="185"/>
                  </a:lnTo>
                  <a:lnTo>
                    <a:pt x="117" y="227"/>
                  </a:lnTo>
                  <a:lnTo>
                    <a:pt x="113" y="256"/>
                  </a:lnTo>
                  <a:lnTo>
                    <a:pt x="103" y="296"/>
                  </a:lnTo>
                  <a:lnTo>
                    <a:pt x="96" y="329"/>
                  </a:lnTo>
                  <a:lnTo>
                    <a:pt x="71" y="334"/>
                  </a:lnTo>
                  <a:lnTo>
                    <a:pt x="69" y="329"/>
                  </a:lnTo>
                  <a:lnTo>
                    <a:pt x="44" y="327"/>
                  </a:lnTo>
                  <a:lnTo>
                    <a:pt x="36" y="289"/>
                  </a:lnTo>
                  <a:lnTo>
                    <a:pt x="27" y="235"/>
                  </a:lnTo>
                  <a:lnTo>
                    <a:pt x="25" y="185"/>
                  </a:lnTo>
                  <a:lnTo>
                    <a:pt x="36" y="124"/>
                  </a:lnTo>
                  <a:lnTo>
                    <a:pt x="31" y="92"/>
                  </a:lnTo>
                  <a:lnTo>
                    <a:pt x="27" y="105"/>
                  </a:lnTo>
                  <a:lnTo>
                    <a:pt x="0" y="99"/>
                  </a:lnTo>
                  <a:lnTo>
                    <a:pt x="21" y="19"/>
                  </a:lnTo>
                  <a:lnTo>
                    <a:pt x="56" y="0"/>
                  </a:lnTo>
                  <a:lnTo>
                    <a:pt x="59" y="2"/>
                  </a:lnTo>
                  <a:lnTo>
                    <a:pt x="63" y="6"/>
                  </a:lnTo>
                  <a:lnTo>
                    <a:pt x="67" y="6"/>
                  </a:lnTo>
                  <a:lnTo>
                    <a:pt x="69" y="6"/>
                  </a:lnTo>
                  <a:lnTo>
                    <a:pt x="75" y="6"/>
                  </a:lnTo>
                  <a:lnTo>
                    <a:pt x="78" y="2"/>
                  </a:lnTo>
                  <a:lnTo>
                    <a:pt x="80" y="2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FF1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34" name="Freeform 98"/>
            <p:cNvSpPr>
              <a:spLocks/>
            </p:cNvSpPr>
            <p:nvPr/>
          </p:nvSpPr>
          <p:spPr bwMode="auto">
            <a:xfrm>
              <a:off x="951" y="1786"/>
              <a:ext cx="89" cy="324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117" y="13"/>
                </a:cxn>
                <a:cxn ang="0">
                  <a:pos x="121" y="19"/>
                </a:cxn>
                <a:cxn ang="0">
                  <a:pos x="138" y="105"/>
                </a:cxn>
                <a:cxn ang="0">
                  <a:pos x="113" y="107"/>
                </a:cxn>
                <a:cxn ang="0">
                  <a:pos x="109" y="86"/>
                </a:cxn>
                <a:cxn ang="0">
                  <a:pos x="98" y="130"/>
                </a:cxn>
                <a:cxn ang="0">
                  <a:pos x="117" y="185"/>
                </a:cxn>
                <a:cxn ang="0">
                  <a:pos x="117" y="227"/>
                </a:cxn>
                <a:cxn ang="0">
                  <a:pos x="113" y="256"/>
                </a:cxn>
                <a:cxn ang="0">
                  <a:pos x="103" y="296"/>
                </a:cxn>
                <a:cxn ang="0">
                  <a:pos x="96" y="329"/>
                </a:cxn>
                <a:cxn ang="0">
                  <a:pos x="71" y="334"/>
                </a:cxn>
                <a:cxn ang="0">
                  <a:pos x="69" y="329"/>
                </a:cxn>
                <a:cxn ang="0">
                  <a:pos x="44" y="327"/>
                </a:cxn>
                <a:cxn ang="0">
                  <a:pos x="36" y="289"/>
                </a:cxn>
                <a:cxn ang="0">
                  <a:pos x="27" y="235"/>
                </a:cxn>
                <a:cxn ang="0">
                  <a:pos x="25" y="185"/>
                </a:cxn>
                <a:cxn ang="0">
                  <a:pos x="36" y="124"/>
                </a:cxn>
                <a:cxn ang="0">
                  <a:pos x="31" y="92"/>
                </a:cxn>
                <a:cxn ang="0">
                  <a:pos x="27" y="105"/>
                </a:cxn>
                <a:cxn ang="0">
                  <a:pos x="0" y="99"/>
                </a:cxn>
                <a:cxn ang="0">
                  <a:pos x="21" y="19"/>
                </a:cxn>
                <a:cxn ang="0">
                  <a:pos x="56" y="0"/>
                </a:cxn>
                <a:cxn ang="0">
                  <a:pos x="59" y="2"/>
                </a:cxn>
                <a:cxn ang="0">
                  <a:pos x="63" y="6"/>
                </a:cxn>
                <a:cxn ang="0">
                  <a:pos x="67" y="6"/>
                </a:cxn>
                <a:cxn ang="0">
                  <a:pos x="69" y="6"/>
                </a:cxn>
                <a:cxn ang="0">
                  <a:pos x="75" y="6"/>
                </a:cxn>
                <a:cxn ang="0">
                  <a:pos x="78" y="2"/>
                </a:cxn>
                <a:cxn ang="0">
                  <a:pos x="80" y="2"/>
                </a:cxn>
                <a:cxn ang="0">
                  <a:pos x="86" y="0"/>
                </a:cxn>
              </a:cxnLst>
              <a:rect l="0" t="0" r="r" b="b"/>
              <a:pathLst>
                <a:path w="138" h="334">
                  <a:moveTo>
                    <a:pt x="86" y="0"/>
                  </a:moveTo>
                  <a:lnTo>
                    <a:pt x="117" y="13"/>
                  </a:lnTo>
                  <a:lnTo>
                    <a:pt x="121" y="19"/>
                  </a:lnTo>
                  <a:lnTo>
                    <a:pt x="138" y="105"/>
                  </a:lnTo>
                  <a:lnTo>
                    <a:pt x="113" y="107"/>
                  </a:lnTo>
                  <a:lnTo>
                    <a:pt x="109" y="86"/>
                  </a:lnTo>
                  <a:lnTo>
                    <a:pt x="98" y="130"/>
                  </a:lnTo>
                  <a:lnTo>
                    <a:pt x="117" y="185"/>
                  </a:lnTo>
                  <a:lnTo>
                    <a:pt x="117" y="227"/>
                  </a:lnTo>
                  <a:lnTo>
                    <a:pt x="113" y="256"/>
                  </a:lnTo>
                  <a:lnTo>
                    <a:pt x="103" y="296"/>
                  </a:lnTo>
                  <a:lnTo>
                    <a:pt x="96" y="329"/>
                  </a:lnTo>
                  <a:lnTo>
                    <a:pt x="71" y="334"/>
                  </a:lnTo>
                  <a:lnTo>
                    <a:pt x="69" y="329"/>
                  </a:lnTo>
                  <a:lnTo>
                    <a:pt x="44" y="327"/>
                  </a:lnTo>
                  <a:lnTo>
                    <a:pt x="36" y="289"/>
                  </a:lnTo>
                  <a:lnTo>
                    <a:pt x="27" y="235"/>
                  </a:lnTo>
                  <a:lnTo>
                    <a:pt x="25" y="185"/>
                  </a:lnTo>
                  <a:lnTo>
                    <a:pt x="36" y="124"/>
                  </a:lnTo>
                  <a:lnTo>
                    <a:pt x="31" y="92"/>
                  </a:lnTo>
                  <a:lnTo>
                    <a:pt x="27" y="105"/>
                  </a:lnTo>
                  <a:lnTo>
                    <a:pt x="0" y="99"/>
                  </a:lnTo>
                  <a:lnTo>
                    <a:pt x="21" y="19"/>
                  </a:lnTo>
                  <a:lnTo>
                    <a:pt x="56" y="0"/>
                  </a:lnTo>
                  <a:lnTo>
                    <a:pt x="59" y="2"/>
                  </a:lnTo>
                  <a:lnTo>
                    <a:pt x="63" y="6"/>
                  </a:lnTo>
                  <a:lnTo>
                    <a:pt x="67" y="6"/>
                  </a:lnTo>
                  <a:lnTo>
                    <a:pt x="69" y="6"/>
                  </a:lnTo>
                  <a:lnTo>
                    <a:pt x="75" y="6"/>
                  </a:lnTo>
                  <a:lnTo>
                    <a:pt x="78" y="2"/>
                  </a:lnTo>
                  <a:lnTo>
                    <a:pt x="80" y="2"/>
                  </a:lnTo>
                  <a:lnTo>
                    <a:pt x="86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35" name="Freeform 99"/>
            <p:cNvSpPr>
              <a:spLocks/>
            </p:cNvSpPr>
            <p:nvPr/>
          </p:nvSpPr>
          <p:spPr bwMode="auto">
            <a:xfrm>
              <a:off x="909" y="1682"/>
              <a:ext cx="52" cy="116"/>
            </a:xfrm>
            <a:custGeom>
              <a:avLst/>
              <a:gdLst/>
              <a:ahLst/>
              <a:cxnLst>
                <a:cxn ang="0">
                  <a:pos x="50" y="0"/>
                </a:cxn>
                <a:cxn ang="0">
                  <a:pos x="59" y="6"/>
                </a:cxn>
                <a:cxn ang="0">
                  <a:pos x="65" y="10"/>
                </a:cxn>
                <a:cxn ang="0">
                  <a:pos x="69" y="15"/>
                </a:cxn>
                <a:cxn ang="0">
                  <a:pos x="73" y="27"/>
                </a:cxn>
                <a:cxn ang="0">
                  <a:pos x="77" y="48"/>
                </a:cxn>
                <a:cxn ang="0">
                  <a:pos x="80" y="61"/>
                </a:cxn>
                <a:cxn ang="0">
                  <a:pos x="80" y="67"/>
                </a:cxn>
                <a:cxn ang="0">
                  <a:pos x="80" y="76"/>
                </a:cxn>
                <a:cxn ang="0">
                  <a:pos x="77" y="84"/>
                </a:cxn>
                <a:cxn ang="0">
                  <a:pos x="73" y="118"/>
                </a:cxn>
                <a:cxn ang="0">
                  <a:pos x="67" y="111"/>
                </a:cxn>
                <a:cxn ang="0">
                  <a:pos x="59" y="111"/>
                </a:cxn>
                <a:cxn ang="0">
                  <a:pos x="57" y="107"/>
                </a:cxn>
                <a:cxn ang="0">
                  <a:pos x="50" y="105"/>
                </a:cxn>
                <a:cxn ang="0">
                  <a:pos x="55" y="84"/>
                </a:cxn>
                <a:cxn ang="0">
                  <a:pos x="55" y="82"/>
                </a:cxn>
                <a:cxn ang="0">
                  <a:pos x="59" y="71"/>
                </a:cxn>
                <a:cxn ang="0">
                  <a:pos x="59" y="50"/>
                </a:cxn>
                <a:cxn ang="0">
                  <a:pos x="59" y="32"/>
                </a:cxn>
                <a:cxn ang="0">
                  <a:pos x="48" y="21"/>
                </a:cxn>
                <a:cxn ang="0">
                  <a:pos x="31" y="21"/>
                </a:cxn>
                <a:cxn ang="0">
                  <a:pos x="21" y="32"/>
                </a:cxn>
                <a:cxn ang="0">
                  <a:pos x="21" y="67"/>
                </a:cxn>
                <a:cxn ang="0">
                  <a:pos x="31" y="82"/>
                </a:cxn>
                <a:cxn ang="0">
                  <a:pos x="31" y="105"/>
                </a:cxn>
                <a:cxn ang="0">
                  <a:pos x="25" y="101"/>
                </a:cxn>
                <a:cxn ang="0">
                  <a:pos x="23" y="105"/>
                </a:cxn>
                <a:cxn ang="0">
                  <a:pos x="17" y="107"/>
                </a:cxn>
                <a:cxn ang="0">
                  <a:pos x="15" y="107"/>
                </a:cxn>
                <a:cxn ang="0">
                  <a:pos x="10" y="111"/>
                </a:cxn>
                <a:cxn ang="0">
                  <a:pos x="6" y="88"/>
                </a:cxn>
                <a:cxn ang="0">
                  <a:pos x="6" y="73"/>
                </a:cxn>
                <a:cxn ang="0">
                  <a:pos x="4" y="65"/>
                </a:cxn>
                <a:cxn ang="0">
                  <a:pos x="0" y="55"/>
                </a:cxn>
                <a:cxn ang="0">
                  <a:pos x="4" y="50"/>
                </a:cxn>
                <a:cxn ang="0">
                  <a:pos x="6" y="44"/>
                </a:cxn>
                <a:cxn ang="0">
                  <a:pos x="6" y="38"/>
                </a:cxn>
                <a:cxn ang="0">
                  <a:pos x="8" y="32"/>
                </a:cxn>
                <a:cxn ang="0">
                  <a:pos x="8" y="27"/>
                </a:cxn>
                <a:cxn ang="0">
                  <a:pos x="8" y="21"/>
                </a:cxn>
                <a:cxn ang="0">
                  <a:pos x="10" y="15"/>
                </a:cxn>
                <a:cxn ang="0">
                  <a:pos x="15" y="6"/>
                </a:cxn>
                <a:cxn ang="0">
                  <a:pos x="25" y="4"/>
                </a:cxn>
                <a:cxn ang="0">
                  <a:pos x="32" y="0"/>
                </a:cxn>
                <a:cxn ang="0">
                  <a:pos x="40" y="0"/>
                </a:cxn>
                <a:cxn ang="0">
                  <a:pos x="50" y="0"/>
                </a:cxn>
              </a:cxnLst>
              <a:rect l="0" t="0" r="r" b="b"/>
              <a:pathLst>
                <a:path w="80" h="118">
                  <a:moveTo>
                    <a:pt x="50" y="0"/>
                  </a:moveTo>
                  <a:lnTo>
                    <a:pt x="59" y="6"/>
                  </a:lnTo>
                  <a:lnTo>
                    <a:pt x="65" y="10"/>
                  </a:lnTo>
                  <a:lnTo>
                    <a:pt x="69" y="15"/>
                  </a:lnTo>
                  <a:lnTo>
                    <a:pt x="73" y="27"/>
                  </a:lnTo>
                  <a:lnTo>
                    <a:pt x="77" y="48"/>
                  </a:lnTo>
                  <a:lnTo>
                    <a:pt x="80" y="61"/>
                  </a:lnTo>
                  <a:lnTo>
                    <a:pt x="80" y="67"/>
                  </a:lnTo>
                  <a:lnTo>
                    <a:pt x="80" y="76"/>
                  </a:lnTo>
                  <a:lnTo>
                    <a:pt x="77" y="84"/>
                  </a:lnTo>
                  <a:lnTo>
                    <a:pt x="73" y="118"/>
                  </a:lnTo>
                  <a:lnTo>
                    <a:pt x="67" y="111"/>
                  </a:lnTo>
                  <a:lnTo>
                    <a:pt x="59" y="111"/>
                  </a:lnTo>
                  <a:lnTo>
                    <a:pt x="57" y="107"/>
                  </a:lnTo>
                  <a:lnTo>
                    <a:pt x="50" y="105"/>
                  </a:lnTo>
                  <a:lnTo>
                    <a:pt x="55" y="84"/>
                  </a:lnTo>
                  <a:lnTo>
                    <a:pt x="55" y="82"/>
                  </a:lnTo>
                  <a:lnTo>
                    <a:pt x="59" y="71"/>
                  </a:lnTo>
                  <a:lnTo>
                    <a:pt x="59" y="50"/>
                  </a:lnTo>
                  <a:lnTo>
                    <a:pt x="59" y="32"/>
                  </a:lnTo>
                  <a:lnTo>
                    <a:pt x="48" y="21"/>
                  </a:lnTo>
                  <a:lnTo>
                    <a:pt x="31" y="21"/>
                  </a:lnTo>
                  <a:lnTo>
                    <a:pt x="21" y="32"/>
                  </a:lnTo>
                  <a:lnTo>
                    <a:pt x="21" y="67"/>
                  </a:lnTo>
                  <a:lnTo>
                    <a:pt x="31" y="82"/>
                  </a:lnTo>
                  <a:lnTo>
                    <a:pt x="31" y="105"/>
                  </a:lnTo>
                  <a:lnTo>
                    <a:pt x="25" y="101"/>
                  </a:lnTo>
                  <a:lnTo>
                    <a:pt x="23" y="105"/>
                  </a:lnTo>
                  <a:lnTo>
                    <a:pt x="17" y="107"/>
                  </a:lnTo>
                  <a:lnTo>
                    <a:pt x="15" y="107"/>
                  </a:lnTo>
                  <a:lnTo>
                    <a:pt x="10" y="111"/>
                  </a:lnTo>
                  <a:lnTo>
                    <a:pt x="6" y="88"/>
                  </a:lnTo>
                  <a:lnTo>
                    <a:pt x="6" y="73"/>
                  </a:lnTo>
                  <a:lnTo>
                    <a:pt x="4" y="65"/>
                  </a:lnTo>
                  <a:lnTo>
                    <a:pt x="0" y="55"/>
                  </a:lnTo>
                  <a:lnTo>
                    <a:pt x="4" y="50"/>
                  </a:lnTo>
                  <a:lnTo>
                    <a:pt x="6" y="44"/>
                  </a:lnTo>
                  <a:lnTo>
                    <a:pt x="6" y="38"/>
                  </a:lnTo>
                  <a:lnTo>
                    <a:pt x="8" y="32"/>
                  </a:lnTo>
                  <a:lnTo>
                    <a:pt x="8" y="27"/>
                  </a:lnTo>
                  <a:lnTo>
                    <a:pt x="8" y="21"/>
                  </a:lnTo>
                  <a:lnTo>
                    <a:pt x="10" y="15"/>
                  </a:lnTo>
                  <a:lnTo>
                    <a:pt x="15" y="6"/>
                  </a:lnTo>
                  <a:lnTo>
                    <a:pt x="25" y="4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B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36" name="Freeform 100"/>
            <p:cNvSpPr>
              <a:spLocks/>
            </p:cNvSpPr>
            <p:nvPr/>
          </p:nvSpPr>
          <p:spPr bwMode="auto">
            <a:xfrm>
              <a:off x="914" y="1705"/>
              <a:ext cx="40" cy="131"/>
            </a:xfrm>
            <a:custGeom>
              <a:avLst/>
              <a:gdLst/>
              <a:ahLst/>
              <a:cxnLst>
                <a:cxn ang="0">
                  <a:pos x="40" y="0"/>
                </a:cxn>
                <a:cxn ang="0">
                  <a:pos x="47" y="2"/>
                </a:cxn>
                <a:cxn ang="0">
                  <a:pos x="49" y="8"/>
                </a:cxn>
                <a:cxn ang="0">
                  <a:pos x="53" y="13"/>
                </a:cxn>
                <a:cxn ang="0">
                  <a:pos x="53" y="21"/>
                </a:cxn>
                <a:cxn ang="0">
                  <a:pos x="53" y="32"/>
                </a:cxn>
                <a:cxn ang="0">
                  <a:pos x="53" y="46"/>
                </a:cxn>
                <a:cxn ang="0">
                  <a:pos x="49" y="55"/>
                </a:cxn>
                <a:cxn ang="0">
                  <a:pos x="47" y="63"/>
                </a:cxn>
                <a:cxn ang="0">
                  <a:pos x="47" y="84"/>
                </a:cxn>
                <a:cxn ang="0">
                  <a:pos x="63" y="96"/>
                </a:cxn>
                <a:cxn ang="0">
                  <a:pos x="32" y="136"/>
                </a:cxn>
                <a:cxn ang="0">
                  <a:pos x="0" y="92"/>
                </a:cxn>
                <a:cxn ang="0">
                  <a:pos x="23" y="78"/>
                </a:cxn>
                <a:cxn ang="0">
                  <a:pos x="23" y="63"/>
                </a:cxn>
                <a:cxn ang="0">
                  <a:pos x="15" y="55"/>
                </a:cxn>
                <a:cxn ang="0">
                  <a:pos x="15" y="50"/>
                </a:cxn>
                <a:cxn ang="0">
                  <a:pos x="13" y="32"/>
                </a:cxn>
                <a:cxn ang="0">
                  <a:pos x="13" y="23"/>
                </a:cxn>
                <a:cxn ang="0">
                  <a:pos x="13" y="13"/>
                </a:cxn>
                <a:cxn ang="0">
                  <a:pos x="15" y="8"/>
                </a:cxn>
                <a:cxn ang="0">
                  <a:pos x="17" y="6"/>
                </a:cxn>
                <a:cxn ang="0">
                  <a:pos x="23" y="2"/>
                </a:cxn>
                <a:cxn ang="0">
                  <a:pos x="30" y="0"/>
                </a:cxn>
                <a:cxn ang="0">
                  <a:pos x="34" y="0"/>
                </a:cxn>
                <a:cxn ang="0">
                  <a:pos x="40" y="0"/>
                </a:cxn>
              </a:cxnLst>
              <a:rect l="0" t="0" r="r" b="b"/>
              <a:pathLst>
                <a:path w="63" h="136">
                  <a:moveTo>
                    <a:pt x="40" y="0"/>
                  </a:moveTo>
                  <a:lnTo>
                    <a:pt x="47" y="2"/>
                  </a:lnTo>
                  <a:lnTo>
                    <a:pt x="49" y="8"/>
                  </a:lnTo>
                  <a:lnTo>
                    <a:pt x="53" y="13"/>
                  </a:lnTo>
                  <a:lnTo>
                    <a:pt x="53" y="21"/>
                  </a:lnTo>
                  <a:lnTo>
                    <a:pt x="53" y="32"/>
                  </a:lnTo>
                  <a:lnTo>
                    <a:pt x="53" y="46"/>
                  </a:lnTo>
                  <a:lnTo>
                    <a:pt x="49" y="55"/>
                  </a:lnTo>
                  <a:lnTo>
                    <a:pt x="47" y="63"/>
                  </a:lnTo>
                  <a:lnTo>
                    <a:pt x="47" y="84"/>
                  </a:lnTo>
                  <a:lnTo>
                    <a:pt x="63" y="96"/>
                  </a:lnTo>
                  <a:lnTo>
                    <a:pt x="32" y="136"/>
                  </a:lnTo>
                  <a:lnTo>
                    <a:pt x="0" y="92"/>
                  </a:lnTo>
                  <a:lnTo>
                    <a:pt x="23" y="78"/>
                  </a:lnTo>
                  <a:lnTo>
                    <a:pt x="23" y="63"/>
                  </a:lnTo>
                  <a:lnTo>
                    <a:pt x="15" y="55"/>
                  </a:lnTo>
                  <a:lnTo>
                    <a:pt x="15" y="50"/>
                  </a:lnTo>
                  <a:lnTo>
                    <a:pt x="13" y="32"/>
                  </a:lnTo>
                  <a:lnTo>
                    <a:pt x="13" y="23"/>
                  </a:lnTo>
                  <a:lnTo>
                    <a:pt x="13" y="13"/>
                  </a:lnTo>
                  <a:lnTo>
                    <a:pt x="15" y="8"/>
                  </a:lnTo>
                  <a:lnTo>
                    <a:pt x="17" y="6"/>
                  </a:lnTo>
                  <a:lnTo>
                    <a:pt x="23" y="2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37" name="Freeform 101"/>
            <p:cNvSpPr>
              <a:spLocks/>
            </p:cNvSpPr>
            <p:nvPr/>
          </p:nvSpPr>
          <p:spPr bwMode="auto">
            <a:xfrm>
              <a:off x="921" y="1728"/>
              <a:ext cx="28" cy="43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29" y="0"/>
                </a:cxn>
                <a:cxn ang="0">
                  <a:pos x="14" y="0"/>
                </a:cxn>
                <a:cxn ang="0">
                  <a:pos x="12" y="0"/>
                </a:cxn>
                <a:cxn ang="0">
                  <a:pos x="12" y="42"/>
                </a:cxn>
                <a:cxn ang="0">
                  <a:pos x="0" y="42"/>
                </a:cxn>
                <a:cxn ang="0">
                  <a:pos x="8" y="48"/>
                </a:cxn>
                <a:cxn ang="0">
                  <a:pos x="14" y="42"/>
                </a:cxn>
                <a:cxn ang="0">
                  <a:pos x="14" y="11"/>
                </a:cxn>
                <a:cxn ang="0">
                  <a:pos x="35" y="11"/>
                </a:cxn>
                <a:cxn ang="0">
                  <a:pos x="21" y="9"/>
                </a:cxn>
                <a:cxn ang="0">
                  <a:pos x="37" y="9"/>
                </a:cxn>
                <a:cxn ang="0">
                  <a:pos x="44" y="6"/>
                </a:cxn>
                <a:cxn ang="0">
                  <a:pos x="42" y="0"/>
                </a:cxn>
              </a:cxnLst>
              <a:rect l="0" t="0" r="r" b="b"/>
              <a:pathLst>
                <a:path w="44" h="48">
                  <a:moveTo>
                    <a:pt x="42" y="0"/>
                  </a:moveTo>
                  <a:lnTo>
                    <a:pt x="29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42"/>
                  </a:lnTo>
                  <a:lnTo>
                    <a:pt x="0" y="42"/>
                  </a:lnTo>
                  <a:lnTo>
                    <a:pt x="8" y="48"/>
                  </a:lnTo>
                  <a:lnTo>
                    <a:pt x="14" y="42"/>
                  </a:lnTo>
                  <a:lnTo>
                    <a:pt x="14" y="11"/>
                  </a:lnTo>
                  <a:lnTo>
                    <a:pt x="35" y="11"/>
                  </a:lnTo>
                  <a:lnTo>
                    <a:pt x="21" y="9"/>
                  </a:lnTo>
                  <a:lnTo>
                    <a:pt x="37" y="9"/>
                  </a:lnTo>
                  <a:lnTo>
                    <a:pt x="44" y="6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B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38" name="Freeform 102"/>
            <p:cNvSpPr>
              <a:spLocks/>
            </p:cNvSpPr>
            <p:nvPr/>
          </p:nvSpPr>
          <p:spPr bwMode="auto">
            <a:xfrm>
              <a:off x="907" y="2052"/>
              <a:ext cx="57" cy="235"/>
            </a:xfrm>
            <a:custGeom>
              <a:avLst/>
              <a:gdLst/>
              <a:ahLst/>
              <a:cxnLst>
                <a:cxn ang="0">
                  <a:pos x="71" y="4"/>
                </a:cxn>
                <a:cxn ang="0">
                  <a:pos x="71" y="75"/>
                </a:cxn>
                <a:cxn ang="0">
                  <a:pos x="71" y="132"/>
                </a:cxn>
                <a:cxn ang="0">
                  <a:pos x="69" y="188"/>
                </a:cxn>
                <a:cxn ang="0">
                  <a:pos x="79" y="212"/>
                </a:cxn>
                <a:cxn ang="0">
                  <a:pos x="82" y="230"/>
                </a:cxn>
                <a:cxn ang="0">
                  <a:pos x="86" y="231"/>
                </a:cxn>
                <a:cxn ang="0">
                  <a:pos x="82" y="241"/>
                </a:cxn>
                <a:cxn ang="0">
                  <a:pos x="69" y="237"/>
                </a:cxn>
                <a:cxn ang="0">
                  <a:pos x="56" y="207"/>
                </a:cxn>
                <a:cxn ang="0">
                  <a:pos x="54" y="186"/>
                </a:cxn>
                <a:cxn ang="0">
                  <a:pos x="42" y="121"/>
                </a:cxn>
                <a:cxn ang="0">
                  <a:pos x="42" y="103"/>
                </a:cxn>
                <a:cxn ang="0">
                  <a:pos x="42" y="136"/>
                </a:cxn>
                <a:cxn ang="0">
                  <a:pos x="38" y="180"/>
                </a:cxn>
                <a:cxn ang="0">
                  <a:pos x="38" y="199"/>
                </a:cxn>
                <a:cxn ang="0">
                  <a:pos x="33" y="220"/>
                </a:cxn>
                <a:cxn ang="0">
                  <a:pos x="23" y="235"/>
                </a:cxn>
                <a:cxn ang="0">
                  <a:pos x="10" y="235"/>
                </a:cxn>
                <a:cxn ang="0">
                  <a:pos x="6" y="231"/>
                </a:cxn>
                <a:cxn ang="0">
                  <a:pos x="21" y="199"/>
                </a:cxn>
                <a:cxn ang="0">
                  <a:pos x="21" y="186"/>
                </a:cxn>
                <a:cxn ang="0">
                  <a:pos x="21" y="153"/>
                </a:cxn>
                <a:cxn ang="0">
                  <a:pos x="13" y="100"/>
                </a:cxn>
                <a:cxn ang="0">
                  <a:pos x="0" y="0"/>
                </a:cxn>
                <a:cxn ang="0">
                  <a:pos x="71" y="4"/>
                </a:cxn>
              </a:cxnLst>
              <a:rect l="0" t="0" r="r" b="b"/>
              <a:pathLst>
                <a:path w="86" h="241">
                  <a:moveTo>
                    <a:pt x="71" y="4"/>
                  </a:moveTo>
                  <a:lnTo>
                    <a:pt x="71" y="75"/>
                  </a:lnTo>
                  <a:lnTo>
                    <a:pt x="71" y="132"/>
                  </a:lnTo>
                  <a:lnTo>
                    <a:pt x="69" y="188"/>
                  </a:lnTo>
                  <a:lnTo>
                    <a:pt x="79" y="212"/>
                  </a:lnTo>
                  <a:lnTo>
                    <a:pt x="82" y="230"/>
                  </a:lnTo>
                  <a:lnTo>
                    <a:pt x="86" y="231"/>
                  </a:lnTo>
                  <a:lnTo>
                    <a:pt x="82" y="241"/>
                  </a:lnTo>
                  <a:lnTo>
                    <a:pt x="69" y="237"/>
                  </a:lnTo>
                  <a:lnTo>
                    <a:pt x="56" y="207"/>
                  </a:lnTo>
                  <a:lnTo>
                    <a:pt x="54" y="186"/>
                  </a:lnTo>
                  <a:lnTo>
                    <a:pt x="42" y="121"/>
                  </a:lnTo>
                  <a:lnTo>
                    <a:pt x="42" y="103"/>
                  </a:lnTo>
                  <a:lnTo>
                    <a:pt x="42" y="136"/>
                  </a:lnTo>
                  <a:lnTo>
                    <a:pt x="38" y="180"/>
                  </a:lnTo>
                  <a:lnTo>
                    <a:pt x="38" y="199"/>
                  </a:lnTo>
                  <a:lnTo>
                    <a:pt x="33" y="220"/>
                  </a:lnTo>
                  <a:lnTo>
                    <a:pt x="23" y="235"/>
                  </a:lnTo>
                  <a:lnTo>
                    <a:pt x="10" y="235"/>
                  </a:lnTo>
                  <a:lnTo>
                    <a:pt x="6" y="231"/>
                  </a:lnTo>
                  <a:lnTo>
                    <a:pt x="21" y="199"/>
                  </a:lnTo>
                  <a:lnTo>
                    <a:pt x="21" y="186"/>
                  </a:lnTo>
                  <a:lnTo>
                    <a:pt x="21" y="153"/>
                  </a:lnTo>
                  <a:lnTo>
                    <a:pt x="13" y="100"/>
                  </a:lnTo>
                  <a:lnTo>
                    <a:pt x="0" y="0"/>
                  </a:lnTo>
                  <a:lnTo>
                    <a:pt x="71" y="4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39" name="Freeform 103"/>
            <p:cNvSpPr>
              <a:spLocks/>
            </p:cNvSpPr>
            <p:nvPr/>
          </p:nvSpPr>
          <p:spPr bwMode="auto">
            <a:xfrm>
              <a:off x="870" y="1985"/>
              <a:ext cx="30" cy="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2"/>
                </a:cxn>
                <a:cxn ang="0">
                  <a:pos x="46" y="45"/>
                </a:cxn>
                <a:cxn ang="0">
                  <a:pos x="27" y="0"/>
                </a:cxn>
                <a:cxn ang="0">
                  <a:pos x="0" y="0"/>
                </a:cxn>
              </a:cxnLst>
              <a:rect l="0" t="0" r="r" b="b"/>
              <a:pathLst>
                <a:path w="46" h="45">
                  <a:moveTo>
                    <a:pt x="0" y="0"/>
                  </a:moveTo>
                  <a:lnTo>
                    <a:pt x="0" y="22"/>
                  </a:lnTo>
                  <a:lnTo>
                    <a:pt x="46" y="45"/>
                  </a:lnTo>
                  <a:lnTo>
                    <a:pt x="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40" name="Freeform 104"/>
            <p:cNvSpPr>
              <a:spLocks/>
            </p:cNvSpPr>
            <p:nvPr/>
          </p:nvSpPr>
          <p:spPr bwMode="auto">
            <a:xfrm>
              <a:off x="905" y="2052"/>
              <a:ext cx="30" cy="1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7"/>
                </a:cxn>
                <a:cxn ang="0">
                  <a:pos x="14" y="58"/>
                </a:cxn>
                <a:cxn ang="0">
                  <a:pos x="25" y="81"/>
                </a:cxn>
                <a:cxn ang="0">
                  <a:pos x="48" y="103"/>
                </a:cxn>
                <a:cxn ang="0">
                  <a:pos x="48" y="109"/>
                </a:cxn>
                <a:cxn ang="0">
                  <a:pos x="0" y="0"/>
                </a:cxn>
              </a:cxnLst>
              <a:rect l="0" t="0" r="r" b="b"/>
              <a:pathLst>
                <a:path w="48" h="109">
                  <a:moveTo>
                    <a:pt x="0" y="0"/>
                  </a:moveTo>
                  <a:lnTo>
                    <a:pt x="0" y="37"/>
                  </a:lnTo>
                  <a:lnTo>
                    <a:pt x="14" y="58"/>
                  </a:lnTo>
                  <a:lnTo>
                    <a:pt x="25" y="81"/>
                  </a:lnTo>
                  <a:lnTo>
                    <a:pt x="48" y="103"/>
                  </a:lnTo>
                  <a:lnTo>
                    <a:pt x="48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5F1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41" name="Freeform 105"/>
            <p:cNvSpPr>
              <a:spLocks/>
            </p:cNvSpPr>
            <p:nvPr/>
          </p:nvSpPr>
          <p:spPr bwMode="auto">
            <a:xfrm>
              <a:off x="905" y="2052"/>
              <a:ext cx="30" cy="1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7"/>
                </a:cxn>
                <a:cxn ang="0">
                  <a:pos x="14" y="58"/>
                </a:cxn>
                <a:cxn ang="0">
                  <a:pos x="25" y="81"/>
                </a:cxn>
                <a:cxn ang="0">
                  <a:pos x="48" y="103"/>
                </a:cxn>
                <a:cxn ang="0">
                  <a:pos x="48" y="109"/>
                </a:cxn>
                <a:cxn ang="0">
                  <a:pos x="0" y="0"/>
                </a:cxn>
              </a:cxnLst>
              <a:rect l="0" t="0" r="r" b="b"/>
              <a:pathLst>
                <a:path w="48" h="109">
                  <a:moveTo>
                    <a:pt x="0" y="0"/>
                  </a:moveTo>
                  <a:lnTo>
                    <a:pt x="0" y="37"/>
                  </a:lnTo>
                  <a:lnTo>
                    <a:pt x="14" y="58"/>
                  </a:lnTo>
                  <a:lnTo>
                    <a:pt x="25" y="81"/>
                  </a:lnTo>
                  <a:lnTo>
                    <a:pt x="48" y="103"/>
                  </a:lnTo>
                  <a:lnTo>
                    <a:pt x="48" y="109"/>
                  </a:lnTo>
                  <a:lnTo>
                    <a:pt x="0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42" name="Freeform 106"/>
            <p:cNvSpPr>
              <a:spLocks/>
            </p:cNvSpPr>
            <p:nvPr/>
          </p:nvSpPr>
          <p:spPr bwMode="auto">
            <a:xfrm>
              <a:off x="907" y="2250"/>
              <a:ext cx="29" cy="58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46" y="7"/>
                </a:cxn>
                <a:cxn ang="0">
                  <a:pos x="46" y="25"/>
                </a:cxn>
                <a:cxn ang="0">
                  <a:pos x="40" y="19"/>
                </a:cxn>
                <a:cxn ang="0">
                  <a:pos x="36" y="28"/>
                </a:cxn>
                <a:cxn ang="0">
                  <a:pos x="36" y="40"/>
                </a:cxn>
                <a:cxn ang="0">
                  <a:pos x="29" y="51"/>
                </a:cxn>
                <a:cxn ang="0">
                  <a:pos x="17" y="57"/>
                </a:cxn>
                <a:cxn ang="0">
                  <a:pos x="10" y="59"/>
                </a:cxn>
                <a:cxn ang="0">
                  <a:pos x="0" y="57"/>
                </a:cxn>
                <a:cxn ang="0">
                  <a:pos x="0" y="46"/>
                </a:cxn>
                <a:cxn ang="0">
                  <a:pos x="8" y="28"/>
                </a:cxn>
                <a:cxn ang="0">
                  <a:pos x="12" y="30"/>
                </a:cxn>
                <a:cxn ang="0">
                  <a:pos x="17" y="30"/>
                </a:cxn>
                <a:cxn ang="0">
                  <a:pos x="27" y="30"/>
                </a:cxn>
                <a:cxn ang="0">
                  <a:pos x="34" y="25"/>
                </a:cxn>
                <a:cxn ang="0">
                  <a:pos x="38" y="13"/>
                </a:cxn>
                <a:cxn ang="0">
                  <a:pos x="44" y="0"/>
                </a:cxn>
              </a:cxnLst>
              <a:rect l="0" t="0" r="r" b="b"/>
              <a:pathLst>
                <a:path w="46" h="59">
                  <a:moveTo>
                    <a:pt x="44" y="0"/>
                  </a:moveTo>
                  <a:lnTo>
                    <a:pt x="46" y="7"/>
                  </a:lnTo>
                  <a:lnTo>
                    <a:pt x="46" y="25"/>
                  </a:lnTo>
                  <a:lnTo>
                    <a:pt x="40" y="19"/>
                  </a:lnTo>
                  <a:lnTo>
                    <a:pt x="36" y="28"/>
                  </a:lnTo>
                  <a:lnTo>
                    <a:pt x="36" y="40"/>
                  </a:lnTo>
                  <a:lnTo>
                    <a:pt x="29" y="51"/>
                  </a:lnTo>
                  <a:lnTo>
                    <a:pt x="17" y="57"/>
                  </a:lnTo>
                  <a:lnTo>
                    <a:pt x="10" y="59"/>
                  </a:lnTo>
                  <a:lnTo>
                    <a:pt x="0" y="57"/>
                  </a:lnTo>
                  <a:lnTo>
                    <a:pt x="0" y="46"/>
                  </a:lnTo>
                  <a:lnTo>
                    <a:pt x="8" y="28"/>
                  </a:lnTo>
                  <a:lnTo>
                    <a:pt x="12" y="30"/>
                  </a:lnTo>
                  <a:lnTo>
                    <a:pt x="17" y="30"/>
                  </a:lnTo>
                  <a:lnTo>
                    <a:pt x="27" y="30"/>
                  </a:lnTo>
                  <a:lnTo>
                    <a:pt x="34" y="25"/>
                  </a:lnTo>
                  <a:lnTo>
                    <a:pt x="38" y="13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43" name="Freeform 107"/>
            <p:cNvSpPr>
              <a:spLocks/>
            </p:cNvSpPr>
            <p:nvPr/>
          </p:nvSpPr>
          <p:spPr bwMode="auto">
            <a:xfrm>
              <a:off x="941" y="2247"/>
              <a:ext cx="28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6" y="17"/>
                </a:cxn>
                <a:cxn ang="0">
                  <a:pos x="7" y="25"/>
                </a:cxn>
                <a:cxn ang="0">
                  <a:pos x="9" y="36"/>
                </a:cxn>
                <a:cxn ang="0">
                  <a:pos x="15" y="48"/>
                </a:cxn>
                <a:cxn ang="0">
                  <a:pos x="23" y="57"/>
                </a:cxn>
                <a:cxn ang="0">
                  <a:pos x="29" y="63"/>
                </a:cxn>
                <a:cxn ang="0">
                  <a:pos x="38" y="65"/>
                </a:cxn>
                <a:cxn ang="0">
                  <a:pos x="42" y="59"/>
                </a:cxn>
                <a:cxn ang="0">
                  <a:pos x="44" y="53"/>
                </a:cxn>
                <a:cxn ang="0">
                  <a:pos x="44" y="48"/>
                </a:cxn>
                <a:cxn ang="0">
                  <a:pos x="44" y="40"/>
                </a:cxn>
                <a:cxn ang="0">
                  <a:pos x="38" y="30"/>
                </a:cxn>
                <a:cxn ang="0">
                  <a:pos x="34" y="34"/>
                </a:cxn>
                <a:cxn ang="0">
                  <a:pos x="25" y="34"/>
                </a:cxn>
                <a:cxn ang="0">
                  <a:pos x="17" y="34"/>
                </a:cxn>
                <a:cxn ang="0">
                  <a:pos x="7" y="11"/>
                </a:cxn>
                <a:cxn ang="0">
                  <a:pos x="0" y="0"/>
                </a:cxn>
              </a:cxnLst>
              <a:rect l="0" t="0" r="r" b="b"/>
              <a:pathLst>
                <a:path w="44" h="65">
                  <a:moveTo>
                    <a:pt x="0" y="0"/>
                  </a:moveTo>
                  <a:lnTo>
                    <a:pt x="0" y="25"/>
                  </a:lnTo>
                  <a:lnTo>
                    <a:pt x="6" y="17"/>
                  </a:lnTo>
                  <a:lnTo>
                    <a:pt x="7" y="25"/>
                  </a:lnTo>
                  <a:lnTo>
                    <a:pt x="9" y="36"/>
                  </a:lnTo>
                  <a:lnTo>
                    <a:pt x="15" y="48"/>
                  </a:lnTo>
                  <a:lnTo>
                    <a:pt x="23" y="57"/>
                  </a:lnTo>
                  <a:lnTo>
                    <a:pt x="29" y="63"/>
                  </a:lnTo>
                  <a:lnTo>
                    <a:pt x="38" y="65"/>
                  </a:lnTo>
                  <a:lnTo>
                    <a:pt x="42" y="59"/>
                  </a:lnTo>
                  <a:lnTo>
                    <a:pt x="44" y="53"/>
                  </a:lnTo>
                  <a:lnTo>
                    <a:pt x="44" y="48"/>
                  </a:lnTo>
                  <a:lnTo>
                    <a:pt x="44" y="40"/>
                  </a:lnTo>
                  <a:lnTo>
                    <a:pt x="38" y="30"/>
                  </a:lnTo>
                  <a:lnTo>
                    <a:pt x="34" y="34"/>
                  </a:lnTo>
                  <a:lnTo>
                    <a:pt x="25" y="34"/>
                  </a:lnTo>
                  <a:lnTo>
                    <a:pt x="17" y="34"/>
                  </a:lnTo>
                  <a:lnTo>
                    <a:pt x="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44" name="Freeform 108"/>
            <p:cNvSpPr>
              <a:spLocks/>
            </p:cNvSpPr>
            <p:nvPr/>
          </p:nvSpPr>
          <p:spPr bwMode="auto">
            <a:xfrm>
              <a:off x="883" y="1796"/>
              <a:ext cx="97" cy="454"/>
            </a:xfrm>
            <a:custGeom>
              <a:avLst/>
              <a:gdLst/>
              <a:ahLst/>
              <a:cxnLst>
                <a:cxn ang="0">
                  <a:pos x="111" y="1"/>
                </a:cxn>
                <a:cxn ang="0">
                  <a:pos x="138" y="17"/>
                </a:cxn>
                <a:cxn ang="0">
                  <a:pos x="145" y="32"/>
                </a:cxn>
                <a:cxn ang="0">
                  <a:pos x="149" y="139"/>
                </a:cxn>
                <a:cxn ang="0">
                  <a:pos x="149" y="162"/>
                </a:cxn>
                <a:cxn ang="0">
                  <a:pos x="130" y="162"/>
                </a:cxn>
                <a:cxn ang="0">
                  <a:pos x="132" y="223"/>
                </a:cxn>
                <a:cxn ang="0">
                  <a:pos x="124" y="223"/>
                </a:cxn>
                <a:cxn ang="0">
                  <a:pos x="113" y="353"/>
                </a:cxn>
                <a:cxn ang="0">
                  <a:pos x="113" y="424"/>
                </a:cxn>
                <a:cxn ang="0">
                  <a:pos x="111" y="456"/>
                </a:cxn>
                <a:cxn ang="0">
                  <a:pos x="103" y="464"/>
                </a:cxn>
                <a:cxn ang="0">
                  <a:pos x="90" y="456"/>
                </a:cxn>
                <a:cxn ang="0">
                  <a:pos x="82" y="403"/>
                </a:cxn>
                <a:cxn ang="0">
                  <a:pos x="78" y="458"/>
                </a:cxn>
                <a:cxn ang="0">
                  <a:pos x="67" y="462"/>
                </a:cxn>
                <a:cxn ang="0">
                  <a:pos x="57" y="458"/>
                </a:cxn>
                <a:cxn ang="0">
                  <a:pos x="46" y="351"/>
                </a:cxn>
                <a:cxn ang="0">
                  <a:pos x="32" y="275"/>
                </a:cxn>
                <a:cxn ang="0">
                  <a:pos x="13" y="202"/>
                </a:cxn>
                <a:cxn ang="0">
                  <a:pos x="0" y="202"/>
                </a:cxn>
                <a:cxn ang="0">
                  <a:pos x="13" y="105"/>
                </a:cxn>
                <a:cxn ang="0">
                  <a:pos x="13" y="26"/>
                </a:cxn>
                <a:cxn ang="0">
                  <a:pos x="21" y="17"/>
                </a:cxn>
                <a:cxn ang="0">
                  <a:pos x="50" y="0"/>
                </a:cxn>
                <a:cxn ang="0">
                  <a:pos x="78" y="40"/>
                </a:cxn>
                <a:cxn ang="0">
                  <a:pos x="111" y="1"/>
                </a:cxn>
              </a:cxnLst>
              <a:rect l="0" t="0" r="r" b="b"/>
              <a:pathLst>
                <a:path w="149" h="464">
                  <a:moveTo>
                    <a:pt x="111" y="1"/>
                  </a:moveTo>
                  <a:lnTo>
                    <a:pt x="138" y="17"/>
                  </a:lnTo>
                  <a:lnTo>
                    <a:pt x="145" y="32"/>
                  </a:lnTo>
                  <a:lnTo>
                    <a:pt x="149" y="139"/>
                  </a:lnTo>
                  <a:lnTo>
                    <a:pt x="149" y="162"/>
                  </a:lnTo>
                  <a:lnTo>
                    <a:pt x="130" y="162"/>
                  </a:lnTo>
                  <a:lnTo>
                    <a:pt x="132" y="223"/>
                  </a:lnTo>
                  <a:lnTo>
                    <a:pt x="124" y="223"/>
                  </a:lnTo>
                  <a:lnTo>
                    <a:pt x="113" y="353"/>
                  </a:lnTo>
                  <a:lnTo>
                    <a:pt x="113" y="424"/>
                  </a:lnTo>
                  <a:lnTo>
                    <a:pt x="111" y="456"/>
                  </a:lnTo>
                  <a:lnTo>
                    <a:pt x="103" y="464"/>
                  </a:lnTo>
                  <a:lnTo>
                    <a:pt x="90" y="456"/>
                  </a:lnTo>
                  <a:lnTo>
                    <a:pt x="82" y="403"/>
                  </a:lnTo>
                  <a:lnTo>
                    <a:pt x="78" y="458"/>
                  </a:lnTo>
                  <a:lnTo>
                    <a:pt x="67" y="462"/>
                  </a:lnTo>
                  <a:lnTo>
                    <a:pt x="57" y="458"/>
                  </a:lnTo>
                  <a:lnTo>
                    <a:pt x="46" y="351"/>
                  </a:lnTo>
                  <a:lnTo>
                    <a:pt x="32" y="275"/>
                  </a:lnTo>
                  <a:lnTo>
                    <a:pt x="13" y="202"/>
                  </a:lnTo>
                  <a:lnTo>
                    <a:pt x="0" y="202"/>
                  </a:lnTo>
                  <a:lnTo>
                    <a:pt x="13" y="105"/>
                  </a:lnTo>
                  <a:lnTo>
                    <a:pt x="13" y="26"/>
                  </a:lnTo>
                  <a:lnTo>
                    <a:pt x="21" y="17"/>
                  </a:lnTo>
                  <a:lnTo>
                    <a:pt x="50" y="0"/>
                  </a:lnTo>
                  <a:lnTo>
                    <a:pt x="78" y="40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45" name="Freeform 109"/>
            <p:cNvSpPr>
              <a:spLocks/>
            </p:cNvSpPr>
            <p:nvPr/>
          </p:nvSpPr>
          <p:spPr bwMode="auto">
            <a:xfrm>
              <a:off x="925" y="1913"/>
              <a:ext cx="35" cy="97"/>
            </a:xfrm>
            <a:custGeom>
              <a:avLst/>
              <a:gdLst/>
              <a:ahLst/>
              <a:cxnLst>
                <a:cxn ang="0">
                  <a:pos x="53" y="99"/>
                </a:cxn>
                <a:cxn ang="0">
                  <a:pos x="2" y="94"/>
                </a:cxn>
                <a:cxn ang="0">
                  <a:pos x="0" y="0"/>
                </a:cxn>
              </a:cxnLst>
              <a:rect l="0" t="0" r="r" b="b"/>
              <a:pathLst>
                <a:path w="53" h="99">
                  <a:moveTo>
                    <a:pt x="53" y="99"/>
                  </a:moveTo>
                  <a:lnTo>
                    <a:pt x="2" y="94"/>
                  </a:lnTo>
                  <a:lnTo>
                    <a:pt x="0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46" name="Freeform 110"/>
            <p:cNvSpPr>
              <a:spLocks/>
            </p:cNvSpPr>
            <p:nvPr/>
          </p:nvSpPr>
          <p:spPr bwMode="auto">
            <a:xfrm>
              <a:off x="925" y="1929"/>
              <a:ext cx="43" cy="46"/>
            </a:xfrm>
            <a:custGeom>
              <a:avLst/>
              <a:gdLst/>
              <a:ahLst/>
              <a:cxnLst>
                <a:cxn ang="0">
                  <a:pos x="65" y="46"/>
                </a:cxn>
                <a:cxn ang="0">
                  <a:pos x="42" y="33"/>
                </a:cxn>
                <a:cxn ang="0">
                  <a:pos x="0" y="0"/>
                </a:cxn>
              </a:cxnLst>
              <a:rect l="0" t="0" r="r" b="b"/>
              <a:pathLst>
                <a:path w="65" h="46">
                  <a:moveTo>
                    <a:pt x="65" y="46"/>
                  </a:moveTo>
                  <a:lnTo>
                    <a:pt x="42" y="33"/>
                  </a:lnTo>
                  <a:lnTo>
                    <a:pt x="0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47" name="Freeform 111"/>
            <p:cNvSpPr>
              <a:spLocks/>
            </p:cNvSpPr>
            <p:nvPr/>
          </p:nvSpPr>
          <p:spPr bwMode="auto">
            <a:xfrm>
              <a:off x="911" y="1842"/>
              <a:ext cx="50" cy="83"/>
            </a:xfrm>
            <a:custGeom>
              <a:avLst/>
              <a:gdLst/>
              <a:ahLst/>
              <a:cxnLst>
                <a:cxn ang="0">
                  <a:pos x="76" y="29"/>
                </a:cxn>
                <a:cxn ang="0">
                  <a:pos x="30" y="0"/>
                </a:cxn>
                <a:cxn ang="0">
                  <a:pos x="0" y="58"/>
                </a:cxn>
                <a:cxn ang="0">
                  <a:pos x="50" y="86"/>
                </a:cxn>
                <a:cxn ang="0">
                  <a:pos x="76" y="29"/>
                </a:cxn>
              </a:cxnLst>
              <a:rect l="0" t="0" r="r" b="b"/>
              <a:pathLst>
                <a:path w="76" h="86">
                  <a:moveTo>
                    <a:pt x="76" y="29"/>
                  </a:moveTo>
                  <a:lnTo>
                    <a:pt x="30" y="0"/>
                  </a:lnTo>
                  <a:lnTo>
                    <a:pt x="0" y="58"/>
                  </a:lnTo>
                  <a:lnTo>
                    <a:pt x="50" y="86"/>
                  </a:lnTo>
                  <a:lnTo>
                    <a:pt x="76" y="29"/>
                  </a:lnTo>
                  <a:close/>
                </a:path>
              </a:pathLst>
            </a:custGeom>
            <a:solidFill>
              <a:srgbClr val="DFDFF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48" name="Freeform 112"/>
            <p:cNvSpPr>
              <a:spLocks/>
            </p:cNvSpPr>
            <p:nvPr/>
          </p:nvSpPr>
          <p:spPr bwMode="auto">
            <a:xfrm>
              <a:off x="901" y="1875"/>
              <a:ext cx="28" cy="44"/>
            </a:xfrm>
            <a:custGeom>
              <a:avLst/>
              <a:gdLst/>
              <a:ahLst/>
              <a:cxnLst>
                <a:cxn ang="0">
                  <a:pos x="44" y="25"/>
                </a:cxn>
                <a:cxn ang="0">
                  <a:pos x="30" y="19"/>
                </a:cxn>
                <a:cxn ang="0">
                  <a:pos x="28" y="6"/>
                </a:cxn>
                <a:cxn ang="0">
                  <a:pos x="19" y="2"/>
                </a:cxn>
                <a:cxn ang="0">
                  <a:pos x="13" y="0"/>
                </a:cxn>
                <a:cxn ang="0">
                  <a:pos x="11" y="0"/>
                </a:cxn>
                <a:cxn ang="0">
                  <a:pos x="11" y="2"/>
                </a:cxn>
                <a:cxn ang="0">
                  <a:pos x="1" y="7"/>
                </a:cxn>
                <a:cxn ang="0">
                  <a:pos x="0" y="23"/>
                </a:cxn>
                <a:cxn ang="0">
                  <a:pos x="1" y="28"/>
                </a:cxn>
                <a:cxn ang="0">
                  <a:pos x="13" y="36"/>
                </a:cxn>
                <a:cxn ang="0">
                  <a:pos x="40" y="46"/>
                </a:cxn>
                <a:cxn ang="0">
                  <a:pos x="44" y="25"/>
                </a:cxn>
              </a:cxnLst>
              <a:rect l="0" t="0" r="r" b="b"/>
              <a:pathLst>
                <a:path w="44" h="46">
                  <a:moveTo>
                    <a:pt x="44" y="25"/>
                  </a:moveTo>
                  <a:lnTo>
                    <a:pt x="30" y="19"/>
                  </a:lnTo>
                  <a:lnTo>
                    <a:pt x="28" y="6"/>
                  </a:lnTo>
                  <a:lnTo>
                    <a:pt x="19" y="2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11" y="2"/>
                  </a:lnTo>
                  <a:lnTo>
                    <a:pt x="1" y="7"/>
                  </a:lnTo>
                  <a:lnTo>
                    <a:pt x="0" y="23"/>
                  </a:lnTo>
                  <a:lnTo>
                    <a:pt x="1" y="28"/>
                  </a:lnTo>
                  <a:lnTo>
                    <a:pt x="13" y="36"/>
                  </a:lnTo>
                  <a:lnTo>
                    <a:pt x="40" y="46"/>
                  </a:lnTo>
                  <a:lnTo>
                    <a:pt x="44" y="25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49" name="Freeform 113"/>
            <p:cNvSpPr>
              <a:spLocks/>
            </p:cNvSpPr>
            <p:nvPr/>
          </p:nvSpPr>
          <p:spPr bwMode="auto">
            <a:xfrm>
              <a:off x="926" y="1896"/>
              <a:ext cx="42" cy="54"/>
            </a:xfrm>
            <a:custGeom>
              <a:avLst/>
              <a:gdLst/>
              <a:ahLst/>
              <a:cxnLst>
                <a:cxn ang="0">
                  <a:pos x="63" y="55"/>
                </a:cxn>
                <a:cxn ang="0">
                  <a:pos x="38" y="44"/>
                </a:cxn>
                <a:cxn ang="0">
                  <a:pos x="19" y="32"/>
                </a:cxn>
                <a:cxn ang="0">
                  <a:pos x="0" y="23"/>
                </a:cxn>
                <a:cxn ang="0">
                  <a:pos x="7" y="0"/>
                </a:cxn>
                <a:cxn ang="0">
                  <a:pos x="44" y="15"/>
                </a:cxn>
                <a:cxn ang="0">
                  <a:pos x="63" y="21"/>
                </a:cxn>
                <a:cxn ang="0">
                  <a:pos x="63" y="17"/>
                </a:cxn>
                <a:cxn ang="0">
                  <a:pos x="63" y="55"/>
                </a:cxn>
              </a:cxnLst>
              <a:rect l="0" t="0" r="r" b="b"/>
              <a:pathLst>
                <a:path w="63" h="55">
                  <a:moveTo>
                    <a:pt x="63" y="55"/>
                  </a:moveTo>
                  <a:lnTo>
                    <a:pt x="38" y="44"/>
                  </a:lnTo>
                  <a:lnTo>
                    <a:pt x="19" y="32"/>
                  </a:lnTo>
                  <a:lnTo>
                    <a:pt x="0" y="23"/>
                  </a:lnTo>
                  <a:lnTo>
                    <a:pt x="7" y="0"/>
                  </a:lnTo>
                  <a:lnTo>
                    <a:pt x="44" y="15"/>
                  </a:lnTo>
                  <a:lnTo>
                    <a:pt x="63" y="21"/>
                  </a:lnTo>
                  <a:lnTo>
                    <a:pt x="63" y="17"/>
                  </a:lnTo>
                  <a:lnTo>
                    <a:pt x="63" y="55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50" name="Freeform 114"/>
            <p:cNvSpPr>
              <a:spLocks/>
            </p:cNvSpPr>
            <p:nvPr/>
          </p:nvSpPr>
          <p:spPr bwMode="auto">
            <a:xfrm>
              <a:off x="907" y="2027"/>
              <a:ext cx="29" cy="1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87"/>
                </a:cxn>
                <a:cxn ang="0">
                  <a:pos x="46" y="166"/>
                </a:cxn>
              </a:cxnLst>
              <a:rect l="0" t="0" r="r" b="b"/>
              <a:pathLst>
                <a:path w="46" h="166">
                  <a:moveTo>
                    <a:pt x="0" y="0"/>
                  </a:moveTo>
                  <a:lnTo>
                    <a:pt x="19" y="87"/>
                  </a:lnTo>
                  <a:lnTo>
                    <a:pt x="46" y="166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51" name="Freeform 115"/>
            <p:cNvSpPr>
              <a:spLocks/>
            </p:cNvSpPr>
            <p:nvPr/>
          </p:nvSpPr>
          <p:spPr bwMode="auto">
            <a:xfrm>
              <a:off x="691" y="1759"/>
              <a:ext cx="131" cy="168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53" y="12"/>
                </a:cxn>
                <a:cxn ang="0">
                  <a:pos x="178" y="27"/>
                </a:cxn>
                <a:cxn ang="0">
                  <a:pos x="194" y="77"/>
                </a:cxn>
                <a:cxn ang="0">
                  <a:pos x="205" y="113"/>
                </a:cxn>
                <a:cxn ang="0">
                  <a:pos x="205" y="119"/>
                </a:cxn>
                <a:cxn ang="0">
                  <a:pos x="196" y="140"/>
                </a:cxn>
                <a:cxn ang="0">
                  <a:pos x="188" y="146"/>
                </a:cxn>
                <a:cxn ang="0">
                  <a:pos x="180" y="149"/>
                </a:cxn>
                <a:cxn ang="0">
                  <a:pos x="180" y="155"/>
                </a:cxn>
                <a:cxn ang="0">
                  <a:pos x="169" y="146"/>
                </a:cxn>
                <a:cxn ang="0">
                  <a:pos x="169" y="167"/>
                </a:cxn>
                <a:cxn ang="0">
                  <a:pos x="161" y="174"/>
                </a:cxn>
                <a:cxn ang="0">
                  <a:pos x="41" y="174"/>
                </a:cxn>
                <a:cxn ang="0">
                  <a:pos x="31" y="163"/>
                </a:cxn>
                <a:cxn ang="0">
                  <a:pos x="33" y="146"/>
                </a:cxn>
                <a:cxn ang="0">
                  <a:pos x="21" y="157"/>
                </a:cxn>
                <a:cxn ang="0">
                  <a:pos x="0" y="125"/>
                </a:cxn>
                <a:cxn ang="0">
                  <a:pos x="41" y="21"/>
                </a:cxn>
                <a:cxn ang="0">
                  <a:pos x="79" y="10"/>
                </a:cxn>
                <a:cxn ang="0">
                  <a:pos x="90" y="4"/>
                </a:cxn>
                <a:cxn ang="0">
                  <a:pos x="107" y="18"/>
                </a:cxn>
                <a:cxn ang="0">
                  <a:pos x="129" y="0"/>
                </a:cxn>
              </a:cxnLst>
              <a:rect l="0" t="0" r="r" b="b"/>
              <a:pathLst>
                <a:path w="205" h="174">
                  <a:moveTo>
                    <a:pt x="129" y="0"/>
                  </a:moveTo>
                  <a:lnTo>
                    <a:pt x="153" y="12"/>
                  </a:lnTo>
                  <a:lnTo>
                    <a:pt x="178" y="27"/>
                  </a:lnTo>
                  <a:lnTo>
                    <a:pt x="194" y="77"/>
                  </a:lnTo>
                  <a:lnTo>
                    <a:pt x="205" y="113"/>
                  </a:lnTo>
                  <a:lnTo>
                    <a:pt x="205" y="119"/>
                  </a:lnTo>
                  <a:lnTo>
                    <a:pt x="196" y="140"/>
                  </a:lnTo>
                  <a:lnTo>
                    <a:pt x="188" y="146"/>
                  </a:lnTo>
                  <a:lnTo>
                    <a:pt x="180" y="149"/>
                  </a:lnTo>
                  <a:lnTo>
                    <a:pt x="180" y="155"/>
                  </a:lnTo>
                  <a:lnTo>
                    <a:pt x="169" y="146"/>
                  </a:lnTo>
                  <a:lnTo>
                    <a:pt x="169" y="167"/>
                  </a:lnTo>
                  <a:lnTo>
                    <a:pt x="161" y="174"/>
                  </a:lnTo>
                  <a:lnTo>
                    <a:pt x="41" y="174"/>
                  </a:lnTo>
                  <a:lnTo>
                    <a:pt x="31" y="163"/>
                  </a:lnTo>
                  <a:lnTo>
                    <a:pt x="33" y="146"/>
                  </a:lnTo>
                  <a:lnTo>
                    <a:pt x="21" y="157"/>
                  </a:lnTo>
                  <a:lnTo>
                    <a:pt x="0" y="125"/>
                  </a:lnTo>
                  <a:lnTo>
                    <a:pt x="41" y="21"/>
                  </a:lnTo>
                  <a:lnTo>
                    <a:pt x="79" y="10"/>
                  </a:lnTo>
                  <a:lnTo>
                    <a:pt x="90" y="4"/>
                  </a:lnTo>
                  <a:lnTo>
                    <a:pt x="107" y="18"/>
                  </a:lnTo>
                  <a:lnTo>
                    <a:pt x="129" y="0"/>
                  </a:lnTo>
                  <a:close/>
                </a:path>
              </a:pathLst>
            </a:custGeom>
            <a:solidFill>
              <a:srgbClr val="3F7FF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52" name="Freeform 116"/>
            <p:cNvSpPr>
              <a:spLocks/>
            </p:cNvSpPr>
            <p:nvPr/>
          </p:nvSpPr>
          <p:spPr bwMode="auto">
            <a:xfrm>
              <a:off x="737" y="1769"/>
              <a:ext cx="29" cy="152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44" y="9"/>
                </a:cxn>
                <a:cxn ang="0">
                  <a:pos x="36" y="15"/>
                </a:cxn>
                <a:cxn ang="0">
                  <a:pos x="46" y="122"/>
                </a:cxn>
                <a:cxn ang="0">
                  <a:pos x="46" y="143"/>
                </a:cxn>
                <a:cxn ang="0">
                  <a:pos x="25" y="155"/>
                </a:cxn>
                <a:cxn ang="0">
                  <a:pos x="0" y="139"/>
                </a:cxn>
                <a:cxn ang="0">
                  <a:pos x="0" y="116"/>
                </a:cxn>
                <a:cxn ang="0">
                  <a:pos x="21" y="15"/>
                </a:cxn>
                <a:cxn ang="0">
                  <a:pos x="12" y="9"/>
                </a:cxn>
                <a:cxn ang="0">
                  <a:pos x="21" y="0"/>
                </a:cxn>
                <a:cxn ang="0">
                  <a:pos x="27" y="4"/>
                </a:cxn>
                <a:cxn ang="0">
                  <a:pos x="36" y="0"/>
                </a:cxn>
              </a:cxnLst>
              <a:rect l="0" t="0" r="r" b="b"/>
              <a:pathLst>
                <a:path w="46" h="155">
                  <a:moveTo>
                    <a:pt x="36" y="0"/>
                  </a:moveTo>
                  <a:lnTo>
                    <a:pt x="44" y="9"/>
                  </a:lnTo>
                  <a:lnTo>
                    <a:pt x="36" y="15"/>
                  </a:lnTo>
                  <a:lnTo>
                    <a:pt x="46" y="122"/>
                  </a:lnTo>
                  <a:lnTo>
                    <a:pt x="46" y="143"/>
                  </a:lnTo>
                  <a:lnTo>
                    <a:pt x="25" y="155"/>
                  </a:lnTo>
                  <a:lnTo>
                    <a:pt x="0" y="139"/>
                  </a:lnTo>
                  <a:lnTo>
                    <a:pt x="0" y="116"/>
                  </a:lnTo>
                  <a:lnTo>
                    <a:pt x="21" y="15"/>
                  </a:lnTo>
                  <a:lnTo>
                    <a:pt x="12" y="9"/>
                  </a:lnTo>
                  <a:lnTo>
                    <a:pt x="21" y="0"/>
                  </a:lnTo>
                  <a:lnTo>
                    <a:pt x="27" y="4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1F9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53" name="Freeform 117"/>
            <p:cNvSpPr>
              <a:spLocks/>
            </p:cNvSpPr>
            <p:nvPr/>
          </p:nvSpPr>
          <p:spPr bwMode="auto">
            <a:xfrm>
              <a:off x="703" y="1842"/>
              <a:ext cx="71" cy="46"/>
            </a:xfrm>
            <a:custGeom>
              <a:avLst/>
              <a:gdLst/>
              <a:ahLst/>
              <a:cxnLst>
                <a:cxn ang="0">
                  <a:pos x="102" y="27"/>
                </a:cxn>
                <a:cxn ang="0">
                  <a:pos x="27" y="0"/>
                </a:cxn>
                <a:cxn ang="0">
                  <a:pos x="0" y="0"/>
                </a:cxn>
                <a:cxn ang="0">
                  <a:pos x="94" y="46"/>
                </a:cxn>
                <a:cxn ang="0">
                  <a:pos x="109" y="33"/>
                </a:cxn>
                <a:cxn ang="0">
                  <a:pos x="102" y="27"/>
                </a:cxn>
              </a:cxnLst>
              <a:rect l="0" t="0" r="r" b="b"/>
              <a:pathLst>
                <a:path w="109" h="46">
                  <a:moveTo>
                    <a:pt x="102" y="27"/>
                  </a:moveTo>
                  <a:lnTo>
                    <a:pt x="27" y="0"/>
                  </a:lnTo>
                  <a:lnTo>
                    <a:pt x="0" y="0"/>
                  </a:lnTo>
                  <a:lnTo>
                    <a:pt x="94" y="46"/>
                  </a:lnTo>
                  <a:lnTo>
                    <a:pt x="109" y="33"/>
                  </a:lnTo>
                  <a:lnTo>
                    <a:pt x="102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54" name="Freeform 118"/>
            <p:cNvSpPr>
              <a:spLocks/>
            </p:cNvSpPr>
            <p:nvPr/>
          </p:nvSpPr>
          <p:spPr bwMode="auto">
            <a:xfrm>
              <a:off x="703" y="1844"/>
              <a:ext cx="44" cy="46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8" y="6"/>
                </a:cxn>
                <a:cxn ang="0">
                  <a:pos x="60" y="16"/>
                </a:cxn>
                <a:cxn ang="0">
                  <a:pos x="65" y="23"/>
                </a:cxn>
                <a:cxn ang="0">
                  <a:pos x="54" y="35"/>
                </a:cxn>
                <a:cxn ang="0">
                  <a:pos x="40" y="44"/>
                </a:cxn>
                <a:cxn ang="0">
                  <a:pos x="19" y="46"/>
                </a:cxn>
                <a:cxn ang="0">
                  <a:pos x="0" y="23"/>
                </a:cxn>
                <a:cxn ang="0">
                  <a:pos x="2" y="0"/>
                </a:cxn>
                <a:cxn ang="0">
                  <a:pos x="19" y="12"/>
                </a:cxn>
                <a:cxn ang="0">
                  <a:pos x="33" y="0"/>
                </a:cxn>
              </a:cxnLst>
              <a:rect l="0" t="0" r="r" b="b"/>
              <a:pathLst>
                <a:path w="65" h="46">
                  <a:moveTo>
                    <a:pt x="33" y="0"/>
                  </a:moveTo>
                  <a:lnTo>
                    <a:pt x="58" y="6"/>
                  </a:lnTo>
                  <a:lnTo>
                    <a:pt x="60" y="16"/>
                  </a:lnTo>
                  <a:lnTo>
                    <a:pt x="65" y="23"/>
                  </a:lnTo>
                  <a:lnTo>
                    <a:pt x="54" y="35"/>
                  </a:lnTo>
                  <a:lnTo>
                    <a:pt x="40" y="44"/>
                  </a:lnTo>
                  <a:lnTo>
                    <a:pt x="19" y="46"/>
                  </a:lnTo>
                  <a:lnTo>
                    <a:pt x="0" y="23"/>
                  </a:lnTo>
                  <a:lnTo>
                    <a:pt x="2" y="0"/>
                  </a:lnTo>
                  <a:lnTo>
                    <a:pt x="19" y="12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55" name="Freeform 119"/>
            <p:cNvSpPr>
              <a:spLocks/>
            </p:cNvSpPr>
            <p:nvPr/>
          </p:nvSpPr>
          <p:spPr bwMode="auto">
            <a:xfrm>
              <a:off x="766" y="1834"/>
              <a:ext cx="30" cy="50"/>
            </a:xfrm>
            <a:custGeom>
              <a:avLst/>
              <a:gdLst/>
              <a:ahLst/>
              <a:cxnLst>
                <a:cxn ang="0">
                  <a:pos x="48" y="30"/>
                </a:cxn>
                <a:cxn ang="0">
                  <a:pos x="44" y="23"/>
                </a:cxn>
                <a:cxn ang="0">
                  <a:pos x="38" y="11"/>
                </a:cxn>
                <a:cxn ang="0">
                  <a:pos x="36" y="2"/>
                </a:cxn>
                <a:cxn ang="0">
                  <a:pos x="19" y="0"/>
                </a:cxn>
                <a:cxn ang="0">
                  <a:pos x="10" y="0"/>
                </a:cxn>
                <a:cxn ang="0">
                  <a:pos x="0" y="25"/>
                </a:cxn>
                <a:cxn ang="0">
                  <a:pos x="4" y="30"/>
                </a:cxn>
                <a:cxn ang="0">
                  <a:pos x="10" y="36"/>
                </a:cxn>
                <a:cxn ang="0">
                  <a:pos x="19" y="42"/>
                </a:cxn>
                <a:cxn ang="0">
                  <a:pos x="27" y="42"/>
                </a:cxn>
                <a:cxn ang="0">
                  <a:pos x="29" y="46"/>
                </a:cxn>
                <a:cxn ang="0">
                  <a:pos x="34" y="48"/>
                </a:cxn>
                <a:cxn ang="0">
                  <a:pos x="44" y="53"/>
                </a:cxn>
                <a:cxn ang="0">
                  <a:pos x="48" y="53"/>
                </a:cxn>
                <a:cxn ang="0">
                  <a:pos x="48" y="30"/>
                </a:cxn>
              </a:cxnLst>
              <a:rect l="0" t="0" r="r" b="b"/>
              <a:pathLst>
                <a:path w="48" h="53">
                  <a:moveTo>
                    <a:pt x="48" y="30"/>
                  </a:moveTo>
                  <a:lnTo>
                    <a:pt x="44" y="23"/>
                  </a:lnTo>
                  <a:lnTo>
                    <a:pt x="38" y="11"/>
                  </a:lnTo>
                  <a:lnTo>
                    <a:pt x="36" y="2"/>
                  </a:lnTo>
                  <a:lnTo>
                    <a:pt x="19" y="0"/>
                  </a:lnTo>
                  <a:lnTo>
                    <a:pt x="10" y="0"/>
                  </a:lnTo>
                  <a:lnTo>
                    <a:pt x="0" y="25"/>
                  </a:lnTo>
                  <a:lnTo>
                    <a:pt x="4" y="30"/>
                  </a:lnTo>
                  <a:lnTo>
                    <a:pt x="10" y="36"/>
                  </a:lnTo>
                  <a:lnTo>
                    <a:pt x="19" y="42"/>
                  </a:lnTo>
                  <a:lnTo>
                    <a:pt x="27" y="42"/>
                  </a:lnTo>
                  <a:lnTo>
                    <a:pt x="29" y="46"/>
                  </a:lnTo>
                  <a:lnTo>
                    <a:pt x="34" y="48"/>
                  </a:lnTo>
                  <a:lnTo>
                    <a:pt x="44" y="53"/>
                  </a:lnTo>
                  <a:lnTo>
                    <a:pt x="48" y="53"/>
                  </a:lnTo>
                  <a:lnTo>
                    <a:pt x="48" y="3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56" name="Freeform 120"/>
            <p:cNvSpPr>
              <a:spLocks/>
            </p:cNvSpPr>
            <p:nvPr/>
          </p:nvSpPr>
          <p:spPr bwMode="auto">
            <a:xfrm>
              <a:off x="739" y="1669"/>
              <a:ext cx="40" cy="102"/>
            </a:xfrm>
            <a:custGeom>
              <a:avLst/>
              <a:gdLst/>
              <a:ahLst/>
              <a:cxnLst>
                <a:cxn ang="0">
                  <a:pos x="63" y="44"/>
                </a:cxn>
                <a:cxn ang="0">
                  <a:pos x="59" y="53"/>
                </a:cxn>
                <a:cxn ang="0">
                  <a:pos x="57" y="59"/>
                </a:cxn>
                <a:cxn ang="0">
                  <a:pos x="55" y="61"/>
                </a:cxn>
                <a:cxn ang="0">
                  <a:pos x="52" y="61"/>
                </a:cxn>
                <a:cxn ang="0">
                  <a:pos x="50" y="61"/>
                </a:cxn>
                <a:cxn ang="0">
                  <a:pos x="50" y="82"/>
                </a:cxn>
                <a:cxn ang="0">
                  <a:pos x="32" y="105"/>
                </a:cxn>
                <a:cxn ang="0">
                  <a:pos x="15" y="88"/>
                </a:cxn>
                <a:cxn ang="0">
                  <a:pos x="11" y="82"/>
                </a:cxn>
                <a:cxn ang="0">
                  <a:pos x="11" y="78"/>
                </a:cxn>
                <a:cxn ang="0">
                  <a:pos x="10" y="72"/>
                </a:cxn>
                <a:cxn ang="0">
                  <a:pos x="8" y="65"/>
                </a:cxn>
                <a:cxn ang="0">
                  <a:pos x="2" y="55"/>
                </a:cxn>
                <a:cxn ang="0">
                  <a:pos x="2" y="45"/>
                </a:cxn>
                <a:cxn ang="0">
                  <a:pos x="2" y="28"/>
                </a:cxn>
                <a:cxn ang="0">
                  <a:pos x="0" y="21"/>
                </a:cxn>
                <a:cxn ang="0">
                  <a:pos x="2" y="15"/>
                </a:cxn>
                <a:cxn ang="0">
                  <a:pos x="8" y="9"/>
                </a:cxn>
                <a:cxn ang="0">
                  <a:pos x="11" y="3"/>
                </a:cxn>
                <a:cxn ang="0">
                  <a:pos x="23" y="0"/>
                </a:cxn>
                <a:cxn ang="0">
                  <a:pos x="31" y="0"/>
                </a:cxn>
                <a:cxn ang="0">
                  <a:pos x="40" y="0"/>
                </a:cxn>
                <a:cxn ang="0">
                  <a:pos x="44" y="3"/>
                </a:cxn>
                <a:cxn ang="0">
                  <a:pos x="50" y="5"/>
                </a:cxn>
                <a:cxn ang="0">
                  <a:pos x="55" y="11"/>
                </a:cxn>
                <a:cxn ang="0">
                  <a:pos x="57" y="15"/>
                </a:cxn>
                <a:cxn ang="0">
                  <a:pos x="59" y="21"/>
                </a:cxn>
                <a:cxn ang="0">
                  <a:pos x="63" y="28"/>
                </a:cxn>
                <a:cxn ang="0">
                  <a:pos x="63" y="34"/>
                </a:cxn>
                <a:cxn ang="0">
                  <a:pos x="59" y="40"/>
                </a:cxn>
                <a:cxn ang="0">
                  <a:pos x="63" y="44"/>
                </a:cxn>
              </a:cxnLst>
              <a:rect l="0" t="0" r="r" b="b"/>
              <a:pathLst>
                <a:path w="63" h="105">
                  <a:moveTo>
                    <a:pt x="63" y="44"/>
                  </a:moveTo>
                  <a:lnTo>
                    <a:pt x="59" y="53"/>
                  </a:lnTo>
                  <a:lnTo>
                    <a:pt x="57" y="59"/>
                  </a:lnTo>
                  <a:lnTo>
                    <a:pt x="55" y="61"/>
                  </a:lnTo>
                  <a:lnTo>
                    <a:pt x="52" y="61"/>
                  </a:lnTo>
                  <a:lnTo>
                    <a:pt x="50" y="61"/>
                  </a:lnTo>
                  <a:lnTo>
                    <a:pt x="50" y="82"/>
                  </a:lnTo>
                  <a:lnTo>
                    <a:pt x="32" y="105"/>
                  </a:lnTo>
                  <a:lnTo>
                    <a:pt x="15" y="88"/>
                  </a:lnTo>
                  <a:lnTo>
                    <a:pt x="11" y="82"/>
                  </a:lnTo>
                  <a:lnTo>
                    <a:pt x="11" y="78"/>
                  </a:lnTo>
                  <a:lnTo>
                    <a:pt x="10" y="72"/>
                  </a:lnTo>
                  <a:lnTo>
                    <a:pt x="8" y="65"/>
                  </a:lnTo>
                  <a:lnTo>
                    <a:pt x="2" y="55"/>
                  </a:lnTo>
                  <a:lnTo>
                    <a:pt x="2" y="45"/>
                  </a:lnTo>
                  <a:lnTo>
                    <a:pt x="2" y="28"/>
                  </a:lnTo>
                  <a:lnTo>
                    <a:pt x="0" y="21"/>
                  </a:lnTo>
                  <a:lnTo>
                    <a:pt x="2" y="15"/>
                  </a:lnTo>
                  <a:lnTo>
                    <a:pt x="8" y="9"/>
                  </a:lnTo>
                  <a:lnTo>
                    <a:pt x="11" y="3"/>
                  </a:lnTo>
                  <a:lnTo>
                    <a:pt x="23" y="0"/>
                  </a:lnTo>
                  <a:lnTo>
                    <a:pt x="31" y="0"/>
                  </a:lnTo>
                  <a:lnTo>
                    <a:pt x="40" y="0"/>
                  </a:lnTo>
                  <a:lnTo>
                    <a:pt x="44" y="3"/>
                  </a:lnTo>
                  <a:lnTo>
                    <a:pt x="50" y="5"/>
                  </a:lnTo>
                  <a:lnTo>
                    <a:pt x="55" y="11"/>
                  </a:lnTo>
                  <a:lnTo>
                    <a:pt x="57" y="15"/>
                  </a:lnTo>
                  <a:lnTo>
                    <a:pt x="59" y="21"/>
                  </a:lnTo>
                  <a:lnTo>
                    <a:pt x="63" y="28"/>
                  </a:lnTo>
                  <a:lnTo>
                    <a:pt x="63" y="34"/>
                  </a:lnTo>
                  <a:lnTo>
                    <a:pt x="59" y="40"/>
                  </a:lnTo>
                  <a:lnTo>
                    <a:pt x="63" y="44"/>
                  </a:lnTo>
                  <a:close/>
                </a:path>
              </a:pathLst>
            </a:custGeom>
            <a:solidFill>
              <a:srgbClr val="FF9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57" name="Freeform 121"/>
            <p:cNvSpPr>
              <a:spLocks/>
            </p:cNvSpPr>
            <p:nvPr/>
          </p:nvSpPr>
          <p:spPr bwMode="auto">
            <a:xfrm>
              <a:off x="750" y="1673"/>
              <a:ext cx="30" cy="96"/>
            </a:xfrm>
            <a:custGeom>
              <a:avLst/>
              <a:gdLst/>
              <a:ahLst/>
              <a:cxnLst>
                <a:cxn ang="0">
                  <a:pos x="38" y="6"/>
                </a:cxn>
                <a:cxn ang="0">
                  <a:pos x="38" y="4"/>
                </a:cxn>
                <a:cxn ang="0">
                  <a:pos x="33" y="0"/>
                </a:cxn>
                <a:cxn ang="0">
                  <a:pos x="23" y="12"/>
                </a:cxn>
                <a:cxn ang="0">
                  <a:pos x="21" y="27"/>
                </a:cxn>
                <a:cxn ang="0">
                  <a:pos x="8" y="29"/>
                </a:cxn>
                <a:cxn ang="0">
                  <a:pos x="2" y="33"/>
                </a:cxn>
                <a:cxn ang="0">
                  <a:pos x="0" y="54"/>
                </a:cxn>
                <a:cxn ang="0">
                  <a:pos x="6" y="54"/>
                </a:cxn>
                <a:cxn ang="0">
                  <a:pos x="8" y="56"/>
                </a:cxn>
                <a:cxn ang="0">
                  <a:pos x="8" y="35"/>
                </a:cxn>
                <a:cxn ang="0">
                  <a:pos x="21" y="39"/>
                </a:cxn>
                <a:cxn ang="0">
                  <a:pos x="23" y="39"/>
                </a:cxn>
                <a:cxn ang="0">
                  <a:pos x="29" y="44"/>
                </a:cxn>
                <a:cxn ang="0">
                  <a:pos x="21" y="54"/>
                </a:cxn>
                <a:cxn ang="0">
                  <a:pos x="25" y="56"/>
                </a:cxn>
                <a:cxn ang="0">
                  <a:pos x="25" y="71"/>
                </a:cxn>
                <a:cxn ang="0">
                  <a:pos x="21" y="77"/>
                </a:cxn>
                <a:cxn ang="0">
                  <a:pos x="13" y="79"/>
                </a:cxn>
                <a:cxn ang="0">
                  <a:pos x="15" y="100"/>
                </a:cxn>
                <a:cxn ang="0">
                  <a:pos x="33" y="77"/>
                </a:cxn>
                <a:cxn ang="0">
                  <a:pos x="33" y="56"/>
                </a:cxn>
                <a:cxn ang="0">
                  <a:pos x="38" y="56"/>
                </a:cxn>
                <a:cxn ang="0">
                  <a:pos x="46" y="39"/>
                </a:cxn>
                <a:cxn ang="0">
                  <a:pos x="46" y="35"/>
                </a:cxn>
                <a:cxn ang="0">
                  <a:pos x="46" y="29"/>
                </a:cxn>
                <a:cxn ang="0">
                  <a:pos x="46" y="23"/>
                </a:cxn>
                <a:cxn ang="0">
                  <a:pos x="46" y="18"/>
                </a:cxn>
                <a:cxn ang="0">
                  <a:pos x="42" y="12"/>
                </a:cxn>
                <a:cxn ang="0">
                  <a:pos x="38" y="6"/>
                </a:cxn>
              </a:cxnLst>
              <a:rect l="0" t="0" r="r" b="b"/>
              <a:pathLst>
                <a:path w="46" h="100">
                  <a:moveTo>
                    <a:pt x="38" y="6"/>
                  </a:moveTo>
                  <a:lnTo>
                    <a:pt x="38" y="4"/>
                  </a:lnTo>
                  <a:lnTo>
                    <a:pt x="33" y="0"/>
                  </a:lnTo>
                  <a:lnTo>
                    <a:pt x="23" y="12"/>
                  </a:lnTo>
                  <a:lnTo>
                    <a:pt x="21" y="27"/>
                  </a:lnTo>
                  <a:lnTo>
                    <a:pt x="8" y="29"/>
                  </a:lnTo>
                  <a:lnTo>
                    <a:pt x="2" y="33"/>
                  </a:lnTo>
                  <a:lnTo>
                    <a:pt x="0" y="54"/>
                  </a:lnTo>
                  <a:lnTo>
                    <a:pt x="6" y="54"/>
                  </a:lnTo>
                  <a:lnTo>
                    <a:pt x="8" y="56"/>
                  </a:lnTo>
                  <a:lnTo>
                    <a:pt x="8" y="35"/>
                  </a:lnTo>
                  <a:lnTo>
                    <a:pt x="21" y="39"/>
                  </a:lnTo>
                  <a:lnTo>
                    <a:pt x="23" y="39"/>
                  </a:lnTo>
                  <a:lnTo>
                    <a:pt x="29" y="44"/>
                  </a:lnTo>
                  <a:lnTo>
                    <a:pt x="21" y="54"/>
                  </a:lnTo>
                  <a:lnTo>
                    <a:pt x="25" y="56"/>
                  </a:lnTo>
                  <a:lnTo>
                    <a:pt x="25" y="71"/>
                  </a:lnTo>
                  <a:lnTo>
                    <a:pt x="21" y="77"/>
                  </a:lnTo>
                  <a:lnTo>
                    <a:pt x="13" y="79"/>
                  </a:lnTo>
                  <a:lnTo>
                    <a:pt x="15" y="100"/>
                  </a:lnTo>
                  <a:lnTo>
                    <a:pt x="33" y="77"/>
                  </a:lnTo>
                  <a:lnTo>
                    <a:pt x="33" y="56"/>
                  </a:lnTo>
                  <a:lnTo>
                    <a:pt x="38" y="56"/>
                  </a:lnTo>
                  <a:lnTo>
                    <a:pt x="46" y="39"/>
                  </a:lnTo>
                  <a:lnTo>
                    <a:pt x="46" y="35"/>
                  </a:lnTo>
                  <a:lnTo>
                    <a:pt x="46" y="29"/>
                  </a:lnTo>
                  <a:lnTo>
                    <a:pt x="46" y="23"/>
                  </a:lnTo>
                  <a:lnTo>
                    <a:pt x="46" y="18"/>
                  </a:lnTo>
                  <a:lnTo>
                    <a:pt x="42" y="12"/>
                  </a:lnTo>
                  <a:lnTo>
                    <a:pt x="38" y="6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58" name="Freeform 122"/>
            <p:cNvSpPr>
              <a:spLocks/>
            </p:cNvSpPr>
            <p:nvPr/>
          </p:nvSpPr>
          <p:spPr bwMode="auto">
            <a:xfrm>
              <a:off x="739" y="1661"/>
              <a:ext cx="41" cy="60"/>
            </a:xfrm>
            <a:custGeom>
              <a:avLst/>
              <a:gdLst/>
              <a:ahLst/>
              <a:cxnLst>
                <a:cxn ang="0">
                  <a:pos x="65" y="48"/>
                </a:cxn>
                <a:cxn ang="0">
                  <a:pos x="65" y="38"/>
                </a:cxn>
                <a:cxn ang="0">
                  <a:pos x="65" y="29"/>
                </a:cxn>
                <a:cxn ang="0">
                  <a:pos x="65" y="21"/>
                </a:cxn>
                <a:cxn ang="0">
                  <a:pos x="61" y="15"/>
                </a:cxn>
                <a:cxn ang="0">
                  <a:pos x="57" y="10"/>
                </a:cxn>
                <a:cxn ang="0">
                  <a:pos x="52" y="6"/>
                </a:cxn>
                <a:cxn ang="0">
                  <a:pos x="50" y="4"/>
                </a:cxn>
                <a:cxn ang="0">
                  <a:pos x="44" y="0"/>
                </a:cxn>
                <a:cxn ang="0">
                  <a:pos x="36" y="0"/>
                </a:cxn>
                <a:cxn ang="0">
                  <a:pos x="29" y="0"/>
                </a:cxn>
                <a:cxn ang="0">
                  <a:pos x="21" y="0"/>
                </a:cxn>
                <a:cxn ang="0">
                  <a:pos x="17" y="4"/>
                </a:cxn>
                <a:cxn ang="0">
                  <a:pos x="11" y="6"/>
                </a:cxn>
                <a:cxn ang="0">
                  <a:pos x="8" y="10"/>
                </a:cxn>
                <a:cxn ang="0">
                  <a:pos x="4" y="15"/>
                </a:cxn>
                <a:cxn ang="0">
                  <a:pos x="0" y="15"/>
                </a:cxn>
                <a:cxn ang="0">
                  <a:pos x="4" y="17"/>
                </a:cxn>
                <a:cxn ang="0">
                  <a:pos x="4" y="21"/>
                </a:cxn>
                <a:cxn ang="0">
                  <a:pos x="4" y="23"/>
                </a:cxn>
                <a:cxn ang="0">
                  <a:pos x="4" y="27"/>
                </a:cxn>
                <a:cxn ang="0">
                  <a:pos x="2" y="32"/>
                </a:cxn>
                <a:cxn ang="0">
                  <a:pos x="2" y="42"/>
                </a:cxn>
                <a:cxn ang="0">
                  <a:pos x="4" y="48"/>
                </a:cxn>
                <a:cxn ang="0">
                  <a:pos x="4" y="34"/>
                </a:cxn>
                <a:cxn ang="0">
                  <a:pos x="4" y="29"/>
                </a:cxn>
                <a:cxn ang="0">
                  <a:pos x="8" y="27"/>
                </a:cxn>
                <a:cxn ang="0">
                  <a:pos x="10" y="23"/>
                </a:cxn>
                <a:cxn ang="0">
                  <a:pos x="11" y="23"/>
                </a:cxn>
                <a:cxn ang="0">
                  <a:pos x="17" y="23"/>
                </a:cxn>
                <a:cxn ang="0">
                  <a:pos x="21" y="23"/>
                </a:cxn>
                <a:cxn ang="0">
                  <a:pos x="27" y="23"/>
                </a:cxn>
                <a:cxn ang="0">
                  <a:pos x="32" y="23"/>
                </a:cxn>
                <a:cxn ang="0">
                  <a:pos x="34" y="23"/>
                </a:cxn>
                <a:cxn ang="0">
                  <a:pos x="32" y="27"/>
                </a:cxn>
                <a:cxn ang="0">
                  <a:pos x="29" y="27"/>
                </a:cxn>
                <a:cxn ang="0">
                  <a:pos x="32" y="27"/>
                </a:cxn>
                <a:cxn ang="0">
                  <a:pos x="36" y="27"/>
                </a:cxn>
                <a:cxn ang="0">
                  <a:pos x="42" y="27"/>
                </a:cxn>
                <a:cxn ang="0">
                  <a:pos x="48" y="27"/>
                </a:cxn>
                <a:cxn ang="0">
                  <a:pos x="50" y="27"/>
                </a:cxn>
                <a:cxn ang="0">
                  <a:pos x="52" y="27"/>
                </a:cxn>
                <a:cxn ang="0">
                  <a:pos x="50" y="27"/>
                </a:cxn>
                <a:cxn ang="0">
                  <a:pos x="50" y="29"/>
                </a:cxn>
                <a:cxn ang="0">
                  <a:pos x="50" y="32"/>
                </a:cxn>
                <a:cxn ang="0">
                  <a:pos x="50" y="34"/>
                </a:cxn>
                <a:cxn ang="0">
                  <a:pos x="55" y="42"/>
                </a:cxn>
                <a:cxn ang="0">
                  <a:pos x="55" y="44"/>
                </a:cxn>
                <a:cxn ang="0">
                  <a:pos x="55" y="50"/>
                </a:cxn>
                <a:cxn ang="0">
                  <a:pos x="55" y="53"/>
                </a:cxn>
                <a:cxn ang="0">
                  <a:pos x="55" y="59"/>
                </a:cxn>
                <a:cxn ang="0">
                  <a:pos x="57" y="53"/>
                </a:cxn>
                <a:cxn ang="0">
                  <a:pos x="61" y="48"/>
                </a:cxn>
                <a:cxn ang="0">
                  <a:pos x="65" y="50"/>
                </a:cxn>
                <a:cxn ang="0">
                  <a:pos x="65" y="53"/>
                </a:cxn>
                <a:cxn ang="0">
                  <a:pos x="65" y="48"/>
                </a:cxn>
              </a:cxnLst>
              <a:rect l="0" t="0" r="r" b="b"/>
              <a:pathLst>
                <a:path w="65" h="59">
                  <a:moveTo>
                    <a:pt x="65" y="48"/>
                  </a:moveTo>
                  <a:lnTo>
                    <a:pt x="65" y="38"/>
                  </a:lnTo>
                  <a:lnTo>
                    <a:pt x="65" y="29"/>
                  </a:lnTo>
                  <a:lnTo>
                    <a:pt x="65" y="21"/>
                  </a:lnTo>
                  <a:lnTo>
                    <a:pt x="61" y="15"/>
                  </a:lnTo>
                  <a:lnTo>
                    <a:pt x="57" y="10"/>
                  </a:lnTo>
                  <a:lnTo>
                    <a:pt x="52" y="6"/>
                  </a:lnTo>
                  <a:lnTo>
                    <a:pt x="50" y="4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9" y="0"/>
                  </a:lnTo>
                  <a:lnTo>
                    <a:pt x="21" y="0"/>
                  </a:lnTo>
                  <a:lnTo>
                    <a:pt x="17" y="4"/>
                  </a:lnTo>
                  <a:lnTo>
                    <a:pt x="11" y="6"/>
                  </a:lnTo>
                  <a:lnTo>
                    <a:pt x="8" y="10"/>
                  </a:lnTo>
                  <a:lnTo>
                    <a:pt x="4" y="15"/>
                  </a:lnTo>
                  <a:lnTo>
                    <a:pt x="0" y="15"/>
                  </a:lnTo>
                  <a:lnTo>
                    <a:pt x="4" y="17"/>
                  </a:lnTo>
                  <a:lnTo>
                    <a:pt x="4" y="21"/>
                  </a:lnTo>
                  <a:lnTo>
                    <a:pt x="4" y="23"/>
                  </a:lnTo>
                  <a:lnTo>
                    <a:pt x="4" y="27"/>
                  </a:lnTo>
                  <a:lnTo>
                    <a:pt x="2" y="32"/>
                  </a:lnTo>
                  <a:lnTo>
                    <a:pt x="2" y="42"/>
                  </a:lnTo>
                  <a:lnTo>
                    <a:pt x="4" y="48"/>
                  </a:lnTo>
                  <a:lnTo>
                    <a:pt x="4" y="34"/>
                  </a:lnTo>
                  <a:lnTo>
                    <a:pt x="4" y="29"/>
                  </a:lnTo>
                  <a:lnTo>
                    <a:pt x="8" y="27"/>
                  </a:lnTo>
                  <a:lnTo>
                    <a:pt x="10" y="23"/>
                  </a:lnTo>
                  <a:lnTo>
                    <a:pt x="11" y="23"/>
                  </a:lnTo>
                  <a:lnTo>
                    <a:pt x="17" y="23"/>
                  </a:lnTo>
                  <a:lnTo>
                    <a:pt x="21" y="23"/>
                  </a:lnTo>
                  <a:lnTo>
                    <a:pt x="27" y="23"/>
                  </a:lnTo>
                  <a:lnTo>
                    <a:pt x="32" y="23"/>
                  </a:lnTo>
                  <a:lnTo>
                    <a:pt x="34" y="23"/>
                  </a:lnTo>
                  <a:lnTo>
                    <a:pt x="32" y="27"/>
                  </a:lnTo>
                  <a:lnTo>
                    <a:pt x="29" y="27"/>
                  </a:lnTo>
                  <a:lnTo>
                    <a:pt x="32" y="27"/>
                  </a:lnTo>
                  <a:lnTo>
                    <a:pt x="36" y="27"/>
                  </a:lnTo>
                  <a:lnTo>
                    <a:pt x="42" y="27"/>
                  </a:lnTo>
                  <a:lnTo>
                    <a:pt x="48" y="27"/>
                  </a:lnTo>
                  <a:lnTo>
                    <a:pt x="50" y="27"/>
                  </a:lnTo>
                  <a:lnTo>
                    <a:pt x="52" y="27"/>
                  </a:lnTo>
                  <a:lnTo>
                    <a:pt x="50" y="27"/>
                  </a:lnTo>
                  <a:lnTo>
                    <a:pt x="50" y="29"/>
                  </a:lnTo>
                  <a:lnTo>
                    <a:pt x="50" y="32"/>
                  </a:lnTo>
                  <a:lnTo>
                    <a:pt x="50" y="34"/>
                  </a:lnTo>
                  <a:lnTo>
                    <a:pt x="55" y="42"/>
                  </a:lnTo>
                  <a:lnTo>
                    <a:pt x="55" y="44"/>
                  </a:lnTo>
                  <a:lnTo>
                    <a:pt x="55" y="50"/>
                  </a:lnTo>
                  <a:lnTo>
                    <a:pt x="55" y="53"/>
                  </a:lnTo>
                  <a:lnTo>
                    <a:pt x="55" y="59"/>
                  </a:lnTo>
                  <a:lnTo>
                    <a:pt x="57" y="53"/>
                  </a:lnTo>
                  <a:lnTo>
                    <a:pt x="61" y="48"/>
                  </a:lnTo>
                  <a:lnTo>
                    <a:pt x="65" y="50"/>
                  </a:lnTo>
                  <a:lnTo>
                    <a:pt x="65" y="53"/>
                  </a:lnTo>
                  <a:lnTo>
                    <a:pt x="65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59" name="Freeform 123"/>
            <p:cNvSpPr>
              <a:spLocks/>
            </p:cNvSpPr>
            <p:nvPr/>
          </p:nvSpPr>
          <p:spPr bwMode="auto">
            <a:xfrm>
              <a:off x="766" y="2214"/>
              <a:ext cx="56" cy="44"/>
            </a:xfrm>
            <a:custGeom>
              <a:avLst/>
              <a:gdLst/>
              <a:ahLst/>
              <a:cxnLst>
                <a:cxn ang="0">
                  <a:pos x="44" y="6"/>
                </a:cxn>
                <a:cxn ang="0">
                  <a:pos x="57" y="12"/>
                </a:cxn>
                <a:cxn ang="0">
                  <a:pos x="71" y="23"/>
                </a:cxn>
                <a:cxn ang="0">
                  <a:pos x="82" y="27"/>
                </a:cxn>
                <a:cxn ang="0">
                  <a:pos x="86" y="33"/>
                </a:cxn>
                <a:cxn ang="0">
                  <a:pos x="86" y="39"/>
                </a:cxn>
                <a:cxn ang="0">
                  <a:pos x="82" y="41"/>
                </a:cxn>
                <a:cxn ang="0">
                  <a:pos x="69" y="46"/>
                </a:cxn>
                <a:cxn ang="0">
                  <a:pos x="57" y="46"/>
                </a:cxn>
                <a:cxn ang="0">
                  <a:pos x="44" y="46"/>
                </a:cxn>
                <a:cxn ang="0">
                  <a:pos x="36" y="39"/>
                </a:cxn>
                <a:cxn ang="0">
                  <a:pos x="21" y="35"/>
                </a:cxn>
                <a:cxn ang="0">
                  <a:pos x="2" y="29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44" y="6"/>
                </a:cxn>
              </a:cxnLst>
              <a:rect l="0" t="0" r="r" b="b"/>
              <a:pathLst>
                <a:path w="86" h="46">
                  <a:moveTo>
                    <a:pt x="44" y="6"/>
                  </a:moveTo>
                  <a:lnTo>
                    <a:pt x="57" y="12"/>
                  </a:lnTo>
                  <a:lnTo>
                    <a:pt x="71" y="23"/>
                  </a:lnTo>
                  <a:lnTo>
                    <a:pt x="82" y="27"/>
                  </a:lnTo>
                  <a:lnTo>
                    <a:pt x="86" y="33"/>
                  </a:lnTo>
                  <a:lnTo>
                    <a:pt x="86" y="39"/>
                  </a:lnTo>
                  <a:lnTo>
                    <a:pt x="82" y="41"/>
                  </a:lnTo>
                  <a:lnTo>
                    <a:pt x="69" y="46"/>
                  </a:lnTo>
                  <a:lnTo>
                    <a:pt x="57" y="46"/>
                  </a:lnTo>
                  <a:lnTo>
                    <a:pt x="44" y="46"/>
                  </a:lnTo>
                  <a:lnTo>
                    <a:pt x="36" y="39"/>
                  </a:lnTo>
                  <a:lnTo>
                    <a:pt x="21" y="35"/>
                  </a:lnTo>
                  <a:lnTo>
                    <a:pt x="2" y="29"/>
                  </a:lnTo>
                  <a:lnTo>
                    <a:pt x="0" y="8"/>
                  </a:lnTo>
                  <a:lnTo>
                    <a:pt x="4" y="0"/>
                  </a:lnTo>
                  <a:lnTo>
                    <a:pt x="44" y="6"/>
                  </a:lnTo>
                  <a:close/>
                </a:path>
              </a:pathLst>
            </a:custGeom>
            <a:solidFill>
              <a:srgbClr val="3F1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60" name="Freeform 124"/>
            <p:cNvSpPr>
              <a:spLocks/>
            </p:cNvSpPr>
            <p:nvPr/>
          </p:nvSpPr>
          <p:spPr bwMode="auto">
            <a:xfrm>
              <a:off x="696" y="2214"/>
              <a:ext cx="55" cy="44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88" y="18"/>
                </a:cxn>
                <a:cxn ang="0">
                  <a:pos x="86" y="33"/>
                </a:cxn>
                <a:cxn ang="0">
                  <a:pos x="67" y="35"/>
                </a:cxn>
                <a:cxn ang="0">
                  <a:pos x="57" y="35"/>
                </a:cxn>
                <a:cxn ang="0">
                  <a:pos x="42" y="41"/>
                </a:cxn>
                <a:cxn ang="0">
                  <a:pos x="25" y="44"/>
                </a:cxn>
                <a:cxn ang="0">
                  <a:pos x="4" y="46"/>
                </a:cxn>
                <a:cxn ang="0">
                  <a:pos x="0" y="39"/>
                </a:cxn>
                <a:cxn ang="0">
                  <a:pos x="0" y="33"/>
                </a:cxn>
                <a:cxn ang="0">
                  <a:pos x="21" y="21"/>
                </a:cxn>
                <a:cxn ang="0">
                  <a:pos x="40" y="8"/>
                </a:cxn>
                <a:cxn ang="0">
                  <a:pos x="50" y="0"/>
                </a:cxn>
                <a:cxn ang="0">
                  <a:pos x="86" y="0"/>
                </a:cxn>
              </a:cxnLst>
              <a:rect l="0" t="0" r="r" b="b"/>
              <a:pathLst>
                <a:path w="88" h="46">
                  <a:moveTo>
                    <a:pt x="86" y="0"/>
                  </a:moveTo>
                  <a:lnTo>
                    <a:pt x="88" y="18"/>
                  </a:lnTo>
                  <a:lnTo>
                    <a:pt x="86" y="33"/>
                  </a:lnTo>
                  <a:lnTo>
                    <a:pt x="67" y="35"/>
                  </a:lnTo>
                  <a:lnTo>
                    <a:pt x="57" y="35"/>
                  </a:lnTo>
                  <a:lnTo>
                    <a:pt x="42" y="41"/>
                  </a:lnTo>
                  <a:lnTo>
                    <a:pt x="25" y="44"/>
                  </a:lnTo>
                  <a:lnTo>
                    <a:pt x="4" y="46"/>
                  </a:lnTo>
                  <a:lnTo>
                    <a:pt x="0" y="39"/>
                  </a:lnTo>
                  <a:lnTo>
                    <a:pt x="0" y="33"/>
                  </a:lnTo>
                  <a:lnTo>
                    <a:pt x="21" y="21"/>
                  </a:lnTo>
                  <a:lnTo>
                    <a:pt x="40" y="8"/>
                  </a:lnTo>
                  <a:lnTo>
                    <a:pt x="50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3F1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61" name="Freeform 125"/>
            <p:cNvSpPr>
              <a:spLocks/>
            </p:cNvSpPr>
            <p:nvPr/>
          </p:nvSpPr>
          <p:spPr bwMode="auto">
            <a:xfrm>
              <a:off x="716" y="1921"/>
              <a:ext cx="82" cy="314"/>
            </a:xfrm>
            <a:custGeom>
              <a:avLst/>
              <a:gdLst/>
              <a:ahLst/>
              <a:cxnLst>
                <a:cxn ang="0">
                  <a:pos x="126" y="0"/>
                </a:cxn>
                <a:cxn ang="0">
                  <a:pos x="128" y="24"/>
                </a:cxn>
                <a:cxn ang="0">
                  <a:pos x="128" y="68"/>
                </a:cxn>
                <a:cxn ang="0">
                  <a:pos x="128" y="120"/>
                </a:cxn>
                <a:cxn ang="0">
                  <a:pos x="126" y="152"/>
                </a:cxn>
                <a:cxn ang="0">
                  <a:pos x="126" y="164"/>
                </a:cxn>
                <a:cxn ang="0">
                  <a:pos x="128" y="214"/>
                </a:cxn>
                <a:cxn ang="0">
                  <a:pos x="128" y="248"/>
                </a:cxn>
                <a:cxn ang="0">
                  <a:pos x="126" y="298"/>
                </a:cxn>
                <a:cxn ang="0">
                  <a:pos x="126" y="311"/>
                </a:cxn>
                <a:cxn ang="0">
                  <a:pos x="116" y="317"/>
                </a:cxn>
                <a:cxn ang="0">
                  <a:pos x="84" y="309"/>
                </a:cxn>
                <a:cxn ang="0">
                  <a:pos x="74" y="204"/>
                </a:cxn>
                <a:cxn ang="0">
                  <a:pos x="74" y="141"/>
                </a:cxn>
                <a:cxn ang="0">
                  <a:pos x="68" y="82"/>
                </a:cxn>
                <a:cxn ang="0">
                  <a:pos x="65" y="175"/>
                </a:cxn>
                <a:cxn ang="0">
                  <a:pos x="61" y="309"/>
                </a:cxn>
                <a:cxn ang="0">
                  <a:pos x="30" y="321"/>
                </a:cxn>
                <a:cxn ang="0">
                  <a:pos x="19" y="311"/>
                </a:cxn>
                <a:cxn ang="0">
                  <a:pos x="11" y="193"/>
                </a:cxn>
                <a:cxn ang="0">
                  <a:pos x="9" y="135"/>
                </a:cxn>
                <a:cxn ang="0">
                  <a:pos x="0" y="13"/>
                </a:cxn>
                <a:cxn ang="0">
                  <a:pos x="5" y="0"/>
                </a:cxn>
                <a:cxn ang="0">
                  <a:pos x="126" y="0"/>
                </a:cxn>
              </a:cxnLst>
              <a:rect l="0" t="0" r="r" b="b"/>
              <a:pathLst>
                <a:path w="128" h="321">
                  <a:moveTo>
                    <a:pt x="126" y="0"/>
                  </a:moveTo>
                  <a:lnTo>
                    <a:pt x="128" y="24"/>
                  </a:lnTo>
                  <a:lnTo>
                    <a:pt x="128" y="68"/>
                  </a:lnTo>
                  <a:lnTo>
                    <a:pt x="128" y="120"/>
                  </a:lnTo>
                  <a:lnTo>
                    <a:pt x="126" y="152"/>
                  </a:lnTo>
                  <a:lnTo>
                    <a:pt x="126" y="164"/>
                  </a:lnTo>
                  <a:lnTo>
                    <a:pt x="128" y="214"/>
                  </a:lnTo>
                  <a:lnTo>
                    <a:pt x="128" y="248"/>
                  </a:lnTo>
                  <a:lnTo>
                    <a:pt x="126" y="298"/>
                  </a:lnTo>
                  <a:lnTo>
                    <a:pt x="126" y="311"/>
                  </a:lnTo>
                  <a:lnTo>
                    <a:pt x="116" y="317"/>
                  </a:lnTo>
                  <a:lnTo>
                    <a:pt x="84" y="309"/>
                  </a:lnTo>
                  <a:lnTo>
                    <a:pt x="74" y="204"/>
                  </a:lnTo>
                  <a:lnTo>
                    <a:pt x="74" y="141"/>
                  </a:lnTo>
                  <a:lnTo>
                    <a:pt x="68" y="82"/>
                  </a:lnTo>
                  <a:lnTo>
                    <a:pt x="65" y="175"/>
                  </a:lnTo>
                  <a:lnTo>
                    <a:pt x="61" y="309"/>
                  </a:lnTo>
                  <a:lnTo>
                    <a:pt x="30" y="321"/>
                  </a:lnTo>
                  <a:lnTo>
                    <a:pt x="19" y="311"/>
                  </a:lnTo>
                  <a:lnTo>
                    <a:pt x="11" y="193"/>
                  </a:lnTo>
                  <a:lnTo>
                    <a:pt x="9" y="135"/>
                  </a:lnTo>
                  <a:lnTo>
                    <a:pt x="0" y="13"/>
                  </a:lnTo>
                  <a:lnTo>
                    <a:pt x="5" y="0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62" name="Freeform 126"/>
            <p:cNvSpPr>
              <a:spLocks/>
            </p:cNvSpPr>
            <p:nvPr/>
          </p:nvSpPr>
          <p:spPr bwMode="auto">
            <a:xfrm>
              <a:off x="867" y="2258"/>
              <a:ext cx="38" cy="46"/>
            </a:xfrm>
            <a:custGeom>
              <a:avLst/>
              <a:gdLst/>
              <a:ahLst/>
              <a:cxnLst>
                <a:cxn ang="0">
                  <a:pos x="36" y="8"/>
                </a:cxn>
                <a:cxn ang="0">
                  <a:pos x="52" y="21"/>
                </a:cxn>
                <a:cxn ang="0">
                  <a:pos x="59" y="33"/>
                </a:cxn>
                <a:cxn ang="0">
                  <a:pos x="59" y="40"/>
                </a:cxn>
                <a:cxn ang="0">
                  <a:pos x="53" y="46"/>
                </a:cxn>
                <a:cxn ang="0">
                  <a:pos x="34" y="44"/>
                </a:cxn>
                <a:cxn ang="0">
                  <a:pos x="25" y="39"/>
                </a:cxn>
                <a:cxn ang="0">
                  <a:pos x="19" y="29"/>
                </a:cxn>
                <a:cxn ang="0">
                  <a:pos x="0" y="21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19" y="6"/>
                </a:cxn>
                <a:cxn ang="0">
                  <a:pos x="36" y="8"/>
                </a:cxn>
              </a:cxnLst>
              <a:rect l="0" t="0" r="r" b="b"/>
              <a:pathLst>
                <a:path w="59" h="46">
                  <a:moveTo>
                    <a:pt x="36" y="8"/>
                  </a:moveTo>
                  <a:lnTo>
                    <a:pt x="52" y="21"/>
                  </a:lnTo>
                  <a:lnTo>
                    <a:pt x="59" y="33"/>
                  </a:lnTo>
                  <a:lnTo>
                    <a:pt x="59" y="40"/>
                  </a:lnTo>
                  <a:lnTo>
                    <a:pt x="53" y="46"/>
                  </a:lnTo>
                  <a:lnTo>
                    <a:pt x="34" y="44"/>
                  </a:lnTo>
                  <a:lnTo>
                    <a:pt x="25" y="39"/>
                  </a:lnTo>
                  <a:lnTo>
                    <a:pt x="19" y="29"/>
                  </a:lnTo>
                  <a:lnTo>
                    <a:pt x="0" y="21"/>
                  </a:lnTo>
                  <a:lnTo>
                    <a:pt x="0" y="8"/>
                  </a:lnTo>
                  <a:lnTo>
                    <a:pt x="4" y="0"/>
                  </a:lnTo>
                  <a:lnTo>
                    <a:pt x="19" y="6"/>
                  </a:lnTo>
                  <a:lnTo>
                    <a:pt x="36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63" name="Freeform 127"/>
            <p:cNvSpPr>
              <a:spLocks/>
            </p:cNvSpPr>
            <p:nvPr/>
          </p:nvSpPr>
          <p:spPr bwMode="auto">
            <a:xfrm>
              <a:off x="778" y="2245"/>
              <a:ext cx="47" cy="44"/>
            </a:xfrm>
            <a:custGeom>
              <a:avLst/>
              <a:gdLst/>
              <a:ahLst/>
              <a:cxnLst>
                <a:cxn ang="0">
                  <a:pos x="75" y="4"/>
                </a:cxn>
                <a:cxn ang="0">
                  <a:pos x="75" y="21"/>
                </a:cxn>
                <a:cxn ang="0">
                  <a:pos x="65" y="27"/>
                </a:cxn>
                <a:cxn ang="0">
                  <a:pos x="56" y="31"/>
                </a:cxn>
                <a:cxn ang="0">
                  <a:pos x="50" y="33"/>
                </a:cxn>
                <a:cxn ang="0">
                  <a:pos x="38" y="42"/>
                </a:cxn>
                <a:cxn ang="0">
                  <a:pos x="16" y="48"/>
                </a:cxn>
                <a:cxn ang="0">
                  <a:pos x="8" y="44"/>
                </a:cxn>
                <a:cxn ang="0">
                  <a:pos x="0" y="42"/>
                </a:cxn>
                <a:cxn ang="0">
                  <a:pos x="0" y="36"/>
                </a:cxn>
                <a:cxn ang="0">
                  <a:pos x="10" y="27"/>
                </a:cxn>
                <a:cxn ang="0">
                  <a:pos x="25" y="15"/>
                </a:cxn>
                <a:cxn ang="0">
                  <a:pos x="40" y="8"/>
                </a:cxn>
                <a:cxn ang="0">
                  <a:pos x="46" y="0"/>
                </a:cxn>
                <a:cxn ang="0">
                  <a:pos x="75" y="4"/>
                </a:cxn>
              </a:cxnLst>
              <a:rect l="0" t="0" r="r" b="b"/>
              <a:pathLst>
                <a:path w="75" h="48">
                  <a:moveTo>
                    <a:pt x="75" y="4"/>
                  </a:moveTo>
                  <a:lnTo>
                    <a:pt x="75" y="21"/>
                  </a:lnTo>
                  <a:lnTo>
                    <a:pt x="65" y="27"/>
                  </a:lnTo>
                  <a:lnTo>
                    <a:pt x="56" y="31"/>
                  </a:lnTo>
                  <a:lnTo>
                    <a:pt x="50" y="33"/>
                  </a:lnTo>
                  <a:lnTo>
                    <a:pt x="38" y="42"/>
                  </a:lnTo>
                  <a:lnTo>
                    <a:pt x="16" y="48"/>
                  </a:lnTo>
                  <a:lnTo>
                    <a:pt x="8" y="44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10" y="27"/>
                  </a:lnTo>
                  <a:lnTo>
                    <a:pt x="25" y="15"/>
                  </a:lnTo>
                  <a:lnTo>
                    <a:pt x="40" y="8"/>
                  </a:lnTo>
                  <a:lnTo>
                    <a:pt x="46" y="0"/>
                  </a:lnTo>
                  <a:lnTo>
                    <a:pt x="75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64" name="Freeform 128"/>
            <p:cNvSpPr>
              <a:spLocks/>
            </p:cNvSpPr>
            <p:nvPr/>
          </p:nvSpPr>
          <p:spPr bwMode="auto">
            <a:xfrm>
              <a:off x="803" y="1786"/>
              <a:ext cx="89" cy="149"/>
            </a:xfrm>
            <a:custGeom>
              <a:avLst/>
              <a:gdLst/>
              <a:ahLst/>
              <a:cxnLst>
                <a:cxn ang="0">
                  <a:pos x="138" y="29"/>
                </a:cxn>
                <a:cxn ang="0">
                  <a:pos x="96" y="0"/>
                </a:cxn>
                <a:cxn ang="0">
                  <a:pos x="52" y="67"/>
                </a:cxn>
                <a:cxn ang="0">
                  <a:pos x="44" y="2"/>
                </a:cxn>
                <a:cxn ang="0">
                  <a:pos x="16" y="12"/>
                </a:cxn>
                <a:cxn ang="0">
                  <a:pos x="0" y="34"/>
                </a:cxn>
                <a:cxn ang="0">
                  <a:pos x="2" y="153"/>
                </a:cxn>
                <a:cxn ang="0">
                  <a:pos x="125" y="153"/>
                </a:cxn>
                <a:cxn ang="0">
                  <a:pos x="138" y="29"/>
                </a:cxn>
              </a:cxnLst>
              <a:rect l="0" t="0" r="r" b="b"/>
              <a:pathLst>
                <a:path w="138" h="153">
                  <a:moveTo>
                    <a:pt x="138" y="29"/>
                  </a:moveTo>
                  <a:lnTo>
                    <a:pt x="96" y="0"/>
                  </a:lnTo>
                  <a:lnTo>
                    <a:pt x="52" y="67"/>
                  </a:lnTo>
                  <a:lnTo>
                    <a:pt x="44" y="2"/>
                  </a:lnTo>
                  <a:lnTo>
                    <a:pt x="16" y="12"/>
                  </a:lnTo>
                  <a:lnTo>
                    <a:pt x="0" y="34"/>
                  </a:lnTo>
                  <a:lnTo>
                    <a:pt x="2" y="153"/>
                  </a:lnTo>
                  <a:lnTo>
                    <a:pt x="125" y="153"/>
                  </a:lnTo>
                  <a:lnTo>
                    <a:pt x="138" y="29"/>
                  </a:lnTo>
                  <a:close/>
                </a:path>
              </a:pathLst>
            </a:custGeom>
            <a:solidFill>
              <a:srgbClr val="7F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65" name="Freeform 129"/>
            <p:cNvSpPr>
              <a:spLocks/>
            </p:cNvSpPr>
            <p:nvPr/>
          </p:nvSpPr>
          <p:spPr bwMode="auto">
            <a:xfrm>
              <a:off x="832" y="1773"/>
              <a:ext cx="36" cy="92"/>
            </a:xfrm>
            <a:custGeom>
              <a:avLst/>
              <a:gdLst/>
              <a:ahLst/>
              <a:cxnLst>
                <a:cxn ang="0">
                  <a:pos x="58" y="9"/>
                </a:cxn>
                <a:cxn ang="0">
                  <a:pos x="52" y="0"/>
                </a:cxn>
                <a:cxn ang="0">
                  <a:pos x="18" y="15"/>
                </a:cxn>
                <a:cxn ang="0">
                  <a:pos x="10" y="3"/>
                </a:cxn>
                <a:cxn ang="0">
                  <a:pos x="4" y="9"/>
                </a:cxn>
                <a:cxn ang="0">
                  <a:pos x="0" y="65"/>
                </a:cxn>
                <a:cxn ang="0">
                  <a:pos x="2" y="93"/>
                </a:cxn>
                <a:cxn ang="0">
                  <a:pos x="58" y="9"/>
                </a:cxn>
              </a:cxnLst>
              <a:rect l="0" t="0" r="r" b="b"/>
              <a:pathLst>
                <a:path w="58" h="93">
                  <a:moveTo>
                    <a:pt x="58" y="9"/>
                  </a:moveTo>
                  <a:lnTo>
                    <a:pt x="52" y="0"/>
                  </a:lnTo>
                  <a:lnTo>
                    <a:pt x="18" y="15"/>
                  </a:lnTo>
                  <a:lnTo>
                    <a:pt x="10" y="3"/>
                  </a:lnTo>
                  <a:lnTo>
                    <a:pt x="4" y="9"/>
                  </a:lnTo>
                  <a:lnTo>
                    <a:pt x="0" y="65"/>
                  </a:lnTo>
                  <a:lnTo>
                    <a:pt x="2" y="93"/>
                  </a:lnTo>
                  <a:lnTo>
                    <a:pt x="58" y="9"/>
                  </a:lnTo>
                  <a:close/>
                </a:path>
              </a:pathLst>
            </a:custGeom>
            <a:solidFill>
              <a:srgbClr val="FFDFB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66" name="Freeform 130"/>
            <p:cNvSpPr>
              <a:spLocks/>
            </p:cNvSpPr>
            <p:nvPr/>
          </p:nvSpPr>
          <p:spPr bwMode="auto">
            <a:xfrm>
              <a:off x="825" y="1792"/>
              <a:ext cx="29" cy="46"/>
            </a:xfrm>
            <a:custGeom>
              <a:avLst/>
              <a:gdLst/>
              <a:ahLst/>
              <a:cxnLst>
                <a:cxn ang="0">
                  <a:pos x="46" y="46"/>
                </a:cxn>
                <a:cxn ang="0">
                  <a:pos x="21" y="0"/>
                </a:cxn>
                <a:cxn ang="0">
                  <a:pos x="0" y="38"/>
                </a:cxn>
              </a:cxnLst>
              <a:rect l="0" t="0" r="r" b="b"/>
              <a:pathLst>
                <a:path w="46" h="46">
                  <a:moveTo>
                    <a:pt x="46" y="46"/>
                  </a:moveTo>
                  <a:lnTo>
                    <a:pt x="21" y="0"/>
                  </a:lnTo>
                  <a:lnTo>
                    <a:pt x="0" y="38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67" name="Freeform 131"/>
            <p:cNvSpPr>
              <a:spLocks/>
            </p:cNvSpPr>
            <p:nvPr/>
          </p:nvSpPr>
          <p:spPr bwMode="auto">
            <a:xfrm>
              <a:off x="769" y="1786"/>
              <a:ext cx="141" cy="488"/>
            </a:xfrm>
            <a:custGeom>
              <a:avLst/>
              <a:gdLst/>
              <a:ahLst/>
              <a:cxnLst>
                <a:cxn ang="0">
                  <a:pos x="149" y="0"/>
                </a:cxn>
                <a:cxn ang="0">
                  <a:pos x="205" y="34"/>
                </a:cxn>
                <a:cxn ang="0">
                  <a:pos x="220" y="153"/>
                </a:cxn>
                <a:cxn ang="0">
                  <a:pos x="180" y="231"/>
                </a:cxn>
                <a:cxn ang="0">
                  <a:pos x="180" y="247"/>
                </a:cxn>
                <a:cxn ang="0">
                  <a:pos x="178" y="264"/>
                </a:cxn>
                <a:cxn ang="0">
                  <a:pos x="172" y="275"/>
                </a:cxn>
                <a:cxn ang="0">
                  <a:pos x="180" y="363"/>
                </a:cxn>
                <a:cxn ang="0">
                  <a:pos x="193" y="499"/>
                </a:cxn>
                <a:cxn ang="0">
                  <a:pos x="178" y="503"/>
                </a:cxn>
                <a:cxn ang="0">
                  <a:pos x="155" y="493"/>
                </a:cxn>
                <a:cxn ang="0">
                  <a:pos x="138" y="399"/>
                </a:cxn>
                <a:cxn ang="0">
                  <a:pos x="130" y="365"/>
                </a:cxn>
                <a:cxn ang="0">
                  <a:pos x="105" y="279"/>
                </a:cxn>
                <a:cxn ang="0">
                  <a:pos x="101" y="371"/>
                </a:cxn>
                <a:cxn ang="0">
                  <a:pos x="90" y="485"/>
                </a:cxn>
                <a:cxn ang="0">
                  <a:pos x="51" y="487"/>
                </a:cxn>
                <a:cxn ang="0">
                  <a:pos x="50" y="363"/>
                </a:cxn>
                <a:cxn ang="0">
                  <a:pos x="51" y="241"/>
                </a:cxn>
                <a:cxn ang="0">
                  <a:pos x="51" y="182"/>
                </a:cxn>
                <a:cxn ang="0">
                  <a:pos x="44" y="162"/>
                </a:cxn>
                <a:cxn ang="0">
                  <a:pos x="42" y="164"/>
                </a:cxn>
                <a:cxn ang="0">
                  <a:pos x="4" y="141"/>
                </a:cxn>
                <a:cxn ang="0">
                  <a:pos x="0" y="103"/>
                </a:cxn>
                <a:cxn ang="0">
                  <a:pos x="59" y="12"/>
                </a:cxn>
                <a:cxn ang="0">
                  <a:pos x="101" y="0"/>
                </a:cxn>
                <a:cxn ang="0">
                  <a:pos x="92" y="61"/>
                </a:cxn>
                <a:cxn ang="0">
                  <a:pos x="105" y="120"/>
                </a:cxn>
                <a:cxn ang="0">
                  <a:pos x="120" y="63"/>
                </a:cxn>
                <a:cxn ang="0">
                  <a:pos x="149" y="0"/>
                </a:cxn>
              </a:cxnLst>
              <a:rect l="0" t="0" r="r" b="b"/>
              <a:pathLst>
                <a:path w="220" h="503">
                  <a:moveTo>
                    <a:pt x="149" y="0"/>
                  </a:moveTo>
                  <a:lnTo>
                    <a:pt x="205" y="34"/>
                  </a:lnTo>
                  <a:lnTo>
                    <a:pt x="220" y="153"/>
                  </a:lnTo>
                  <a:lnTo>
                    <a:pt x="180" y="231"/>
                  </a:lnTo>
                  <a:lnTo>
                    <a:pt x="180" y="247"/>
                  </a:lnTo>
                  <a:lnTo>
                    <a:pt x="178" y="264"/>
                  </a:lnTo>
                  <a:lnTo>
                    <a:pt x="172" y="275"/>
                  </a:lnTo>
                  <a:lnTo>
                    <a:pt x="180" y="363"/>
                  </a:lnTo>
                  <a:lnTo>
                    <a:pt x="193" y="499"/>
                  </a:lnTo>
                  <a:lnTo>
                    <a:pt x="178" y="503"/>
                  </a:lnTo>
                  <a:lnTo>
                    <a:pt x="155" y="493"/>
                  </a:lnTo>
                  <a:lnTo>
                    <a:pt x="138" y="399"/>
                  </a:lnTo>
                  <a:lnTo>
                    <a:pt x="130" y="365"/>
                  </a:lnTo>
                  <a:lnTo>
                    <a:pt x="105" y="279"/>
                  </a:lnTo>
                  <a:lnTo>
                    <a:pt x="101" y="371"/>
                  </a:lnTo>
                  <a:lnTo>
                    <a:pt x="90" y="485"/>
                  </a:lnTo>
                  <a:lnTo>
                    <a:pt x="51" y="487"/>
                  </a:lnTo>
                  <a:lnTo>
                    <a:pt x="50" y="363"/>
                  </a:lnTo>
                  <a:lnTo>
                    <a:pt x="51" y="241"/>
                  </a:lnTo>
                  <a:lnTo>
                    <a:pt x="51" y="182"/>
                  </a:lnTo>
                  <a:lnTo>
                    <a:pt x="44" y="162"/>
                  </a:lnTo>
                  <a:lnTo>
                    <a:pt x="42" y="164"/>
                  </a:lnTo>
                  <a:lnTo>
                    <a:pt x="4" y="141"/>
                  </a:lnTo>
                  <a:lnTo>
                    <a:pt x="0" y="103"/>
                  </a:lnTo>
                  <a:lnTo>
                    <a:pt x="59" y="12"/>
                  </a:lnTo>
                  <a:lnTo>
                    <a:pt x="101" y="0"/>
                  </a:lnTo>
                  <a:lnTo>
                    <a:pt x="92" y="61"/>
                  </a:lnTo>
                  <a:lnTo>
                    <a:pt x="105" y="120"/>
                  </a:lnTo>
                  <a:lnTo>
                    <a:pt x="120" y="63"/>
                  </a:lnTo>
                  <a:lnTo>
                    <a:pt x="149" y="0"/>
                  </a:lnTo>
                  <a:close/>
                </a:path>
              </a:pathLst>
            </a:custGeom>
            <a:solidFill>
              <a:srgbClr val="5F3F1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68" name="Freeform 132"/>
            <p:cNvSpPr>
              <a:spLocks/>
            </p:cNvSpPr>
            <p:nvPr/>
          </p:nvSpPr>
          <p:spPr bwMode="auto">
            <a:xfrm>
              <a:off x="868" y="1836"/>
              <a:ext cx="37" cy="127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23" y="30"/>
                </a:cxn>
                <a:cxn ang="0">
                  <a:pos x="27" y="78"/>
                </a:cxn>
                <a:cxn ang="0">
                  <a:pos x="57" y="86"/>
                </a:cxn>
                <a:cxn ang="0">
                  <a:pos x="27" y="86"/>
                </a:cxn>
                <a:cxn ang="0">
                  <a:pos x="17" y="114"/>
                </a:cxn>
                <a:cxn ang="0">
                  <a:pos x="0" y="130"/>
                </a:cxn>
                <a:cxn ang="0">
                  <a:pos x="7" y="107"/>
                </a:cxn>
                <a:cxn ang="0">
                  <a:pos x="11" y="91"/>
                </a:cxn>
                <a:cxn ang="0">
                  <a:pos x="15" y="61"/>
                </a:cxn>
                <a:cxn ang="0">
                  <a:pos x="30" y="0"/>
                </a:cxn>
              </a:cxnLst>
              <a:rect l="0" t="0" r="r" b="b"/>
              <a:pathLst>
                <a:path w="57" h="130">
                  <a:moveTo>
                    <a:pt x="30" y="0"/>
                  </a:moveTo>
                  <a:lnTo>
                    <a:pt x="23" y="30"/>
                  </a:lnTo>
                  <a:lnTo>
                    <a:pt x="27" y="78"/>
                  </a:lnTo>
                  <a:lnTo>
                    <a:pt x="57" y="86"/>
                  </a:lnTo>
                  <a:lnTo>
                    <a:pt x="27" y="86"/>
                  </a:lnTo>
                  <a:lnTo>
                    <a:pt x="17" y="114"/>
                  </a:lnTo>
                  <a:lnTo>
                    <a:pt x="0" y="130"/>
                  </a:lnTo>
                  <a:lnTo>
                    <a:pt x="7" y="107"/>
                  </a:lnTo>
                  <a:lnTo>
                    <a:pt x="11" y="91"/>
                  </a:lnTo>
                  <a:lnTo>
                    <a:pt x="15" y="6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3F1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69" name="Freeform 133"/>
            <p:cNvSpPr>
              <a:spLocks/>
            </p:cNvSpPr>
            <p:nvPr/>
          </p:nvSpPr>
          <p:spPr bwMode="auto">
            <a:xfrm>
              <a:off x="842" y="1842"/>
              <a:ext cx="31" cy="44"/>
            </a:xfrm>
            <a:custGeom>
              <a:avLst/>
              <a:gdLst/>
              <a:ahLst/>
              <a:cxnLst>
                <a:cxn ang="0">
                  <a:pos x="46" y="44"/>
                </a:cxn>
                <a:cxn ang="0">
                  <a:pos x="36" y="0"/>
                </a:cxn>
                <a:cxn ang="0">
                  <a:pos x="0" y="37"/>
                </a:cxn>
                <a:cxn ang="0">
                  <a:pos x="46" y="44"/>
                </a:cxn>
              </a:cxnLst>
              <a:rect l="0" t="0" r="r" b="b"/>
              <a:pathLst>
                <a:path w="46" h="44">
                  <a:moveTo>
                    <a:pt x="46" y="44"/>
                  </a:moveTo>
                  <a:lnTo>
                    <a:pt x="36" y="0"/>
                  </a:lnTo>
                  <a:lnTo>
                    <a:pt x="0" y="37"/>
                  </a:lnTo>
                  <a:lnTo>
                    <a:pt x="46" y="44"/>
                  </a:lnTo>
                  <a:close/>
                </a:path>
              </a:pathLst>
            </a:custGeom>
            <a:solidFill>
              <a:srgbClr val="FFDFB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70" name="Freeform 134"/>
            <p:cNvSpPr>
              <a:spLocks/>
            </p:cNvSpPr>
            <p:nvPr/>
          </p:nvSpPr>
          <p:spPr bwMode="auto">
            <a:xfrm>
              <a:off x="832" y="1701"/>
              <a:ext cx="40" cy="95"/>
            </a:xfrm>
            <a:custGeom>
              <a:avLst/>
              <a:gdLst/>
              <a:ahLst/>
              <a:cxnLst>
                <a:cxn ang="0">
                  <a:pos x="2" y="15"/>
                </a:cxn>
                <a:cxn ang="0">
                  <a:pos x="0" y="33"/>
                </a:cxn>
                <a:cxn ang="0">
                  <a:pos x="4" y="35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2" y="56"/>
                </a:cxn>
                <a:cxn ang="0">
                  <a:pos x="4" y="65"/>
                </a:cxn>
                <a:cxn ang="0">
                  <a:pos x="2" y="73"/>
                </a:cxn>
                <a:cxn ang="0">
                  <a:pos x="8" y="77"/>
                </a:cxn>
                <a:cxn ang="0">
                  <a:pos x="12" y="82"/>
                </a:cxn>
                <a:cxn ang="0">
                  <a:pos x="10" y="88"/>
                </a:cxn>
                <a:cxn ang="0">
                  <a:pos x="20" y="100"/>
                </a:cxn>
                <a:cxn ang="0">
                  <a:pos x="54" y="82"/>
                </a:cxn>
                <a:cxn ang="0">
                  <a:pos x="54" y="59"/>
                </a:cxn>
                <a:cxn ang="0">
                  <a:pos x="56" y="56"/>
                </a:cxn>
                <a:cxn ang="0">
                  <a:pos x="58" y="54"/>
                </a:cxn>
                <a:cxn ang="0">
                  <a:pos x="62" y="48"/>
                </a:cxn>
                <a:cxn ang="0">
                  <a:pos x="62" y="35"/>
                </a:cxn>
                <a:cxn ang="0">
                  <a:pos x="58" y="33"/>
                </a:cxn>
                <a:cxn ang="0">
                  <a:pos x="58" y="29"/>
                </a:cxn>
                <a:cxn ang="0">
                  <a:pos x="58" y="23"/>
                </a:cxn>
                <a:cxn ang="0">
                  <a:pos x="58" y="15"/>
                </a:cxn>
                <a:cxn ang="0">
                  <a:pos x="56" y="8"/>
                </a:cxn>
                <a:cxn ang="0">
                  <a:pos x="54" y="6"/>
                </a:cxn>
                <a:cxn ang="0">
                  <a:pos x="48" y="2"/>
                </a:cxn>
                <a:cxn ang="0">
                  <a:pos x="41" y="0"/>
                </a:cxn>
                <a:cxn ang="0">
                  <a:pos x="35" y="0"/>
                </a:cxn>
                <a:cxn ang="0">
                  <a:pos x="27" y="0"/>
                </a:cxn>
                <a:cxn ang="0">
                  <a:pos x="20" y="0"/>
                </a:cxn>
                <a:cxn ang="0">
                  <a:pos x="14" y="0"/>
                </a:cxn>
                <a:cxn ang="0">
                  <a:pos x="10" y="2"/>
                </a:cxn>
                <a:cxn ang="0">
                  <a:pos x="4" y="6"/>
                </a:cxn>
                <a:cxn ang="0">
                  <a:pos x="4" y="8"/>
                </a:cxn>
                <a:cxn ang="0">
                  <a:pos x="2" y="15"/>
                </a:cxn>
              </a:cxnLst>
              <a:rect l="0" t="0" r="r" b="b"/>
              <a:pathLst>
                <a:path w="62" h="100">
                  <a:moveTo>
                    <a:pt x="2" y="15"/>
                  </a:moveTo>
                  <a:lnTo>
                    <a:pt x="0" y="33"/>
                  </a:lnTo>
                  <a:lnTo>
                    <a:pt x="4" y="35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2" y="56"/>
                  </a:lnTo>
                  <a:lnTo>
                    <a:pt x="4" y="65"/>
                  </a:lnTo>
                  <a:lnTo>
                    <a:pt x="2" y="73"/>
                  </a:lnTo>
                  <a:lnTo>
                    <a:pt x="8" y="77"/>
                  </a:lnTo>
                  <a:lnTo>
                    <a:pt x="12" y="82"/>
                  </a:lnTo>
                  <a:lnTo>
                    <a:pt x="10" y="88"/>
                  </a:lnTo>
                  <a:lnTo>
                    <a:pt x="20" y="100"/>
                  </a:lnTo>
                  <a:lnTo>
                    <a:pt x="54" y="82"/>
                  </a:lnTo>
                  <a:lnTo>
                    <a:pt x="54" y="59"/>
                  </a:lnTo>
                  <a:lnTo>
                    <a:pt x="56" y="56"/>
                  </a:lnTo>
                  <a:lnTo>
                    <a:pt x="58" y="54"/>
                  </a:lnTo>
                  <a:lnTo>
                    <a:pt x="62" y="48"/>
                  </a:lnTo>
                  <a:lnTo>
                    <a:pt x="62" y="35"/>
                  </a:lnTo>
                  <a:lnTo>
                    <a:pt x="58" y="33"/>
                  </a:lnTo>
                  <a:lnTo>
                    <a:pt x="58" y="29"/>
                  </a:lnTo>
                  <a:lnTo>
                    <a:pt x="58" y="23"/>
                  </a:lnTo>
                  <a:lnTo>
                    <a:pt x="58" y="15"/>
                  </a:lnTo>
                  <a:lnTo>
                    <a:pt x="56" y="8"/>
                  </a:lnTo>
                  <a:lnTo>
                    <a:pt x="54" y="6"/>
                  </a:lnTo>
                  <a:lnTo>
                    <a:pt x="48" y="2"/>
                  </a:lnTo>
                  <a:lnTo>
                    <a:pt x="41" y="0"/>
                  </a:lnTo>
                  <a:lnTo>
                    <a:pt x="35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10" y="2"/>
                  </a:lnTo>
                  <a:lnTo>
                    <a:pt x="4" y="6"/>
                  </a:lnTo>
                  <a:lnTo>
                    <a:pt x="4" y="8"/>
                  </a:lnTo>
                  <a:lnTo>
                    <a:pt x="2" y="15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71" name="Freeform 135"/>
            <p:cNvSpPr>
              <a:spLocks/>
            </p:cNvSpPr>
            <p:nvPr/>
          </p:nvSpPr>
          <p:spPr bwMode="auto">
            <a:xfrm>
              <a:off x="828" y="1730"/>
              <a:ext cx="28" cy="45"/>
            </a:xfrm>
            <a:custGeom>
              <a:avLst/>
              <a:gdLst/>
              <a:ahLst/>
              <a:cxnLst>
                <a:cxn ang="0">
                  <a:pos x="44" y="7"/>
                </a:cxn>
                <a:cxn ang="0">
                  <a:pos x="25" y="0"/>
                </a:cxn>
                <a:cxn ang="0">
                  <a:pos x="11" y="7"/>
                </a:cxn>
                <a:cxn ang="0">
                  <a:pos x="3" y="15"/>
                </a:cxn>
                <a:cxn ang="0">
                  <a:pos x="0" y="15"/>
                </a:cxn>
                <a:cxn ang="0">
                  <a:pos x="3" y="25"/>
                </a:cxn>
                <a:cxn ang="0">
                  <a:pos x="5" y="38"/>
                </a:cxn>
                <a:cxn ang="0">
                  <a:pos x="3" y="48"/>
                </a:cxn>
                <a:cxn ang="0">
                  <a:pos x="19" y="38"/>
                </a:cxn>
                <a:cxn ang="0">
                  <a:pos x="34" y="38"/>
                </a:cxn>
                <a:cxn ang="0">
                  <a:pos x="28" y="30"/>
                </a:cxn>
                <a:cxn ang="0">
                  <a:pos x="34" y="25"/>
                </a:cxn>
                <a:cxn ang="0">
                  <a:pos x="44" y="7"/>
                </a:cxn>
              </a:cxnLst>
              <a:rect l="0" t="0" r="r" b="b"/>
              <a:pathLst>
                <a:path w="44" h="48">
                  <a:moveTo>
                    <a:pt x="44" y="7"/>
                  </a:moveTo>
                  <a:lnTo>
                    <a:pt x="25" y="0"/>
                  </a:lnTo>
                  <a:lnTo>
                    <a:pt x="11" y="7"/>
                  </a:lnTo>
                  <a:lnTo>
                    <a:pt x="3" y="15"/>
                  </a:lnTo>
                  <a:lnTo>
                    <a:pt x="0" y="15"/>
                  </a:lnTo>
                  <a:lnTo>
                    <a:pt x="3" y="25"/>
                  </a:lnTo>
                  <a:lnTo>
                    <a:pt x="5" y="38"/>
                  </a:lnTo>
                  <a:lnTo>
                    <a:pt x="3" y="48"/>
                  </a:lnTo>
                  <a:lnTo>
                    <a:pt x="19" y="38"/>
                  </a:lnTo>
                  <a:lnTo>
                    <a:pt x="34" y="38"/>
                  </a:lnTo>
                  <a:lnTo>
                    <a:pt x="28" y="30"/>
                  </a:lnTo>
                  <a:lnTo>
                    <a:pt x="34" y="25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72" name="Freeform 136"/>
            <p:cNvSpPr>
              <a:spLocks/>
            </p:cNvSpPr>
            <p:nvPr/>
          </p:nvSpPr>
          <p:spPr bwMode="auto">
            <a:xfrm>
              <a:off x="808" y="1750"/>
              <a:ext cx="28" cy="48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0" y="0"/>
                </a:cxn>
                <a:cxn ang="0">
                  <a:pos x="12" y="47"/>
                </a:cxn>
                <a:cxn ang="0">
                  <a:pos x="44" y="0"/>
                </a:cxn>
              </a:cxnLst>
              <a:rect l="0" t="0" r="r" b="b"/>
              <a:pathLst>
                <a:path w="44" h="47">
                  <a:moveTo>
                    <a:pt x="44" y="0"/>
                  </a:moveTo>
                  <a:lnTo>
                    <a:pt x="0" y="0"/>
                  </a:lnTo>
                  <a:lnTo>
                    <a:pt x="12" y="47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73" name="Freeform 137"/>
            <p:cNvSpPr>
              <a:spLocks/>
            </p:cNvSpPr>
            <p:nvPr/>
          </p:nvSpPr>
          <p:spPr bwMode="auto">
            <a:xfrm>
              <a:off x="837" y="1755"/>
              <a:ext cx="29" cy="43"/>
            </a:xfrm>
            <a:custGeom>
              <a:avLst/>
              <a:gdLst/>
              <a:ahLst/>
              <a:cxnLst>
                <a:cxn ang="0">
                  <a:pos x="42" y="5"/>
                </a:cxn>
                <a:cxn ang="0">
                  <a:pos x="38" y="2"/>
                </a:cxn>
                <a:cxn ang="0">
                  <a:pos x="27" y="28"/>
                </a:cxn>
                <a:cxn ang="0">
                  <a:pos x="0" y="45"/>
                </a:cxn>
                <a:cxn ang="0">
                  <a:pos x="27" y="34"/>
                </a:cxn>
                <a:cxn ang="0">
                  <a:pos x="38" y="21"/>
                </a:cxn>
                <a:cxn ang="0">
                  <a:pos x="46" y="26"/>
                </a:cxn>
                <a:cxn ang="0">
                  <a:pos x="46" y="0"/>
                </a:cxn>
                <a:cxn ang="0">
                  <a:pos x="42" y="5"/>
                </a:cxn>
              </a:cxnLst>
              <a:rect l="0" t="0" r="r" b="b"/>
              <a:pathLst>
                <a:path w="46" h="45">
                  <a:moveTo>
                    <a:pt x="42" y="5"/>
                  </a:moveTo>
                  <a:lnTo>
                    <a:pt x="38" y="2"/>
                  </a:lnTo>
                  <a:lnTo>
                    <a:pt x="27" y="28"/>
                  </a:lnTo>
                  <a:lnTo>
                    <a:pt x="0" y="45"/>
                  </a:lnTo>
                  <a:lnTo>
                    <a:pt x="27" y="34"/>
                  </a:lnTo>
                  <a:lnTo>
                    <a:pt x="38" y="21"/>
                  </a:lnTo>
                  <a:lnTo>
                    <a:pt x="46" y="26"/>
                  </a:lnTo>
                  <a:lnTo>
                    <a:pt x="46" y="0"/>
                  </a:lnTo>
                  <a:lnTo>
                    <a:pt x="42" y="5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74" name="Freeform 138"/>
            <p:cNvSpPr>
              <a:spLocks/>
            </p:cNvSpPr>
            <p:nvPr/>
          </p:nvSpPr>
          <p:spPr bwMode="auto">
            <a:xfrm>
              <a:off x="825" y="1701"/>
              <a:ext cx="45" cy="64"/>
            </a:xfrm>
            <a:custGeom>
              <a:avLst/>
              <a:gdLst/>
              <a:ahLst/>
              <a:cxnLst>
                <a:cxn ang="0">
                  <a:pos x="61" y="65"/>
                </a:cxn>
                <a:cxn ang="0">
                  <a:pos x="65" y="56"/>
                </a:cxn>
                <a:cxn ang="0">
                  <a:pos x="69" y="46"/>
                </a:cxn>
                <a:cxn ang="0">
                  <a:pos x="69" y="33"/>
                </a:cxn>
                <a:cxn ang="0">
                  <a:pos x="69" y="17"/>
                </a:cxn>
                <a:cxn ang="0">
                  <a:pos x="69" y="8"/>
                </a:cxn>
                <a:cxn ang="0">
                  <a:pos x="61" y="2"/>
                </a:cxn>
                <a:cxn ang="0">
                  <a:pos x="53" y="0"/>
                </a:cxn>
                <a:cxn ang="0">
                  <a:pos x="42" y="0"/>
                </a:cxn>
                <a:cxn ang="0">
                  <a:pos x="25" y="0"/>
                </a:cxn>
                <a:cxn ang="0">
                  <a:pos x="13" y="2"/>
                </a:cxn>
                <a:cxn ang="0">
                  <a:pos x="6" y="6"/>
                </a:cxn>
                <a:cxn ang="0">
                  <a:pos x="0" y="6"/>
                </a:cxn>
                <a:cxn ang="0">
                  <a:pos x="6" y="8"/>
                </a:cxn>
                <a:cxn ang="0">
                  <a:pos x="11" y="14"/>
                </a:cxn>
                <a:cxn ang="0">
                  <a:pos x="11" y="17"/>
                </a:cxn>
                <a:cxn ang="0">
                  <a:pos x="15" y="14"/>
                </a:cxn>
                <a:cxn ang="0">
                  <a:pos x="25" y="12"/>
                </a:cxn>
                <a:cxn ang="0">
                  <a:pos x="34" y="12"/>
                </a:cxn>
                <a:cxn ang="0">
                  <a:pos x="40" y="12"/>
                </a:cxn>
                <a:cxn ang="0">
                  <a:pos x="46" y="12"/>
                </a:cxn>
                <a:cxn ang="0">
                  <a:pos x="44" y="14"/>
                </a:cxn>
                <a:cxn ang="0">
                  <a:pos x="44" y="17"/>
                </a:cxn>
                <a:cxn ang="0">
                  <a:pos x="46" y="23"/>
                </a:cxn>
                <a:cxn ang="0">
                  <a:pos x="52" y="29"/>
                </a:cxn>
                <a:cxn ang="0">
                  <a:pos x="52" y="35"/>
                </a:cxn>
                <a:cxn ang="0">
                  <a:pos x="52" y="46"/>
                </a:cxn>
                <a:cxn ang="0">
                  <a:pos x="59" y="40"/>
                </a:cxn>
                <a:cxn ang="0">
                  <a:pos x="59" y="35"/>
                </a:cxn>
                <a:cxn ang="0">
                  <a:pos x="61" y="35"/>
                </a:cxn>
                <a:cxn ang="0">
                  <a:pos x="65" y="35"/>
                </a:cxn>
                <a:cxn ang="0">
                  <a:pos x="65" y="38"/>
                </a:cxn>
                <a:cxn ang="0">
                  <a:pos x="65" y="50"/>
                </a:cxn>
                <a:cxn ang="0">
                  <a:pos x="61" y="56"/>
                </a:cxn>
                <a:cxn ang="0">
                  <a:pos x="61" y="65"/>
                </a:cxn>
              </a:cxnLst>
              <a:rect l="0" t="0" r="r" b="b"/>
              <a:pathLst>
                <a:path w="69" h="65">
                  <a:moveTo>
                    <a:pt x="61" y="65"/>
                  </a:moveTo>
                  <a:lnTo>
                    <a:pt x="65" y="56"/>
                  </a:lnTo>
                  <a:lnTo>
                    <a:pt x="69" y="46"/>
                  </a:lnTo>
                  <a:lnTo>
                    <a:pt x="69" y="33"/>
                  </a:lnTo>
                  <a:lnTo>
                    <a:pt x="69" y="17"/>
                  </a:lnTo>
                  <a:lnTo>
                    <a:pt x="69" y="8"/>
                  </a:lnTo>
                  <a:lnTo>
                    <a:pt x="61" y="2"/>
                  </a:lnTo>
                  <a:lnTo>
                    <a:pt x="53" y="0"/>
                  </a:lnTo>
                  <a:lnTo>
                    <a:pt x="42" y="0"/>
                  </a:lnTo>
                  <a:lnTo>
                    <a:pt x="25" y="0"/>
                  </a:lnTo>
                  <a:lnTo>
                    <a:pt x="13" y="2"/>
                  </a:lnTo>
                  <a:lnTo>
                    <a:pt x="6" y="6"/>
                  </a:lnTo>
                  <a:lnTo>
                    <a:pt x="0" y="6"/>
                  </a:lnTo>
                  <a:lnTo>
                    <a:pt x="6" y="8"/>
                  </a:lnTo>
                  <a:lnTo>
                    <a:pt x="11" y="14"/>
                  </a:lnTo>
                  <a:lnTo>
                    <a:pt x="11" y="17"/>
                  </a:lnTo>
                  <a:lnTo>
                    <a:pt x="15" y="14"/>
                  </a:lnTo>
                  <a:lnTo>
                    <a:pt x="25" y="12"/>
                  </a:lnTo>
                  <a:lnTo>
                    <a:pt x="34" y="12"/>
                  </a:lnTo>
                  <a:lnTo>
                    <a:pt x="40" y="12"/>
                  </a:lnTo>
                  <a:lnTo>
                    <a:pt x="46" y="12"/>
                  </a:lnTo>
                  <a:lnTo>
                    <a:pt x="44" y="14"/>
                  </a:lnTo>
                  <a:lnTo>
                    <a:pt x="44" y="17"/>
                  </a:lnTo>
                  <a:lnTo>
                    <a:pt x="46" y="23"/>
                  </a:lnTo>
                  <a:lnTo>
                    <a:pt x="52" y="29"/>
                  </a:lnTo>
                  <a:lnTo>
                    <a:pt x="52" y="35"/>
                  </a:lnTo>
                  <a:lnTo>
                    <a:pt x="52" y="46"/>
                  </a:lnTo>
                  <a:lnTo>
                    <a:pt x="59" y="40"/>
                  </a:lnTo>
                  <a:lnTo>
                    <a:pt x="59" y="35"/>
                  </a:lnTo>
                  <a:lnTo>
                    <a:pt x="61" y="35"/>
                  </a:lnTo>
                  <a:lnTo>
                    <a:pt x="65" y="35"/>
                  </a:lnTo>
                  <a:lnTo>
                    <a:pt x="65" y="38"/>
                  </a:lnTo>
                  <a:lnTo>
                    <a:pt x="65" y="50"/>
                  </a:lnTo>
                  <a:lnTo>
                    <a:pt x="61" y="56"/>
                  </a:lnTo>
                  <a:lnTo>
                    <a:pt x="61" y="65"/>
                  </a:lnTo>
                  <a:close/>
                </a:path>
              </a:pathLst>
            </a:custGeom>
            <a:solidFill>
              <a:srgbClr val="BF7F1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75" name="Freeform 139"/>
            <p:cNvSpPr>
              <a:spLocks/>
            </p:cNvSpPr>
            <p:nvPr/>
          </p:nvSpPr>
          <p:spPr bwMode="auto">
            <a:xfrm>
              <a:off x="796" y="1917"/>
              <a:ext cx="41" cy="46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3" y="48"/>
                </a:cxn>
                <a:cxn ang="0">
                  <a:pos x="36" y="44"/>
                </a:cxn>
                <a:cxn ang="0">
                  <a:pos x="50" y="36"/>
                </a:cxn>
                <a:cxn ang="0">
                  <a:pos x="61" y="9"/>
                </a:cxn>
                <a:cxn ang="0">
                  <a:pos x="34" y="13"/>
                </a:cxn>
                <a:cxn ang="0">
                  <a:pos x="36" y="0"/>
                </a:cxn>
                <a:cxn ang="0">
                  <a:pos x="23" y="0"/>
                </a:cxn>
                <a:cxn ang="0">
                  <a:pos x="11" y="13"/>
                </a:cxn>
                <a:cxn ang="0">
                  <a:pos x="6" y="15"/>
                </a:cxn>
                <a:cxn ang="0">
                  <a:pos x="0" y="42"/>
                </a:cxn>
              </a:cxnLst>
              <a:rect l="0" t="0" r="r" b="b"/>
              <a:pathLst>
                <a:path w="61" h="48">
                  <a:moveTo>
                    <a:pt x="0" y="42"/>
                  </a:moveTo>
                  <a:lnTo>
                    <a:pt x="13" y="48"/>
                  </a:lnTo>
                  <a:lnTo>
                    <a:pt x="36" y="44"/>
                  </a:lnTo>
                  <a:lnTo>
                    <a:pt x="50" y="36"/>
                  </a:lnTo>
                  <a:lnTo>
                    <a:pt x="61" y="9"/>
                  </a:lnTo>
                  <a:lnTo>
                    <a:pt x="34" y="13"/>
                  </a:lnTo>
                  <a:lnTo>
                    <a:pt x="36" y="0"/>
                  </a:lnTo>
                  <a:lnTo>
                    <a:pt x="23" y="0"/>
                  </a:lnTo>
                  <a:lnTo>
                    <a:pt x="11" y="13"/>
                  </a:lnTo>
                  <a:lnTo>
                    <a:pt x="6" y="15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76" name="Freeform 140"/>
            <p:cNvSpPr>
              <a:spLocks/>
            </p:cNvSpPr>
            <p:nvPr/>
          </p:nvSpPr>
          <p:spPr bwMode="auto">
            <a:xfrm>
              <a:off x="625" y="2044"/>
              <a:ext cx="29" cy="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6"/>
                </a:cxn>
                <a:cxn ang="0">
                  <a:pos x="21" y="44"/>
                </a:cxn>
                <a:cxn ang="0">
                  <a:pos x="36" y="53"/>
                </a:cxn>
                <a:cxn ang="0">
                  <a:pos x="34" y="26"/>
                </a:cxn>
                <a:cxn ang="0">
                  <a:pos x="36" y="30"/>
                </a:cxn>
                <a:cxn ang="0">
                  <a:pos x="44" y="38"/>
                </a:cxn>
                <a:cxn ang="0">
                  <a:pos x="44" y="26"/>
                </a:cxn>
                <a:cxn ang="0">
                  <a:pos x="40" y="11"/>
                </a:cxn>
                <a:cxn ang="0">
                  <a:pos x="27" y="0"/>
                </a:cxn>
                <a:cxn ang="0">
                  <a:pos x="0" y="0"/>
                </a:cxn>
              </a:cxnLst>
              <a:rect l="0" t="0" r="r" b="b"/>
              <a:pathLst>
                <a:path w="44" h="53">
                  <a:moveTo>
                    <a:pt x="0" y="0"/>
                  </a:moveTo>
                  <a:lnTo>
                    <a:pt x="0" y="26"/>
                  </a:lnTo>
                  <a:lnTo>
                    <a:pt x="21" y="44"/>
                  </a:lnTo>
                  <a:lnTo>
                    <a:pt x="36" y="53"/>
                  </a:lnTo>
                  <a:lnTo>
                    <a:pt x="34" y="26"/>
                  </a:lnTo>
                  <a:lnTo>
                    <a:pt x="36" y="30"/>
                  </a:lnTo>
                  <a:lnTo>
                    <a:pt x="44" y="38"/>
                  </a:lnTo>
                  <a:lnTo>
                    <a:pt x="44" y="26"/>
                  </a:lnTo>
                  <a:lnTo>
                    <a:pt x="40" y="11"/>
                  </a:lnTo>
                  <a:lnTo>
                    <a:pt x="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F9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77" name="Freeform 141"/>
            <p:cNvSpPr>
              <a:spLocks/>
            </p:cNvSpPr>
            <p:nvPr/>
          </p:nvSpPr>
          <p:spPr bwMode="auto">
            <a:xfrm>
              <a:off x="696" y="2035"/>
              <a:ext cx="27" cy="44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23"/>
                </a:cxn>
                <a:cxn ang="0">
                  <a:pos x="23" y="48"/>
                </a:cxn>
                <a:cxn ang="0">
                  <a:pos x="32" y="40"/>
                </a:cxn>
                <a:cxn ang="0">
                  <a:pos x="46" y="38"/>
                </a:cxn>
                <a:cxn ang="0">
                  <a:pos x="44" y="33"/>
                </a:cxn>
                <a:cxn ang="0">
                  <a:pos x="40" y="23"/>
                </a:cxn>
                <a:cxn ang="0">
                  <a:pos x="46" y="15"/>
                </a:cxn>
                <a:cxn ang="0">
                  <a:pos x="44" y="0"/>
                </a:cxn>
                <a:cxn ang="0">
                  <a:pos x="15" y="0"/>
                </a:cxn>
              </a:cxnLst>
              <a:rect l="0" t="0" r="r" b="b"/>
              <a:pathLst>
                <a:path w="46" h="48">
                  <a:moveTo>
                    <a:pt x="15" y="0"/>
                  </a:moveTo>
                  <a:lnTo>
                    <a:pt x="0" y="23"/>
                  </a:lnTo>
                  <a:lnTo>
                    <a:pt x="23" y="48"/>
                  </a:lnTo>
                  <a:lnTo>
                    <a:pt x="32" y="40"/>
                  </a:lnTo>
                  <a:lnTo>
                    <a:pt x="46" y="38"/>
                  </a:lnTo>
                  <a:lnTo>
                    <a:pt x="44" y="33"/>
                  </a:lnTo>
                  <a:lnTo>
                    <a:pt x="40" y="23"/>
                  </a:lnTo>
                  <a:lnTo>
                    <a:pt x="46" y="15"/>
                  </a:lnTo>
                  <a:lnTo>
                    <a:pt x="44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7F9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78" name="Freeform 142"/>
            <p:cNvSpPr>
              <a:spLocks/>
            </p:cNvSpPr>
            <p:nvPr/>
          </p:nvSpPr>
          <p:spPr bwMode="auto">
            <a:xfrm>
              <a:off x="565" y="1929"/>
              <a:ext cx="31" cy="173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38"/>
                </a:cxn>
                <a:cxn ang="0">
                  <a:pos x="38" y="92"/>
                </a:cxn>
                <a:cxn ang="0">
                  <a:pos x="33" y="138"/>
                </a:cxn>
                <a:cxn ang="0">
                  <a:pos x="23" y="165"/>
                </a:cxn>
                <a:cxn ang="0">
                  <a:pos x="17" y="174"/>
                </a:cxn>
                <a:cxn ang="0">
                  <a:pos x="13" y="163"/>
                </a:cxn>
                <a:cxn ang="0">
                  <a:pos x="10" y="143"/>
                </a:cxn>
                <a:cxn ang="0">
                  <a:pos x="0" y="138"/>
                </a:cxn>
                <a:cxn ang="0">
                  <a:pos x="15" y="121"/>
                </a:cxn>
                <a:cxn ang="0">
                  <a:pos x="25" y="111"/>
                </a:cxn>
                <a:cxn ang="0">
                  <a:pos x="23" y="35"/>
                </a:cxn>
                <a:cxn ang="0">
                  <a:pos x="21" y="2"/>
                </a:cxn>
                <a:cxn ang="0">
                  <a:pos x="46" y="0"/>
                </a:cxn>
              </a:cxnLst>
              <a:rect l="0" t="0" r="r" b="b"/>
              <a:pathLst>
                <a:path w="46" h="174">
                  <a:moveTo>
                    <a:pt x="46" y="0"/>
                  </a:moveTo>
                  <a:lnTo>
                    <a:pt x="46" y="38"/>
                  </a:lnTo>
                  <a:lnTo>
                    <a:pt x="38" y="92"/>
                  </a:lnTo>
                  <a:lnTo>
                    <a:pt x="33" y="138"/>
                  </a:lnTo>
                  <a:lnTo>
                    <a:pt x="23" y="165"/>
                  </a:lnTo>
                  <a:lnTo>
                    <a:pt x="17" y="174"/>
                  </a:lnTo>
                  <a:lnTo>
                    <a:pt x="13" y="163"/>
                  </a:lnTo>
                  <a:lnTo>
                    <a:pt x="10" y="143"/>
                  </a:lnTo>
                  <a:lnTo>
                    <a:pt x="0" y="138"/>
                  </a:lnTo>
                  <a:lnTo>
                    <a:pt x="15" y="121"/>
                  </a:lnTo>
                  <a:lnTo>
                    <a:pt x="25" y="111"/>
                  </a:lnTo>
                  <a:lnTo>
                    <a:pt x="23" y="35"/>
                  </a:lnTo>
                  <a:lnTo>
                    <a:pt x="21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7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79" name="Freeform 143"/>
            <p:cNvSpPr>
              <a:spLocks/>
            </p:cNvSpPr>
            <p:nvPr/>
          </p:nvSpPr>
          <p:spPr bwMode="auto">
            <a:xfrm>
              <a:off x="623" y="2268"/>
              <a:ext cx="42" cy="46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23" y="11"/>
                </a:cxn>
                <a:cxn ang="0">
                  <a:pos x="15" y="23"/>
                </a:cxn>
                <a:cxn ang="0">
                  <a:pos x="2" y="34"/>
                </a:cxn>
                <a:cxn ang="0">
                  <a:pos x="0" y="40"/>
                </a:cxn>
                <a:cxn ang="0">
                  <a:pos x="11" y="46"/>
                </a:cxn>
                <a:cxn ang="0">
                  <a:pos x="25" y="42"/>
                </a:cxn>
                <a:cxn ang="0">
                  <a:pos x="42" y="34"/>
                </a:cxn>
                <a:cxn ang="0">
                  <a:pos x="52" y="28"/>
                </a:cxn>
                <a:cxn ang="0">
                  <a:pos x="65" y="25"/>
                </a:cxn>
                <a:cxn ang="0">
                  <a:pos x="67" y="23"/>
                </a:cxn>
                <a:cxn ang="0">
                  <a:pos x="67" y="0"/>
                </a:cxn>
                <a:cxn ang="0">
                  <a:pos x="34" y="0"/>
                </a:cxn>
              </a:cxnLst>
              <a:rect l="0" t="0" r="r" b="b"/>
              <a:pathLst>
                <a:path w="67" h="46">
                  <a:moveTo>
                    <a:pt x="34" y="0"/>
                  </a:moveTo>
                  <a:lnTo>
                    <a:pt x="23" y="11"/>
                  </a:lnTo>
                  <a:lnTo>
                    <a:pt x="15" y="23"/>
                  </a:lnTo>
                  <a:lnTo>
                    <a:pt x="2" y="34"/>
                  </a:lnTo>
                  <a:lnTo>
                    <a:pt x="0" y="40"/>
                  </a:lnTo>
                  <a:lnTo>
                    <a:pt x="11" y="46"/>
                  </a:lnTo>
                  <a:lnTo>
                    <a:pt x="25" y="42"/>
                  </a:lnTo>
                  <a:lnTo>
                    <a:pt x="42" y="34"/>
                  </a:lnTo>
                  <a:lnTo>
                    <a:pt x="52" y="28"/>
                  </a:lnTo>
                  <a:lnTo>
                    <a:pt x="65" y="25"/>
                  </a:lnTo>
                  <a:lnTo>
                    <a:pt x="67" y="23"/>
                  </a:lnTo>
                  <a:lnTo>
                    <a:pt x="67" y="0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80" name="Freeform 144"/>
            <p:cNvSpPr>
              <a:spLocks/>
            </p:cNvSpPr>
            <p:nvPr/>
          </p:nvSpPr>
          <p:spPr bwMode="auto">
            <a:xfrm>
              <a:off x="701" y="2287"/>
              <a:ext cx="31" cy="4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1"/>
                </a:cxn>
                <a:cxn ang="0">
                  <a:pos x="6" y="17"/>
                </a:cxn>
                <a:cxn ang="0">
                  <a:pos x="10" y="29"/>
                </a:cxn>
                <a:cxn ang="0">
                  <a:pos x="20" y="38"/>
                </a:cxn>
                <a:cxn ang="0">
                  <a:pos x="29" y="46"/>
                </a:cxn>
                <a:cxn ang="0">
                  <a:pos x="37" y="46"/>
                </a:cxn>
                <a:cxn ang="0">
                  <a:pos x="44" y="46"/>
                </a:cxn>
                <a:cxn ang="0">
                  <a:pos x="46" y="38"/>
                </a:cxn>
                <a:cxn ang="0">
                  <a:pos x="46" y="27"/>
                </a:cxn>
                <a:cxn ang="0">
                  <a:pos x="39" y="17"/>
                </a:cxn>
                <a:cxn ang="0">
                  <a:pos x="27" y="4"/>
                </a:cxn>
                <a:cxn ang="0">
                  <a:pos x="27" y="0"/>
                </a:cxn>
                <a:cxn ang="0">
                  <a:pos x="2" y="0"/>
                </a:cxn>
              </a:cxnLst>
              <a:rect l="0" t="0" r="r" b="b"/>
              <a:pathLst>
                <a:path w="46" h="46">
                  <a:moveTo>
                    <a:pt x="2" y="0"/>
                  </a:moveTo>
                  <a:lnTo>
                    <a:pt x="0" y="11"/>
                  </a:lnTo>
                  <a:lnTo>
                    <a:pt x="6" y="17"/>
                  </a:lnTo>
                  <a:lnTo>
                    <a:pt x="10" y="29"/>
                  </a:lnTo>
                  <a:lnTo>
                    <a:pt x="20" y="38"/>
                  </a:lnTo>
                  <a:lnTo>
                    <a:pt x="29" y="46"/>
                  </a:lnTo>
                  <a:lnTo>
                    <a:pt x="37" y="46"/>
                  </a:lnTo>
                  <a:lnTo>
                    <a:pt x="44" y="46"/>
                  </a:lnTo>
                  <a:lnTo>
                    <a:pt x="46" y="38"/>
                  </a:lnTo>
                  <a:lnTo>
                    <a:pt x="46" y="27"/>
                  </a:lnTo>
                  <a:lnTo>
                    <a:pt x="39" y="17"/>
                  </a:lnTo>
                  <a:lnTo>
                    <a:pt x="27" y="4"/>
                  </a:lnTo>
                  <a:lnTo>
                    <a:pt x="27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81" name="Freeform 145"/>
            <p:cNvSpPr>
              <a:spLocks/>
            </p:cNvSpPr>
            <p:nvPr/>
          </p:nvSpPr>
          <p:spPr bwMode="auto">
            <a:xfrm>
              <a:off x="621" y="2035"/>
              <a:ext cx="32" cy="4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27"/>
                </a:cxn>
                <a:cxn ang="0">
                  <a:pos x="29" y="42"/>
                </a:cxn>
                <a:cxn ang="0">
                  <a:pos x="38" y="52"/>
                </a:cxn>
                <a:cxn ang="0">
                  <a:pos x="38" y="23"/>
                </a:cxn>
                <a:cxn ang="0">
                  <a:pos x="44" y="27"/>
                </a:cxn>
                <a:cxn ang="0">
                  <a:pos x="50" y="36"/>
                </a:cxn>
                <a:cxn ang="0">
                  <a:pos x="50" y="27"/>
                </a:cxn>
                <a:cxn ang="0">
                  <a:pos x="46" y="12"/>
                </a:cxn>
                <a:cxn ang="0">
                  <a:pos x="29" y="0"/>
                </a:cxn>
                <a:cxn ang="0">
                  <a:pos x="6" y="0"/>
                </a:cxn>
              </a:cxnLst>
              <a:rect l="0" t="0" r="r" b="b"/>
              <a:pathLst>
                <a:path w="50" h="52">
                  <a:moveTo>
                    <a:pt x="6" y="0"/>
                  </a:moveTo>
                  <a:lnTo>
                    <a:pt x="0" y="27"/>
                  </a:lnTo>
                  <a:lnTo>
                    <a:pt x="29" y="42"/>
                  </a:lnTo>
                  <a:lnTo>
                    <a:pt x="38" y="52"/>
                  </a:lnTo>
                  <a:lnTo>
                    <a:pt x="38" y="23"/>
                  </a:lnTo>
                  <a:lnTo>
                    <a:pt x="44" y="27"/>
                  </a:lnTo>
                  <a:lnTo>
                    <a:pt x="50" y="36"/>
                  </a:lnTo>
                  <a:lnTo>
                    <a:pt x="50" y="27"/>
                  </a:lnTo>
                  <a:lnTo>
                    <a:pt x="46" y="12"/>
                  </a:lnTo>
                  <a:lnTo>
                    <a:pt x="2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82" name="Freeform 146"/>
            <p:cNvSpPr>
              <a:spLocks/>
            </p:cNvSpPr>
            <p:nvPr/>
          </p:nvSpPr>
          <p:spPr bwMode="auto">
            <a:xfrm>
              <a:off x="645" y="1929"/>
              <a:ext cx="77" cy="358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97"/>
                </a:cxn>
                <a:cxn ang="0">
                  <a:pos x="2" y="348"/>
                </a:cxn>
                <a:cxn ang="0">
                  <a:pos x="37" y="354"/>
                </a:cxn>
                <a:cxn ang="0">
                  <a:pos x="43" y="231"/>
                </a:cxn>
                <a:cxn ang="0">
                  <a:pos x="37" y="220"/>
                </a:cxn>
                <a:cxn ang="0">
                  <a:pos x="43" y="214"/>
                </a:cxn>
                <a:cxn ang="0">
                  <a:pos x="43" y="140"/>
                </a:cxn>
                <a:cxn ang="0">
                  <a:pos x="52" y="163"/>
                </a:cxn>
                <a:cxn ang="0">
                  <a:pos x="71" y="264"/>
                </a:cxn>
                <a:cxn ang="0">
                  <a:pos x="88" y="369"/>
                </a:cxn>
                <a:cxn ang="0">
                  <a:pos x="119" y="369"/>
                </a:cxn>
                <a:cxn ang="0">
                  <a:pos x="106" y="226"/>
                </a:cxn>
                <a:cxn ang="0">
                  <a:pos x="102" y="111"/>
                </a:cxn>
                <a:cxn ang="0">
                  <a:pos x="104" y="2"/>
                </a:cxn>
                <a:cxn ang="0">
                  <a:pos x="2" y="0"/>
                </a:cxn>
              </a:cxnLst>
              <a:rect l="0" t="0" r="r" b="b"/>
              <a:pathLst>
                <a:path w="119" h="369">
                  <a:moveTo>
                    <a:pt x="2" y="0"/>
                  </a:moveTo>
                  <a:lnTo>
                    <a:pt x="0" y="197"/>
                  </a:lnTo>
                  <a:lnTo>
                    <a:pt x="2" y="348"/>
                  </a:lnTo>
                  <a:lnTo>
                    <a:pt x="37" y="354"/>
                  </a:lnTo>
                  <a:lnTo>
                    <a:pt x="43" y="231"/>
                  </a:lnTo>
                  <a:lnTo>
                    <a:pt x="37" y="220"/>
                  </a:lnTo>
                  <a:lnTo>
                    <a:pt x="43" y="214"/>
                  </a:lnTo>
                  <a:lnTo>
                    <a:pt x="43" y="140"/>
                  </a:lnTo>
                  <a:lnTo>
                    <a:pt x="52" y="163"/>
                  </a:lnTo>
                  <a:lnTo>
                    <a:pt x="71" y="264"/>
                  </a:lnTo>
                  <a:lnTo>
                    <a:pt x="88" y="369"/>
                  </a:lnTo>
                  <a:lnTo>
                    <a:pt x="119" y="369"/>
                  </a:lnTo>
                  <a:lnTo>
                    <a:pt x="106" y="226"/>
                  </a:lnTo>
                  <a:lnTo>
                    <a:pt x="102" y="111"/>
                  </a:lnTo>
                  <a:lnTo>
                    <a:pt x="10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83" name="Freeform 147"/>
            <p:cNvSpPr>
              <a:spLocks/>
            </p:cNvSpPr>
            <p:nvPr/>
          </p:nvSpPr>
          <p:spPr bwMode="auto">
            <a:xfrm>
              <a:off x="633" y="1767"/>
              <a:ext cx="103" cy="270"/>
            </a:xfrm>
            <a:custGeom>
              <a:avLst/>
              <a:gdLst/>
              <a:ahLst/>
              <a:cxnLst>
                <a:cxn ang="0">
                  <a:pos x="54" y="4"/>
                </a:cxn>
                <a:cxn ang="0">
                  <a:pos x="8" y="38"/>
                </a:cxn>
                <a:cxn ang="0">
                  <a:pos x="4" y="128"/>
                </a:cxn>
                <a:cxn ang="0">
                  <a:pos x="0" y="172"/>
                </a:cxn>
                <a:cxn ang="0">
                  <a:pos x="6" y="281"/>
                </a:cxn>
                <a:cxn ang="0">
                  <a:pos x="16" y="281"/>
                </a:cxn>
                <a:cxn ang="0">
                  <a:pos x="23" y="170"/>
                </a:cxn>
                <a:cxn ang="0">
                  <a:pos x="123" y="170"/>
                </a:cxn>
                <a:cxn ang="0">
                  <a:pos x="125" y="143"/>
                </a:cxn>
                <a:cxn ang="0">
                  <a:pos x="130" y="161"/>
                </a:cxn>
                <a:cxn ang="0">
                  <a:pos x="123" y="204"/>
                </a:cxn>
                <a:cxn ang="0">
                  <a:pos x="115" y="266"/>
                </a:cxn>
                <a:cxn ang="0">
                  <a:pos x="132" y="268"/>
                </a:cxn>
                <a:cxn ang="0">
                  <a:pos x="159" y="161"/>
                </a:cxn>
                <a:cxn ang="0">
                  <a:pos x="142" y="33"/>
                </a:cxn>
                <a:cxn ang="0">
                  <a:pos x="88" y="0"/>
                </a:cxn>
                <a:cxn ang="0">
                  <a:pos x="63" y="15"/>
                </a:cxn>
                <a:cxn ang="0">
                  <a:pos x="54" y="4"/>
                </a:cxn>
              </a:cxnLst>
              <a:rect l="0" t="0" r="r" b="b"/>
              <a:pathLst>
                <a:path w="159" h="281">
                  <a:moveTo>
                    <a:pt x="54" y="4"/>
                  </a:moveTo>
                  <a:lnTo>
                    <a:pt x="8" y="38"/>
                  </a:lnTo>
                  <a:lnTo>
                    <a:pt x="4" y="128"/>
                  </a:lnTo>
                  <a:lnTo>
                    <a:pt x="0" y="172"/>
                  </a:lnTo>
                  <a:lnTo>
                    <a:pt x="6" y="281"/>
                  </a:lnTo>
                  <a:lnTo>
                    <a:pt x="16" y="281"/>
                  </a:lnTo>
                  <a:lnTo>
                    <a:pt x="23" y="170"/>
                  </a:lnTo>
                  <a:lnTo>
                    <a:pt x="123" y="170"/>
                  </a:lnTo>
                  <a:lnTo>
                    <a:pt x="125" y="143"/>
                  </a:lnTo>
                  <a:lnTo>
                    <a:pt x="130" y="161"/>
                  </a:lnTo>
                  <a:lnTo>
                    <a:pt x="123" y="204"/>
                  </a:lnTo>
                  <a:lnTo>
                    <a:pt x="115" y="266"/>
                  </a:lnTo>
                  <a:lnTo>
                    <a:pt x="132" y="268"/>
                  </a:lnTo>
                  <a:lnTo>
                    <a:pt x="159" y="161"/>
                  </a:lnTo>
                  <a:lnTo>
                    <a:pt x="142" y="33"/>
                  </a:lnTo>
                  <a:lnTo>
                    <a:pt x="88" y="0"/>
                  </a:lnTo>
                  <a:lnTo>
                    <a:pt x="63" y="15"/>
                  </a:lnTo>
                  <a:lnTo>
                    <a:pt x="54" y="4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84" name="Freeform 148"/>
            <p:cNvSpPr>
              <a:spLocks/>
            </p:cNvSpPr>
            <p:nvPr/>
          </p:nvSpPr>
          <p:spPr bwMode="auto">
            <a:xfrm>
              <a:off x="687" y="2025"/>
              <a:ext cx="33" cy="42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23"/>
                </a:cxn>
                <a:cxn ang="0">
                  <a:pos x="26" y="45"/>
                </a:cxn>
                <a:cxn ang="0">
                  <a:pos x="36" y="44"/>
                </a:cxn>
                <a:cxn ang="0">
                  <a:pos x="49" y="40"/>
                </a:cxn>
                <a:cxn ang="0">
                  <a:pos x="44" y="32"/>
                </a:cxn>
                <a:cxn ang="0">
                  <a:pos x="44" y="26"/>
                </a:cxn>
                <a:cxn ang="0">
                  <a:pos x="49" y="13"/>
                </a:cxn>
                <a:cxn ang="0">
                  <a:pos x="44" y="0"/>
                </a:cxn>
                <a:cxn ang="0">
                  <a:pos x="15" y="0"/>
                </a:cxn>
              </a:cxnLst>
              <a:rect l="0" t="0" r="r" b="b"/>
              <a:pathLst>
                <a:path w="49" h="45">
                  <a:moveTo>
                    <a:pt x="15" y="0"/>
                  </a:moveTo>
                  <a:lnTo>
                    <a:pt x="0" y="23"/>
                  </a:lnTo>
                  <a:lnTo>
                    <a:pt x="26" y="45"/>
                  </a:lnTo>
                  <a:lnTo>
                    <a:pt x="36" y="44"/>
                  </a:lnTo>
                  <a:lnTo>
                    <a:pt x="49" y="40"/>
                  </a:lnTo>
                  <a:lnTo>
                    <a:pt x="44" y="32"/>
                  </a:lnTo>
                  <a:lnTo>
                    <a:pt x="44" y="26"/>
                  </a:lnTo>
                  <a:lnTo>
                    <a:pt x="49" y="13"/>
                  </a:lnTo>
                  <a:lnTo>
                    <a:pt x="44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85" name="Line 149"/>
            <p:cNvSpPr>
              <a:spLocks noChangeShapeType="1"/>
            </p:cNvSpPr>
            <p:nvPr/>
          </p:nvSpPr>
          <p:spPr bwMode="auto">
            <a:xfrm>
              <a:off x="648" y="1938"/>
              <a:ext cx="67" cy="0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86" name="Line 150"/>
            <p:cNvSpPr>
              <a:spLocks noChangeShapeType="1"/>
            </p:cNvSpPr>
            <p:nvPr/>
          </p:nvSpPr>
          <p:spPr bwMode="auto">
            <a:xfrm>
              <a:off x="648" y="1929"/>
              <a:ext cx="67" cy="2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87" name="Freeform 151"/>
            <p:cNvSpPr>
              <a:spLocks/>
            </p:cNvSpPr>
            <p:nvPr/>
          </p:nvSpPr>
          <p:spPr bwMode="auto">
            <a:xfrm>
              <a:off x="663" y="1767"/>
              <a:ext cx="33" cy="44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4" y="48"/>
                </a:cxn>
                <a:cxn ang="0">
                  <a:pos x="19" y="17"/>
                </a:cxn>
                <a:cxn ang="0">
                  <a:pos x="27" y="48"/>
                </a:cxn>
                <a:cxn ang="0">
                  <a:pos x="52" y="0"/>
                </a:cxn>
              </a:cxnLst>
              <a:rect l="0" t="0" r="r" b="b"/>
              <a:pathLst>
                <a:path w="52" h="48">
                  <a:moveTo>
                    <a:pt x="0" y="6"/>
                  </a:moveTo>
                  <a:lnTo>
                    <a:pt x="4" y="48"/>
                  </a:lnTo>
                  <a:lnTo>
                    <a:pt x="19" y="17"/>
                  </a:lnTo>
                  <a:lnTo>
                    <a:pt x="27" y="48"/>
                  </a:lnTo>
                  <a:lnTo>
                    <a:pt x="52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88" name="Line 152"/>
            <p:cNvSpPr>
              <a:spLocks noChangeShapeType="1"/>
            </p:cNvSpPr>
            <p:nvPr/>
          </p:nvSpPr>
          <p:spPr bwMode="auto">
            <a:xfrm>
              <a:off x="674" y="1777"/>
              <a:ext cx="2" cy="161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89" name="Freeform 153"/>
            <p:cNvSpPr>
              <a:spLocks/>
            </p:cNvSpPr>
            <p:nvPr/>
          </p:nvSpPr>
          <p:spPr bwMode="auto">
            <a:xfrm>
              <a:off x="655" y="1682"/>
              <a:ext cx="39" cy="95"/>
            </a:xfrm>
            <a:custGeom>
              <a:avLst/>
              <a:gdLst/>
              <a:ahLst/>
              <a:cxnLst>
                <a:cxn ang="0">
                  <a:pos x="2" y="15"/>
                </a:cxn>
                <a:cxn ang="0">
                  <a:pos x="0" y="27"/>
                </a:cxn>
                <a:cxn ang="0">
                  <a:pos x="0" y="31"/>
                </a:cxn>
                <a:cxn ang="0">
                  <a:pos x="2" y="32"/>
                </a:cxn>
                <a:cxn ang="0">
                  <a:pos x="0" y="42"/>
                </a:cxn>
                <a:cxn ang="0">
                  <a:pos x="0" y="53"/>
                </a:cxn>
                <a:cxn ang="0">
                  <a:pos x="2" y="59"/>
                </a:cxn>
                <a:cxn ang="0">
                  <a:pos x="5" y="63"/>
                </a:cxn>
                <a:cxn ang="0">
                  <a:pos x="5" y="69"/>
                </a:cxn>
                <a:cxn ang="0">
                  <a:pos x="9" y="75"/>
                </a:cxn>
                <a:cxn ang="0">
                  <a:pos x="15" y="76"/>
                </a:cxn>
                <a:cxn ang="0">
                  <a:pos x="17" y="76"/>
                </a:cxn>
                <a:cxn ang="0">
                  <a:pos x="17" y="82"/>
                </a:cxn>
                <a:cxn ang="0">
                  <a:pos x="17" y="86"/>
                </a:cxn>
                <a:cxn ang="0">
                  <a:pos x="26" y="97"/>
                </a:cxn>
                <a:cxn ang="0">
                  <a:pos x="51" y="82"/>
                </a:cxn>
                <a:cxn ang="0">
                  <a:pos x="51" y="57"/>
                </a:cxn>
                <a:cxn ang="0">
                  <a:pos x="53" y="48"/>
                </a:cxn>
                <a:cxn ang="0">
                  <a:pos x="57" y="42"/>
                </a:cxn>
                <a:cxn ang="0">
                  <a:pos x="59" y="32"/>
                </a:cxn>
                <a:cxn ang="0">
                  <a:pos x="59" y="27"/>
                </a:cxn>
                <a:cxn ang="0">
                  <a:pos x="59" y="21"/>
                </a:cxn>
                <a:cxn ang="0">
                  <a:pos x="59" y="15"/>
                </a:cxn>
                <a:cxn ang="0">
                  <a:pos x="57" y="13"/>
                </a:cxn>
                <a:cxn ang="0">
                  <a:pos x="53" y="8"/>
                </a:cxn>
                <a:cxn ang="0">
                  <a:pos x="51" y="4"/>
                </a:cxn>
                <a:cxn ang="0">
                  <a:pos x="48" y="4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23" y="0"/>
                </a:cxn>
                <a:cxn ang="0">
                  <a:pos x="15" y="4"/>
                </a:cxn>
                <a:cxn ang="0">
                  <a:pos x="9" y="4"/>
                </a:cxn>
                <a:cxn ang="0">
                  <a:pos x="7" y="8"/>
                </a:cxn>
                <a:cxn ang="0">
                  <a:pos x="5" y="13"/>
                </a:cxn>
                <a:cxn ang="0">
                  <a:pos x="2" y="15"/>
                </a:cxn>
              </a:cxnLst>
              <a:rect l="0" t="0" r="r" b="b"/>
              <a:pathLst>
                <a:path w="59" h="97">
                  <a:moveTo>
                    <a:pt x="2" y="15"/>
                  </a:moveTo>
                  <a:lnTo>
                    <a:pt x="0" y="27"/>
                  </a:lnTo>
                  <a:lnTo>
                    <a:pt x="0" y="31"/>
                  </a:lnTo>
                  <a:lnTo>
                    <a:pt x="2" y="32"/>
                  </a:lnTo>
                  <a:lnTo>
                    <a:pt x="0" y="42"/>
                  </a:lnTo>
                  <a:lnTo>
                    <a:pt x="0" y="53"/>
                  </a:lnTo>
                  <a:lnTo>
                    <a:pt x="2" y="59"/>
                  </a:lnTo>
                  <a:lnTo>
                    <a:pt x="5" y="63"/>
                  </a:lnTo>
                  <a:lnTo>
                    <a:pt x="5" y="69"/>
                  </a:lnTo>
                  <a:lnTo>
                    <a:pt x="9" y="75"/>
                  </a:lnTo>
                  <a:lnTo>
                    <a:pt x="15" y="76"/>
                  </a:lnTo>
                  <a:lnTo>
                    <a:pt x="17" y="76"/>
                  </a:lnTo>
                  <a:lnTo>
                    <a:pt x="17" y="82"/>
                  </a:lnTo>
                  <a:lnTo>
                    <a:pt x="17" y="86"/>
                  </a:lnTo>
                  <a:lnTo>
                    <a:pt x="26" y="97"/>
                  </a:lnTo>
                  <a:lnTo>
                    <a:pt x="51" y="82"/>
                  </a:lnTo>
                  <a:lnTo>
                    <a:pt x="51" y="57"/>
                  </a:lnTo>
                  <a:lnTo>
                    <a:pt x="53" y="48"/>
                  </a:lnTo>
                  <a:lnTo>
                    <a:pt x="57" y="42"/>
                  </a:lnTo>
                  <a:lnTo>
                    <a:pt x="59" y="32"/>
                  </a:lnTo>
                  <a:lnTo>
                    <a:pt x="59" y="27"/>
                  </a:lnTo>
                  <a:lnTo>
                    <a:pt x="59" y="21"/>
                  </a:lnTo>
                  <a:lnTo>
                    <a:pt x="59" y="15"/>
                  </a:lnTo>
                  <a:lnTo>
                    <a:pt x="57" y="13"/>
                  </a:lnTo>
                  <a:lnTo>
                    <a:pt x="53" y="8"/>
                  </a:lnTo>
                  <a:lnTo>
                    <a:pt x="51" y="4"/>
                  </a:lnTo>
                  <a:lnTo>
                    <a:pt x="48" y="4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15" y="4"/>
                  </a:lnTo>
                  <a:lnTo>
                    <a:pt x="9" y="4"/>
                  </a:lnTo>
                  <a:lnTo>
                    <a:pt x="7" y="8"/>
                  </a:lnTo>
                  <a:lnTo>
                    <a:pt x="5" y="13"/>
                  </a:lnTo>
                  <a:lnTo>
                    <a:pt x="2" y="15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90" name="Freeform 154"/>
            <p:cNvSpPr>
              <a:spLocks/>
            </p:cNvSpPr>
            <p:nvPr/>
          </p:nvSpPr>
          <p:spPr bwMode="auto">
            <a:xfrm>
              <a:off x="653" y="1715"/>
              <a:ext cx="29" cy="48"/>
            </a:xfrm>
            <a:custGeom>
              <a:avLst/>
              <a:gdLst/>
              <a:ahLst/>
              <a:cxnLst>
                <a:cxn ang="0">
                  <a:pos x="6" y="4"/>
                </a:cxn>
                <a:cxn ang="0">
                  <a:pos x="15" y="0"/>
                </a:cxn>
                <a:cxn ang="0">
                  <a:pos x="31" y="0"/>
                </a:cxn>
                <a:cxn ang="0">
                  <a:pos x="40" y="4"/>
                </a:cxn>
                <a:cxn ang="0">
                  <a:pos x="42" y="4"/>
                </a:cxn>
                <a:cxn ang="0">
                  <a:pos x="42" y="10"/>
                </a:cxn>
                <a:cxn ang="0">
                  <a:pos x="46" y="10"/>
                </a:cxn>
                <a:cxn ang="0">
                  <a:pos x="25" y="10"/>
                </a:cxn>
                <a:cxn ang="0">
                  <a:pos x="31" y="12"/>
                </a:cxn>
                <a:cxn ang="0">
                  <a:pos x="40" y="12"/>
                </a:cxn>
                <a:cxn ang="0">
                  <a:pos x="15" y="12"/>
                </a:cxn>
                <a:cxn ang="0">
                  <a:pos x="8" y="12"/>
                </a:cxn>
                <a:cxn ang="0">
                  <a:pos x="6" y="35"/>
                </a:cxn>
                <a:cxn ang="0">
                  <a:pos x="6" y="43"/>
                </a:cxn>
                <a:cxn ang="0">
                  <a:pos x="8" y="48"/>
                </a:cxn>
                <a:cxn ang="0">
                  <a:pos x="0" y="39"/>
                </a:cxn>
                <a:cxn ang="0">
                  <a:pos x="6" y="10"/>
                </a:cxn>
                <a:cxn ang="0">
                  <a:pos x="6" y="4"/>
                </a:cxn>
              </a:cxnLst>
              <a:rect l="0" t="0" r="r" b="b"/>
              <a:pathLst>
                <a:path w="46" h="48">
                  <a:moveTo>
                    <a:pt x="6" y="4"/>
                  </a:moveTo>
                  <a:lnTo>
                    <a:pt x="15" y="0"/>
                  </a:lnTo>
                  <a:lnTo>
                    <a:pt x="31" y="0"/>
                  </a:lnTo>
                  <a:lnTo>
                    <a:pt x="40" y="4"/>
                  </a:lnTo>
                  <a:lnTo>
                    <a:pt x="42" y="4"/>
                  </a:lnTo>
                  <a:lnTo>
                    <a:pt x="42" y="10"/>
                  </a:lnTo>
                  <a:lnTo>
                    <a:pt x="46" y="10"/>
                  </a:lnTo>
                  <a:lnTo>
                    <a:pt x="25" y="10"/>
                  </a:lnTo>
                  <a:lnTo>
                    <a:pt x="31" y="12"/>
                  </a:lnTo>
                  <a:lnTo>
                    <a:pt x="40" y="12"/>
                  </a:lnTo>
                  <a:lnTo>
                    <a:pt x="15" y="12"/>
                  </a:lnTo>
                  <a:lnTo>
                    <a:pt x="8" y="12"/>
                  </a:lnTo>
                  <a:lnTo>
                    <a:pt x="6" y="35"/>
                  </a:lnTo>
                  <a:lnTo>
                    <a:pt x="6" y="43"/>
                  </a:lnTo>
                  <a:lnTo>
                    <a:pt x="8" y="48"/>
                  </a:lnTo>
                  <a:lnTo>
                    <a:pt x="0" y="39"/>
                  </a:lnTo>
                  <a:lnTo>
                    <a:pt x="6" y="10"/>
                  </a:lnTo>
                  <a:lnTo>
                    <a:pt x="6" y="4"/>
                  </a:lnTo>
                  <a:close/>
                </a:path>
              </a:pathLst>
            </a:custGeom>
            <a:solidFill>
              <a:srgbClr val="7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91" name="Freeform 155"/>
            <p:cNvSpPr>
              <a:spLocks/>
            </p:cNvSpPr>
            <p:nvPr/>
          </p:nvSpPr>
          <p:spPr bwMode="auto">
            <a:xfrm>
              <a:off x="640" y="1715"/>
              <a:ext cx="28" cy="48"/>
            </a:xfrm>
            <a:custGeom>
              <a:avLst/>
              <a:gdLst/>
              <a:ahLst/>
              <a:cxnLst>
                <a:cxn ang="0">
                  <a:pos x="40" y="10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6" y="18"/>
                </a:cxn>
                <a:cxn ang="0">
                  <a:pos x="0" y="35"/>
                </a:cxn>
                <a:cxn ang="0">
                  <a:pos x="17" y="35"/>
                </a:cxn>
                <a:cxn ang="0">
                  <a:pos x="28" y="35"/>
                </a:cxn>
                <a:cxn ang="0">
                  <a:pos x="11" y="48"/>
                </a:cxn>
                <a:cxn ang="0">
                  <a:pos x="6" y="48"/>
                </a:cxn>
                <a:cxn ang="0">
                  <a:pos x="34" y="48"/>
                </a:cxn>
                <a:cxn ang="0">
                  <a:pos x="44" y="35"/>
                </a:cxn>
                <a:cxn ang="0">
                  <a:pos x="40" y="10"/>
                </a:cxn>
              </a:cxnLst>
              <a:rect l="0" t="0" r="r" b="b"/>
              <a:pathLst>
                <a:path w="44" h="48">
                  <a:moveTo>
                    <a:pt x="40" y="10"/>
                  </a:moveTo>
                  <a:lnTo>
                    <a:pt x="17" y="0"/>
                  </a:lnTo>
                  <a:lnTo>
                    <a:pt x="0" y="0"/>
                  </a:lnTo>
                  <a:lnTo>
                    <a:pt x="6" y="18"/>
                  </a:lnTo>
                  <a:lnTo>
                    <a:pt x="0" y="35"/>
                  </a:lnTo>
                  <a:lnTo>
                    <a:pt x="17" y="35"/>
                  </a:lnTo>
                  <a:lnTo>
                    <a:pt x="28" y="35"/>
                  </a:lnTo>
                  <a:lnTo>
                    <a:pt x="11" y="48"/>
                  </a:lnTo>
                  <a:lnTo>
                    <a:pt x="6" y="48"/>
                  </a:lnTo>
                  <a:lnTo>
                    <a:pt x="34" y="48"/>
                  </a:lnTo>
                  <a:lnTo>
                    <a:pt x="44" y="35"/>
                  </a:lnTo>
                  <a:lnTo>
                    <a:pt x="40" y="10"/>
                  </a:lnTo>
                  <a:close/>
                </a:path>
              </a:pathLst>
            </a:custGeom>
            <a:solidFill>
              <a:srgbClr val="7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92" name="Freeform 156"/>
            <p:cNvSpPr>
              <a:spLocks/>
            </p:cNvSpPr>
            <p:nvPr/>
          </p:nvSpPr>
          <p:spPr bwMode="auto">
            <a:xfrm>
              <a:off x="659" y="1730"/>
              <a:ext cx="32" cy="47"/>
            </a:xfrm>
            <a:custGeom>
              <a:avLst/>
              <a:gdLst/>
              <a:ahLst/>
              <a:cxnLst>
                <a:cxn ang="0">
                  <a:pos x="39" y="13"/>
                </a:cxn>
                <a:cxn ang="0">
                  <a:pos x="33" y="21"/>
                </a:cxn>
                <a:cxn ang="0">
                  <a:pos x="0" y="38"/>
                </a:cxn>
                <a:cxn ang="0">
                  <a:pos x="18" y="32"/>
                </a:cxn>
                <a:cxn ang="0">
                  <a:pos x="25" y="32"/>
                </a:cxn>
                <a:cxn ang="0">
                  <a:pos x="37" y="32"/>
                </a:cxn>
                <a:cxn ang="0">
                  <a:pos x="41" y="36"/>
                </a:cxn>
                <a:cxn ang="0">
                  <a:pos x="46" y="47"/>
                </a:cxn>
                <a:cxn ang="0">
                  <a:pos x="46" y="13"/>
                </a:cxn>
                <a:cxn ang="0">
                  <a:pos x="44" y="7"/>
                </a:cxn>
                <a:cxn ang="0">
                  <a:pos x="41" y="0"/>
                </a:cxn>
                <a:cxn ang="0">
                  <a:pos x="39" y="13"/>
                </a:cxn>
              </a:cxnLst>
              <a:rect l="0" t="0" r="r" b="b"/>
              <a:pathLst>
                <a:path w="46" h="47">
                  <a:moveTo>
                    <a:pt x="39" y="13"/>
                  </a:moveTo>
                  <a:lnTo>
                    <a:pt x="33" y="21"/>
                  </a:lnTo>
                  <a:lnTo>
                    <a:pt x="0" y="38"/>
                  </a:lnTo>
                  <a:lnTo>
                    <a:pt x="18" y="32"/>
                  </a:lnTo>
                  <a:lnTo>
                    <a:pt x="25" y="32"/>
                  </a:lnTo>
                  <a:lnTo>
                    <a:pt x="37" y="32"/>
                  </a:lnTo>
                  <a:lnTo>
                    <a:pt x="41" y="36"/>
                  </a:lnTo>
                  <a:lnTo>
                    <a:pt x="46" y="47"/>
                  </a:lnTo>
                  <a:lnTo>
                    <a:pt x="46" y="13"/>
                  </a:lnTo>
                  <a:lnTo>
                    <a:pt x="44" y="7"/>
                  </a:lnTo>
                  <a:lnTo>
                    <a:pt x="41" y="0"/>
                  </a:lnTo>
                  <a:lnTo>
                    <a:pt x="39" y="13"/>
                  </a:lnTo>
                  <a:close/>
                </a:path>
              </a:pathLst>
            </a:custGeom>
            <a:solidFill>
              <a:srgbClr val="7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93" name="Freeform 157"/>
            <p:cNvSpPr>
              <a:spLocks/>
            </p:cNvSpPr>
            <p:nvPr/>
          </p:nvSpPr>
          <p:spPr bwMode="auto">
            <a:xfrm>
              <a:off x="655" y="1682"/>
              <a:ext cx="42" cy="66"/>
            </a:xfrm>
            <a:custGeom>
              <a:avLst/>
              <a:gdLst/>
              <a:ahLst/>
              <a:cxnLst>
                <a:cxn ang="0">
                  <a:pos x="15" y="6"/>
                </a:cxn>
                <a:cxn ang="0">
                  <a:pos x="19" y="4"/>
                </a:cxn>
                <a:cxn ang="0">
                  <a:pos x="25" y="0"/>
                </a:cxn>
                <a:cxn ang="0">
                  <a:pos x="32" y="0"/>
                </a:cxn>
                <a:cxn ang="0">
                  <a:pos x="36" y="0"/>
                </a:cxn>
                <a:cxn ang="0">
                  <a:pos x="42" y="0"/>
                </a:cxn>
                <a:cxn ang="0">
                  <a:pos x="46" y="0"/>
                </a:cxn>
                <a:cxn ang="0">
                  <a:pos x="51" y="0"/>
                </a:cxn>
                <a:cxn ang="0">
                  <a:pos x="55" y="4"/>
                </a:cxn>
                <a:cxn ang="0">
                  <a:pos x="61" y="6"/>
                </a:cxn>
                <a:cxn ang="0">
                  <a:pos x="61" y="10"/>
                </a:cxn>
                <a:cxn ang="0">
                  <a:pos x="63" y="15"/>
                </a:cxn>
                <a:cxn ang="0">
                  <a:pos x="63" y="21"/>
                </a:cxn>
                <a:cxn ang="0">
                  <a:pos x="63" y="29"/>
                </a:cxn>
                <a:cxn ang="0">
                  <a:pos x="63" y="38"/>
                </a:cxn>
                <a:cxn ang="0">
                  <a:pos x="61" y="44"/>
                </a:cxn>
                <a:cxn ang="0">
                  <a:pos x="61" y="52"/>
                </a:cxn>
                <a:cxn ang="0">
                  <a:pos x="59" y="55"/>
                </a:cxn>
                <a:cxn ang="0">
                  <a:pos x="55" y="57"/>
                </a:cxn>
                <a:cxn ang="0">
                  <a:pos x="55" y="63"/>
                </a:cxn>
                <a:cxn ang="0">
                  <a:pos x="53" y="69"/>
                </a:cxn>
                <a:cxn ang="0">
                  <a:pos x="51" y="69"/>
                </a:cxn>
                <a:cxn ang="0">
                  <a:pos x="51" y="61"/>
                </a:cxn>
                <a:cxn ang="0">
                  <a:pos x="51" y="57"/>
                </a:cxn>
                <a:cxn ang="0">
                  <a:pos x="51" y="55"/>
                </a:cxn>
                <a:cxn ang="0">
                  <a:pos x="51" y="52"/>
                </a:cxn>
                <a:cxn ang="0">
                  <a:pos x="51" y="44"/>
                </a:cxn>
                <a:cxn ang="0">
                  <a:pos x="51" y="40"/>
                </a:cxn>
                <a:cxn ang="0">
                  <a:pos x="46" y="46"/>
                </a:cxn>
                <a:cxn ang="0">
                  <a:pos x="46" y="50"/>
                </a:cxn>
                <a:cxn ang="0">
                  <a:pos x="46" y="40"/>
                </a:cxn>
                <a:cxn ang="0">
                  <a:pos x="44" y="34"/>
                </a:cxn>
                <a:cxn ang="0">
                  <a:pos x="44" y="27"/>
                </a:cxn>
                <a:cxn ang="0">
                  <a:pos x="44" y="21"/>
                </a:cxn>
                <a:cxn ang="0">
                  <a:pos x="46" y="17"/>
                </a:cxn>
                <a:cxn ang="0">
                  <a:pos x="42" y="21"/>
                </a:cxn>
                <a:cxn ang="0">
                  <a:pos x="36" y="21"/>
                </a:cxn>
                <a:cxn ang="0">
                  <a:pos x="34" y="23"/>
                </a:cxn>
                <a:cxn ang="0">
                  <a:pos x="28" y="23"/>
                </a:cxn>
                <a:cxn ang="0">
                  <a:pos x="25" y="23"/>
                </a:cxn>
                <a:cxn ang="0">
                  <a:pos x="28" y="21"/>
                </a:cxn>
                <a:cxn ang="0">
                  <a:pos x="26" y="21"/>
                </a:cxn>
                <a:cxn ang="0">
                  <a:pos x="19" y="21"/>
                </a:cxn>
                <a:cxn ang="0">
                  <a:pos x="15" y="21"/>
                </a:cxn>
                <a:cxn ang="0">
                  <a:pos x="7" y="21"/>
                </a:cxn>
                <a:cxn ang="0">
                  <a:pos x="5" y="27"/>
                </a:cxn>
                <a:cxn ang="0">
                  <a:pos x="5" y="29"/>
                </a:cxn>
                <a:cxn ang="0">
                  <a:pos x="5" y="23"/>
                </a:cxn>
                <a:cxn ang="0">
                  <a:pos x="0" y="15"/>
                </a:cxn>
                <a:cxn ang="0">
                  <a:pos x="5" y="11"/>
                </a:cxn>
                <a:cxn ang="0">
                  <a:pos x="9" y="10"/>
                </a:cxn>
                <a:cxn ang="0">
                  <a:pos x="15" y="6"/>
                </a:cxn>
              </a:cxnLst>
              <a:rect l="0" t="0" r="r" b="b"/>
              <a:pathLst>
                <a:path w="63" h="69">
                  <a:moveTo>
                    <a:pt x="15" y="6"/>
                  </a:moveTo>
                  <a:lnTo>
                    <a:pt x="19" y="4"/>
                  </a:lnTo>
                  <a:lnTo>
                    <a:pt x="25" y="0"/>
                  </a:lnTo>
                  <a:lnTo>
                    <a:pt x="32" y="0"/>
                  </a:lnTo>
                  <a:lnTo>
                    <a:pt x="36" y="0"/>
                  </a:lnTo>
                  <a:lnTo>
                    <a:pt x="42" y="0"/>
                  </a:lnTo>
                  <a:lnTo>
                    <a:pt x="46" y="0"/>
                  </a:lnTo>
                  <a:lnTo>
                    <a:pt x="51" y="0"/>
                  </a:lnTo>
                  <a:lnTo>
                    <a:pt x="55" y="4"/>
                  </a:lnTo>
                  <a:lnTo>
                    <a:pt x="61" y="6"/>
                  </a:lnTo>
                  <a:lnTo>
                    <a:pt x="61" y="10"/>
                  </a:lnTo>
                  <a:lnTo>
                    <a:pt x="63" y="15"/>
                  </a:lnTo>
                  <a:lnTo>
                    <a:pt x="63" y="21"/>
                  </a:lnTo>
                  <a:lnTo>
                    <a:pt x="63" y="29"/>
                  </a:lnTo>
                  <a:lnTo>
                    <a:pt x="63" y="38"/>
                  </a:lnTo>
                  <a:lnTo>
                    <a:pt x="61" y="44"/>
                  </a:lnTo>
                  <a:lnTo>
                    <a:pt x="61" y="52"/>
                  </a:lnTo>
                  <a:lnTo>
                    <a:pt x="59" y="55"/>
                  </a:lnTo>
                  <a:lnTo>
                    <a:pt x="55" y="57"/>
                  </a:lnTo>
                  <a:lnTo>
                    <a:pt x="55" y="63"/>
                  </a:lnTo>
                  <a:lnTo>
                    <a:pt x="53" y="69"/>
                  </a:lnTo>
                  <a:lnTo>
                    <a:pt x="51" y="69"/>
                  </a:lnTo>
                  <a:lnTo>
                    <a:pt x="51" y="61"/>
                  </a:lnTo>
                  <a:lnTo>
                    <a:pt x="51" y="57"/>
                  </a:lnTo>
                  <a:lnTo>
                    <a:pt x="51" y="55"/>
                  </a:lnTo>
                  <a:lnTo>
                    <a:pt x="51" y="52"/>
                  </a:lnTo>
                  <a:lnTo>
                    <a:pt x="51" y="44"/>
                  </a:lnTo>
                  <a:lnTo>
                    <a:pt x="51" y="40"/>
                  </a:lnTo>
                  <a:lnTo>
                    <a:pt x="46" y="46"/>
                  </a:lnTo>
                  <a:lnTo>
                    <a:pt x="46" y="50"/>
                  </a:lnTo>
                  <a:lnTo>
                    <a:pt x="46" y="40"/>
                  </a:lnTo>
                  <a:lnTo>
                    <a:pt x="44" y="34"/>
                  </a:lnTo>
                  <a:lnTo>
                    <a:pt x="44" y="27"/>
                  </a:lnTo>
                  <a:lnTo>
                    <a:pt x="44" y="21"/>
                  </a:lnTo>
                  <a:lnTo>
                    <a:pt x="46" y="17"/>
                  </a:lnTo>
                  <a:lnTo>
                    <a:pt x="42" y="21"/>
                  </a:lnTo>
                  <a:lnTo>
                    <a:pt x="36" y="21"/>
                  </a:lnTo>
                  <a:lnTo>
                    <a:pt x="34" y="23"/>
                  </a:lnTo>
                  <a:lnTo>
                    <a:pt x="28" y="23"/>
                  </a:lnTo>
                  <a:lnTo>
                    <a:pt x="25" y="23"/>
                  </a:lnTo>
                  <a:lnTo>
                    <a:pt x="28" y="21"/>
                  </a:lnTo>
                  <a:lnTo>
                    <a:pt x="26" y="21"/>
                  </a:lnTo>
                  <a:lnTo>
                    <a:pt x="19" y="21"/>
                  </a:lnTo>
                  <a:lnTo>
                    <a:pt x="15" y="21"/>
                  </a:lnTo>
                  <a:lnTo>
                    <a:pt x="7" y="21"/>
                  </a:lnTo>
                  <a:lnTo>
                    <a:pt x="5" y="27"/>
                  </a:lnTo>
                  <a:lnTo>
                    <a:pt x="5" y="29"/>
                  </a:lnTo>
                  <a:lnTo>
                    <a:pt x="5" y="23"/>
                  </a:lnTo>
                  <a:lnTo>
                    <a:pt x="0" y="15"/>
                  </a:lnTo>
                  <a:lnTo>
                    <a:pt x="5" y="11"/>
                  </a:lnTo>
                  <a:lnTo>
                    <a:pt x="9" y="10"/>
                  </a:lnTo>
                  <a:lnTo>
                    <a:pt x="15" y="6"/>
                  </a:lnTo>
                  <a:close/>
                </a:path>
              </a:pathLst>
            </a:custGeom>
            <a:solidFill>
              <a:srgbClr val="BF7F1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94" name="Freeform 158"/>
            <p:cNvSpPr>
              <a:spLocks/>
            </p:cNvSpPr>
            <p:nvPr/>
          </p:nvSpPr>
          <p:spPr bwMode="auto">
            <a:xfrm>
              <a:off x="586" y="1717"/>
              <a:ext cx="54" cy="81"/>
            </a:xfrm>
            <a:custGeom>
              <a:avLst/>
              <a:gdLst/>
              <a:ahLst/>
              <a:cxnLst>
                <a:cxn ang="0">
                  <a:pos x="35" y="0"/>
                </a:cxn>
                <a:cxn ang="0">
                  <a:pos x="23" y="4"/>
                </a:cxn>
                <a:cxn ang="0">
                  <a:pos x="18" y="10"/>
                </a:cxn>
                <a:cxn ang="0">
                  <a:pos x="12" y="16"/>
                </a:cxn>
                <a:cxn ang="0">
                  <a:pos x="10" y="27"/>
                </a:cxn>
                <a:cxn ang="0">
                  <a:pos x="4" y="44"/>
                </a:cxn>
                <a:cxn ang="0">
                  <a:pos x="0" y="60"/>
                </a:cxn>
                <a:cxn ang="0">
                  <a:pos x="0" y="65"/>
                </a:cxn>
                <a:cxn ang="0">
                  <a:pos x="2" y="71"/>
                </a:cxn>
                <a:cxn ang="0">
                  <a:pos x="4" y="83"/>
                </a:cxn>
                <a:cxn ang="0">
                  <a:pos x="8" y="83"/>
                </a:cxn>
                <a:cxn ang="0">
                  <a:pos x="12" y="79"/>
                </a:cxn>
                <a:cxn ang="0">
                  <a:pos x="18" y="79"/>
                </a:cxn>
                <a:cxn ang="0">
                  <a:pos x="25" y="83"/>
                </a:cxn>
                <a:cxn ang="0">
                  <a:pos x="31" y="84"/>
                </a:cxn>
                <a:cxn ang="0">
                  <a:pos x="31" y="77"/>
                </a:cxn>
                <a:cxn ang="0">
                  <a:pos x="23" y="65"/>
                </a:cxn>
                <a:cxn ang="0">
                  <a:pos x="23" y="48"/>
                </a:cxn>
                <a:cxn ang="0">
                  <a:pos x="23" y="29"/>
                </a:cxn>
                <a:cxn ang="0">
                  <a:pos x="35" y="21"/>
                </a:cxn>
                <a:cxn ang="0">
                  <a:pos x="56" y="18"/>
                </a:cxn>
                <a:cxn ang="0">
                  <a:pos x="64" y="29"/>
                </a:cxn>
                <a:cxn ang="0">
                  <a:pos x="64" y="65"/>
                </a:cxn>
                <a:cxn ang="0">
                  <a:pos x="56" y="77"/>
                </a:cxn>
                <a:cxn ang="0">
                  <a:pos x="56" y="83"/>
                </a:cxn>
                <a:cxn ang="0">
                  <a:pos x="60" y="83"/>
                </a:cxn>
                <a:cxn ang="0">
                  <a:pos x="66" y="83"/>
                </a:cxn>
                <a:cxn ang="0">
                  <a:pos x="71" y="83"/>
                </a:cxn>
                <a:cxn ang="0">
                  <a:pos x="79" y="84"/>
                </a:cxn>
                <a:cxn ang="0">
                  <a:pos x="79" y="77"/>
                </a:cxn>
                <a:cxn ang="0">
                  <a:pos x="83" y="67"/>
                </a:cxn>
                <a:cxn ang="0">
                  <a:pos x="83" y="62"/>
                </a:cxn>
                <a:cxn ang="0">
                  <a:pos x="83" y="56"/>
                </a:cxn>
                <a:cxn ang="0">
                  <a:pos x="83" y="48"/>
                </a:cxn>
                <a:cxn ang="0">
                  <a:pos x="83" y="42"/>
                </a:cxn>
                <a:cxn ang="0">
                  <a:pos x="79" y="35"/>
                </a:cxn>
                <a:cxn ang="0">
                  <a:pos x="79" y="29"/>
                </a:cxn>
                <a:cxn ang="0">
                  <a:pos x="79" y="27"/>
                </a:cxn>
                <a:cxn ang="0">
                  <a:pos x="79" y="21"/>
                </a:cxn>
                <a:cxn ang="0">
                  <a:pos x="75" y="12"/>
                </a:cxn>
                <a:cxn ang="0">
                  <a:pos x="67" y="6"/>
                </a:cxn>
                <a:cxn ang="0">
                  <a:pos x="60" y="0"/>
                </a:cxn>
                <a:cxn ang="0">
                  <a:pos x="50" y="0"/>
                </a:cxn>
                <a:cxn ang="0">
                  <a:pos x="46" y="0"/>
                </a:cxn>
                <a:cxn ang="0">
                  <a:pos x="35" y="0"/>
                </a:cxn>
              </a:cxnLst>
              <a:rect l="0" t="0" r="r" b="b"/>
              <a:pathLst>
                <a:path w="83" h="84">
                  <a:moveTo>
                    <a:pt x="35" y="0"/>
                  </a:moveTo>
                  <a:lnTo>
                    <a:pt x="23" y="4"/>
                  </a:lnTo>
                  <a:lnTo>
                    <a:pt x="18" y="10"/>
                  </a:lnTo>
                  <a:lnTo>
                    <a:pt x="12" y="16"/>
                  </a:lnTo>
                  <a:lnTo>
                    <a:pt x="10" y="27"/>
                  </a:lnTo>
                  <a:lnTo>
                    <a:pt x="4" y="44"/>
                  </a:lnTo>
                  <a:lnTo>
                    <a:pt x="0" y="60"/>
                  </a:lnTo>
                  <a:lnTo>
                    <a:pt x="0" y="65"/>
                  </a:lnTo>
                  <a:lnTo>
                    <a:pt x="2" y="71"/>
                  </a:lnTo>
                  <a:lnTo>
                    <a:pt x="4" y="83"/>
                  </a:lnTo>
                  <a:lnTo>
                    <a:pt x="8" y="83"/>
                  </a:lnTo>
                  <a:lnTo>
                    <a:pt x="12" y="79"/>
                  </a:lnTo>
                  <a:lnTo>
                    <a:pt x="18" y="79"/>
                  </a:lnTo>
                  <a:lnTo>
                    <a:pt x="25" y="83"/>
                  </a:lnTo>
                  <a:lnTo>
                    <a:pt x="31" y="84"/>
                  </a:lnTo>
                  <a:lnTo>
                    <a:pt x="31" y="77"/>
                  </a:lnTo>
                  <a:lnTo>
                    <a:pt x="23" y="65"/>
                  </a:lnTo>
                  <a:lnTo>
                    <a:pt x="23" y="48"/>
                  </a:lnTo>
                  <a:lnTo>
                    <a:pt x="23" y="29"/>
                  </a:lnTo>
                  <a:lnTo>
                    <a:pt x="35" y="21"/>
                  </a:lnTo>
                  <a:lnTo>
                    <a:pt x="56" y="18"/>
                  </a:lnTo>
                  <a:lnTo>
                    <a:pt x="64" y="29"/>
                  </a:lnTo>
                  <a:lnTo>
                    <a:pt x="64" y="65"/>
                  </a:lnTo>
                  <a:lnTo>
                    <a:pt x="56" y="77"/>
                  </a:lnTo>
                  <a:lnTo>
                    <a:pt x="56" y="83"/>
                  </a:lnTo>
                  <a:lnTo>
                    <a:pt x="60" y="83"/>
                  </a:lnTo>
                  <a:lnTo>
                    <a:pt x="66" y="83"/>
                  </a:lnTo>
                  <a:lnTo>
                    <a:pt x="71" y="83"/>
                  </a:lnTo>
                  <a:lnTo>
                    <a:pt x="79" y="84"/>
                  </a:lnTo>
                  <a:lnTo>
                    <a:pt x="79" y="77"/>
                  </a:lnTo>
                  <a:lnTo>
                    <a:pt x="83" y="67"/>
                  </a:lnTo>
                  <a:lnTo>
                    <a:pt x="83" y="62"/>
                  </a:lnTo>
                  <a:lnTo>
                    <a:pt x="83" y="56"/>
                  </a:lnTo>
                  <a:lnTo>
                    <a:pt x="83" y="48"/>
                  </a:lnTo>
                  <a:lnTo>
                    <a:pt x="83" y="42"/>
                  </a:lnTo>
                  <a:lnTo>
                    <a:pt x="79" y="35"/>
                  </a:lnTo>
                  <a:lnTo>
                    <a:pt x="79" y="29"/>
                  </a:lnTo>
                  <a:lnTo>
                    <a:pt x="79" y="27"/>
                  </a:lnTo>
                  <a:lnTo>
                    <a:pt x="79" y="21"/>
                  </a:lnTo>
                  <a:lnTo>
                    <a:pt x="75" y="12"/>
                  </a:lnTo>
                  <a:lnTo>
                    <a:pt x="67" y="6"/>
                  </a:lnTo>
                  <a:lnTo>
                    <a:pt x="60" y="0"/>
                  </a:lnTo>
                  <a:lnTo>
                    <a:pt x="50" y="0"/>
                  </a:lnTo>
                  <a:lnTo>
                    <a:pt x="46" y="0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95" name="Freeform 159"/>
            <p:cNvSpPr>
              <a:spLocks/>
            </p:cNvSpPr>
            <p:nvPr/>
          </p:nvSpPr>
          <p:spPr bwMode="auto">
            <a:xfrm>
              <a:off x="595" y="1730"/>
              <a:ext cx="40" cy="137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1" y="4"/>
                </a:cxn>
                <a:cxn ang="0">
                  <a:pos x="17" y="7"/>
                </a:cxn>
                <a:cxn ang="0">
                  <a:pos x="15" y="13"/>
                </a:cxn>
                <a:cxn ang="0">
                  <a:pos x="13" y="15"/>
                </a:cxn>
                <a:cxn ang="0">
                  <a:pos x="10" y="32"/>
                </a:cxn>
                <a:cxn ang="0">
                  <a:pos x="10" y="42"/>
                </a:cxn>
                <a:cxn ang="0">
                  <a:pos x="15" y="49"/>
                </a:cxn>
                <a:cxn ang="0">
                  <a:pos x="15" y="59"/>
                </a:cxn>
                <a:cxn ang="0">
                  <a:pos x="21" y="65"/>
                </a:cxn>
                <a:cxn ang="0">
                  <a:pos x="21" y="88"/>
                </a:cxn>
                <a:cxn ang="0">
                  <a:pos x="0" y="97"/>
                </a:cxn>
                <a:cxn ang="0">
                  <a:pos x="35" y="141"/>
                </a:cxn>
                <a:cxn ang="0">
                  <a:pos x="65" y="97"/>
                </a:cxn>
                <a:cxn ang="0">
                  <a:pos x="46" y="82"/>
                </a:cxn>
                <a:cxn ang="0">
                  <a:pos x="46" y="69"/>
                </a:cxn>
                <a:cxn ang="0">
                  <a:pos x="50" y="59"/>
                </a:cxn>
                <a:cxn ang="0">
                  <a:pos x="54" y="49"/>
                </a:cxn>
                <a:cxn ang="0">
                  <a:pos x="56" y="44"/>
                </a:cxn>
                <a:cxn ang="0">
                  <a:pos x="56" y="38"/>
                </a:cxn>
                <a:cxn ang="0">
                  <a:pos x="56" y="32"/>
                </a:cxn>
                <a:cxn ang="0">
                  <a:pos x="56" y="21"/>
                </a:cxn>
                <a:cxn ang="0">
                  <a:pos x="56" y="19"/>
                </a:cxn>
                <a:cxn ang="0">
                  <a:pos x="54" y="13"/>
                </a:cxn>
                <a:cxn ang="0">
                  <a:pos x="50" y="7"/>
                </a:cxn>
                <a:cxn ang="0">
                  <a:pos x="46" y="4"/>
                </a:cxn>
                <a:cxn ang="0">
                  <a:pos x="40" y="0"/>
                </a:cxn>
                <a:cxn ang="0">
                  <a:pos x="33" y="0"/>
                </a:cxn>
                <a:cxn ang="0">
                  <a:pos x="25" y="0"/>
                </a:cxn>
              </a:cxnLst>
              <a:rect l="0" t="0" r="r" b="b"/>
              <a:pathLst>
                <a:path w="65" h="141">
                  <a:moveTo>
                    <a:pt x="25" y="0"/>
                  </a:moveTo>
                  <a:lnTo>
                    <a:pt x="21" y="4"/>
                  </a:lnTo>
                  <a:lnTo>
                    <a:pt x="17" y="7"/>
                  </a:lnTo>
                  <a:lnTo>
                    <a:pt x="15" y="13"/>
                  </a:lnTo>
                  <a:lnTo>
                    <a:pt x="13" y="15"/>
                  </a:lnTo>
                  <a:lnTo>
                    <a:pt x="10" y="32"/>
                  </a:lnTo>
                  <a:lnTo>
                    <a:pt x="10" y="42"/>
                  </a:lnTo>
                  <a:lnTo>
                    <a:pt x="15" y="49"/>
                  </a:lnTo>
                  <a:lnTo>
                    <a:pt x="15" y="59"/>
                  </a:lnTo>
                  <a:lnTo>
                    <a:pt x="21" y="65"/>
                  </a:lnTo>
                  <a:lnTo>
                    <a:pt x="21" y="88"/>
                  </a:lnTo>
                  <a:lnTo>
                    <a:pt x="0" y="97"/>
                  </a:lnTo>
                  <a:lnTo>
                    <a:pt x="35" y="141"/>
                  </a:lnTo>
                  <a:lnTo>
                    <a:pt x="65" y="97"/>
                  </a:lnTo>
                  <a:lnTo>
                    <a:pt x="46" y="82"/>
                  </a:lnTo>
                  <a:lnTo>
                    <a:pt x="46" y="69"/>
                  </a:lnTo>
                  <a:lnTo>
                    <a:pt x="50" y="59"/>
                  </a:lnTo>
                  <a:lnTo>
                    <a:pt x="54" y="49"/>
                  </a:lnTo>
                  <a:lnTo>
                    <a:pt x="56" y="44"/>
                  </a:lnTo>
                  <a:lnTo>
                    <a:pt x="56" y="38"/>
                  </a:lnTo>
                  <a:lnTo>
                    <a:pt x="56" y="32"/>
                  </a:lnTo>
                  <a:lnTo>
                    <a:pt x="56" y="21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7"/>
                  </a:lnTo>
                  <a:lnTo>
                    <a:pt x="46" y="4"/>
                  </a:lnTo>
                  <a:lnTo>
                    <a:pt x="40" y="0"/>
                  </a:lnTo>
                  <a:lnTo>
                    <a:pt x="33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96" name="Freeform 160"/>
            <p:cNvSpPr>
              <a:spLocks/>
            </p:cNvSpPr>
            <p:nvPr/>
          </p:nvSpPr>
          <p:spPr bwMode="auto">
            <a:xfrm>
              <a:off x="584" y="2077"/>
              <a:ext cx="58" cy="235"/>
            </a:xfrm>
            <a:custGeom>
              <a:avLst/>
              <a:gdLst/>
              <a:ahLst/>
              <a:cxnLst>
                <a:cxn ang="0">
                  <a:pos x="17" y="6"/>
                </a:cxn>
                <a:cxn ang="0">
                  <a:pos x="17" y="73"/>
                </a:cxn>
                <a:cxn ang="0">
                  <a:pos x="17" y="132"/>
                </a:cxn>
                <a:cxn ang="0">
                  <a:pos x="19" y="187"/>
                </a:cxn>
                <a:cxn ang="0">
                  <a:pos x="11" y="214"/>
                </a:cxn>
                <a:cxn ang="0">
                  <a:pos x="3" y="227"/>
                </a:cxn>
                <a:cxn ang="0">
                  <a:pos x="0" y="231"/>
                </a:cxn>
                <a:cxn ang="0">
                  <a:pos x="3" y="239"/>
                </a:cxn>
                <a:cxn ang="0">
                  <a:pos x="19" y="239"/>
                </a:cxn>
                <a:cxn ang="0">
                  <a:pos x="34" y="204"/>
                </a:cxn>
                <a:cxn ang="0">
                  <a:pos x="34" y="187"/>
                </a:cxn>
                <a:cxn ang="0">
                  <a:pos x="46" y="120"/>
                </a:cxn>
                <a:cxn ang="0">
                  <a:pos x="48" y="105"/>
                </a:cxn>
                <a:cxn ang="0">
                  <a:pos x="48" y="134"/>
                </a:cxn>
                <a:cxn ang="0">
                  <a:pos x="53" y="182"/>
                </a:cxn>
                <a:cxn ang="0">
                  <a:pos x="49" y="199"/>
                </a:cxn>
                <a:cxn ang="0">
                  <a:pos x="57" y="220"/>
                </a:cxn>
                <a:cxn ang="0">
                  <a:pos x="69" y="233"/>
                </a:cxn>
                <a:cxn ang="0">
                  <a:pos x="80" y="233"/>
                </a:cxn>
                <a:cxn ang="0">
                  <a:pos x="86" y="231"/>
                </a:cxn>
                <a:cxn ang="0">
                  <a:pos x="70" y="199"/>
                </a:cxn>
                <a:cxn ang="0">
                  <a:pos x="70" y="183"/>
                </a:cxn>
                <a:cxn ang="0">
                  <a:pos x="72" y="153"/>
                </a:cxn>
                <a:cxn ang="0">
                  <a:pos x="78" y="99"/>
                </a:cxn>
                <a:cxn ang="0">
                  <a:pos x="88" y="0"/>
                </a:cxn>
                <a:cxn ang="0">
                  <a:pos x="17" y="6"/>
                </a:cxn>
              </a:cxnLst>
              <a:rect l="0" t="0" r="r" b="b"/>
              <a:pathLst>
                <a:path w="88" h="239">
                  <a:moveTo>
                    <a:pt x="17" y="6"/>
                  </a:moveTo>
                  <a:lnTo>
                    <a:pt x="17" y="73"/>
                  </a:lnTo>
                  <a:lnTo>
                    <a:pt x="17" y="132"/>
                  </a:lnTo>
                  <a:lnTo>
                    <a:pt x="19" y="187"/>
                  </a:lnTo>
                  <a:lnTo>
                    <a:pt x="11" y="214"/>
                  </a:lnTo>
                  <a:lnTo>
                    <a:pt x="3" y="227"/>
                  </a:lnTo>
                  <a:lnTo>
                    <a:pt x="0" y="231"/>
                  </a:lnTo>
                  <a:lnTo>
                    <a:pt x="3" y="239"/>
                  </a:lnTo>
                  <a:lnTo>
                    <a:pt x="19" y="239"/>
                  </a:lnTo>
                  <a:lnTo>
                    <a:pt x="34" y="204"/>
                  </a:lnTo>
                  <a:lnTo>
                    <a:pt x="34" y="187"/>
                  </a:lnTo>
                  <a:lnTo>
                    <a:pt x="46" y="120"/>
                  </a:lnTo>
                  <a:lnTo>
                    <a:pt x="48" y="105"/>
                  </a:lnTo>
                  <a:lnTo>
                    <a:pt x="48" y="134"/>
                  </a:lnTo>
                  <a:lnTo>
                    <a:pt x="53" y="182"/>
                  </a:lnTo>
                  <a:lnTo>
                    <a:pt x="49" y="199"/>
                  </a:lnTo>
                  <a:lnTo>
                    <a:pt x="57" y="220"/>
                  </a:lnTo>
                  <a:lnTo>
                    <a:pt x="69" y="233"/>
                  </a:lnTo>
                  <a:lnTo>
                    <a:pt x="80" y="233"/>
                  </a:lnTo>
                  <a:lnTo>
                    <a:pt x="86" y="231"/>
                  </a:lnTo>
                  <a:lnTo>
                    <a:pt x="70" y="199"/>
                  </a:lnTo>
                  <a:lnTo>
                    <a:pt x="70" y="183"/>
                  </a:lnTo>
                  <a:lnTo>
                    <a:pt x="72" y="153"/>
                  </a:lnTo>
                  <a:lnTo>
                    <a:pt x="78" y="99"/>
                  </a:lnTo>
                  <a:lnTo>
                    <a:pt x="88" y="0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97" name="Freeform 161"/>
            <p:cNvSpPr>
              <a:spLocks/>
            </p:cNvSpPr>
            <p:nvPr/>
          </p:nvSpPr>
          <p:spPr bwMode="auto">
            <a:xfrm>
              <a:off x="631" y="2008"/>
              <a:ext cx="31" cy="48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25"/>
                </a:cxn>
                <a:cxn ang="0">
                  <a:pos x="0" y="48"/>
                </a:cxn>
                <a:cxn ang="0">
                  <a:pos x="21" y="4"/>
                </a:cxn>
                <a:cxn ang="0">
                  <a:pos x="46" y="0"/>
                </a:cxn>
              </a:cxnLst>
              <a:rect l="0" t="0" r="r" b="b"/>
              <a:pathLst>
                <a:path w="46" h="48">
                  <a:moveTo>
                    <a:pt x="46" y="0"/>
                  </a:moveTo>
                  <a:lnTo>
                    <a:pt x="46" y="25"/>
                  </a:lnTo>
                  <a:lnTo>
                    <a:pt x="0" y="48"/>
                  </a:lnTo>
                  <a:lnTo>
                    <a:pt x="21" y="4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98" name="Freeform 162"/>
            <p:cNvSpPr>
              <a:spLocks/>
            </p:cNvSpPr>
            <p:nvPr/>
          </p:nvSpPr>
          <p:spPr bwMode="auto">
            <a:xfrm>
              <a:off x="587" y="2077"/>
              <a:ext cx="32" cy="110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34"/>
                </a:cxn>
                <a:cxn ang="0">
                  <a:pos x="35" y="55"/>
                </a:cxn>
                <a:cxn ang="0">
                  <a:pos x="23" y="78"/>
                </a:cxn>
                <a:cxn ang="0">
                  <a:pos x="0" y="99"/>
                </a:cxn>
                <a:cxn ang="0">
                  <a:pos x="0" y="109"/>
                </a:cxn>
                <a:cxn ang="0">
                  <a:pos x="46" y="0"/>
                </a:cxn>
              </a:cxnLst>
              <a:rect l="0" t="0" r="r" b="b"/>
              <a:pathLst>
                <a:path w="46" h="109">
                  <a:moveTo>
                    <a:pt x="46" y="0"/>
                  </a:moveTo>
                  <a:lnTo>
                    <a:pt x="46" y="34"/>
                  </a:lnTo>
                  <a:lnTo>
                    <a:pt x="35" y="55"/>
                  </a:lnTo>
                  <a:lnTo>
                    <a:pt x="23" y="78"/>
                  </a:lnTo>
                  <a:lnTo>
                    <a:pt x="0" y="99"/>
                  </a:lnTo>
                  <a:lnTo>
                    <a:pt x="0" y="109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499" name="Freeform 163"/>
            <p:cNvSpPr>
              <a:spLocks/>
            </p:cNvSpPr>
            <p:nvPr/>
          </p:nvSpPr>
          <p:spPr bwMode="auto">
            <a:xfrm>
              <a:off x="606" y="2274"/>
              <a:ext cx="32" cy="6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9"/>
                </a:cxn>
                <a:cxn ang="0">
                  <a:pos x="0" y="28"/>
                </a:cxn>
                <a:cxn ang="0">
                  <a:pos x="8" y="21"/>
                </a:cxn>
                <a:cxn ang="0">
                  <a:pos x="14" y="28"/>
                </a:cxn>
                <a:cxn ang="0">
                  <a:pos x="15" y="44"/>
                </a:cxn>
                <a:cxn ang="0">
                  <a:pos x="23" y="59"/>
                </a:cxn>
                <a:cxn ang="0">
                  <a:pos x="33" y="65"/>
                </a:cxn>
                <a:cxn ang="0">
                  <a:pos x="44" y="66"/>
                </a:cxn>
                <a:cxn ang="0">
                  <a:pos x="48" y="65"/>
                </a:cxn>
                <a:cxn ang="0">
                  <a:pos x="48" y="49"/>
                </a:cxn>
                <a:cxn ang="0">
                  <a:pos x="44" y="32"/>
                </a:cxn>
                <a:cxn ang="0">
                  <a:pos x="38" y="34"/>
                </a:cxn>
                <a:cxn ang="0">
                  <a:pos x="33" y="34"/>
                </a:cxn>
                <a:cxn ang="0">
                  <a:pos x="23" y="34"/>
                </a:cxn>
                <a:cxn ang="0">
                  <a:pos x="15" y="26"/>
                </a:cxn>
                <a:cxn ang="0">
                  <a:pos x="12" y="15"/>
                </a:cxn>
                <a:cxn ang="0">
                  <a:pos x="6" y="0"/>
                </a:cxn>
              </a:cxnLst>
              <a:rect l="0" t="0" r="r" b="b"/>
              <a:pathLst>
                <a:path w="48" h="66">
                  <a:moveTo>
                    <a:pt x="6" y="0"/>
                  </a:moveTo>
                  <a:lnTo>
                    <a:pt x="0" y="9"/>
                  </a:lnTo>
                  <a:lnTo>
                    <a:pt x="0" y="28"/>
                  </a:lnTo>
                  <a:lnTo>
                    <a:pt x="8" y="21"/>
                  </a:lnTo>
                  <a:lnTo>
                    <a:pt x="14" y="28"/>
                  </a:lnTo>
                  <a:lnTo>
                    <a:pt x="15" y="44"/>
                  </a:lnTo>
                  <a:lnTo>
                    <a:pt x="23" y="59"/>
                  </a:lnTo>
                  <a:lnTo>
                    <a:pt x="33" y="65"/>
                  </a:lnTo>
                  <a:lnTo>
                    <a:pt x="44" y="66"/>
                  </a:lnTo>
                  <a:lnTo>
                    <a:pt x="48" y="65"/>
                  </a:lnTo>
                  <a:lnTo>
                    <a:pt x="48" y="49"/>
                  </a:lnTo>
                  <a:lnTo>
                    <a:pt x="44" y="32"/>
                  </a:lnTo>
                  <a:lnTo>
                    <a:pt x="38" y="34"/>
                  </a:lnTo>
                  <a:lnTo>
                    <a:pt x="33" y="34"/>
                  </a:lnTo>
                  <a:lnTo>
                    <a:pt x="23" y="34"/>
                  </a:lnTo>
                  <a:lnTo>
                    <a:pt x="15" y="26"/>
                  </a:lnTo>
                  <a:lnTo>
                    <a:pt x="12" y="15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00" name="Freeform 164"/>
            <p:cNvSpPr>
              <a:spLocks/>
            </p:cNvSpPr>
            <p:nvPr/>
          </p:nvSpPr>
          <p:spPr bwMode="auto">
            <a:xfrm>
              <a:off x="574" y="2277"/>
              <a:ext cx="29" cy="64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27"/>
                </a:cxn>
                <a:cxn ang="0">
                  <a:pos x="46" y="18"/>
                </a:cxn>
                <a:cxn ang="0">
                  <a:pos x="41" y="27"/>
                </a:cxn>
                <a:cxn ang="0">
                  <a:pos x="39" y="39"/>
                </a:cxn>
                <a:cxn ang="0">
                  <a:pos x="33" y="50"/>
                </a:cxn>
                <a:cxn ang="0">
                  <a:pos x="23" y="60"/>
                </a:cxn>
                <a:cxn ang="0">
                  <a:pos x="16" y="62"/>
                </a:cxn>
                <a:cxn ang="0">
                  <a:pos x="8" y="67"/>
                </a:cxn>
                <a:cxn ang="0">
                  <a:pos x="6" y="62"/>
                </a:cxn>
                <a:cxn ang="0">
                  <a:pos x="4" y="56"/>
                </a:cxn>
                <a:cxn ang="0">
                  <a:pos x="0" y="50"/>
                </a:cxn>
                <a:cxn ang="0">
                  <a:pos x="4" y="41"/>
                </a:cxn>
                <a:cxn ang="0">
                  <a:pos x="8" y="29"/>
                </a:cxn>
                <a:cxn ang="0">
                  <a:pos x="14" y="35"/>
                </a:cxn>
                <a:cxn ang="0">
                  <a:pos x="23" y="35"/>
                </a:cxn>
                <a:cxn ang="0">
                  <a:pos x="31" y="35"/>
                </a:cxn>
                <a:cxn ang="0">
                  <a:pos x="41" y="12"/>
                </a:cxn>
                <a:cxn ang="0">
                  <a:pos x="46" y="0"/>
                </a:cxn>
              </a:cxnLst>
              <a:rect l="0" t="0" r="r" b="b"/>
              <a:pathLst>
                <a:path w="46" h="67">
                  <a:moveTo>
                    <a:pt x="46" y="0"/>
                  </a:moveTo>
                  <a:lnTo>
                    <a:pt x="46" y="27"/>
                  </a:lnTo>
                  <a:lnTo>
                    <a:pt x="46" y="18"/>
                  </a:lnTo>
                  <a:lnTo>
                    <a:pt x="41" y="27"/>
                  </a:lnTo>
                  <a:lnTo>
                    <a:pt x="39" y="39"/>
                  </a:lnTo>
                  <a:lnTo>
                    <a:pt x="33" y="50"/>
                  </a:lnTo>
                  <a:lnTo>
                    <a:pt x="23" y="60"/>
                  </a:lnTo>
                  <a:lnTo>
                    <a:pt x="16" y="62"/>
                  </a:lnTo>
                  <a:lnTo>
                    <a:pt x="8" y="67"/>
                  </a:lnTo>
                  <a:lnTo>
                    <a:pt x="6" y="62"/>
                  </a:lnTo>
                  <a:lnTo>
                    <a:pt x="4" y="56"/>
                  </a:lnTo>
                  <a:lnTo>
                    <a:pt x="0" y="50"/>
                  </a:lnTo>
                  <a:lnTo>
                    <a:pt x="4" y="41"/>
                  </a:lnTo>
                  <a:lnTo>
                    <a:pt x="8" y="29"/>
                  </a:lnTo>
                  <a:lnTo>
                    <a:pt x="14" y="35"/>
                  </a:lnTo>
                  <a:lnTo>
                    <a:pt x="23" y="35"/>
                  </a:lnTo>
                  <a:lnTo>
                    <a:pt x="31" y="35"/>
                  </a:lnTo>
                  <a:lnTo>
                    <a:pt x="41" y="1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01" name="Freeform 165"/>
            <p:cNvSpPr>
              <a:spLocks/>
            </p:cNvSpPr>
            <p:nvPr/>
          </p:nvSpPr>
          <p:spPr bwMode="auto">
            <a:xfrm>
              <a:off x="565" y="1821"/>
              <a:ext cx="97" cy="456"/>
            </a:xfrm>
            <a:custGeom>
              <a:avLst/>
              <a:gdLst/>
              <a:ahLst/>
              <a:cxnLst>
                <a:cxn ang="0">
                  <a:pos x="42" y="6"/>
                </a:cxn>
                <a:cxn ang="0">
                  <a:pos x="15" y="21"/>
                </a:cxn>
                <a:cxn ang="0">
                  <a:pos x="6" y="33"/>
                </a:cxn>
                <a:cxn ang="0">
                  <a:pos x="0" y="140"/>
                </a:cxn>
                <a:cxn ang="0">
                  <a:pos x="2" y="167"/>
                </a:cxn>
                <a:cxn ang="0">
                  <a:pos x="19" y="163"/>
                </a:cxn>
                <a:cxn ang="0">
                  <a:pos x="19" y="228"/>
                </a:cxn>
                <a:cxn ang="0">
                  <a:pos x="31" y="228"/>
                </a:cxn>
                <a:cxn ang="0">
                  <a:pos x="40" y="358"/>
                </a:cxn>
                <a:cxn ang="0">
                  <a:pos x="40" y="426"/>
                </a:cxn>
                <a:cxn ang="0">
                  <a:pos x="40" y="459"/>
                </a:cxn>
                <a:cxn ang="0">
                  <a:pos x="50" y="468"/>
                </a:cxn>
                <a:cxn ang="0">
                  <a:pos x="59" y="463"/>
                </a:cxn>
                <a:cxn ang="0">
                  <a:pos x="69" y="407"/>
                </a:cxn>
                <a:cxn ang="0">
                  <a:pos x="75" y="463"/>
                </a:cxn>
                <a:cxn ang="0">
                  <a:pos x="84" y="468"/>
                </a:cxn>
                <a:cxn ang="0">
                  <a:pos x="94" y="463"/>
                </a:cxn>
                <a:cxn ang="0">
                  <a:pos x="105" y="356"/>
                </a:cxn>
                <a:cxn ang="0">
                  <a:pos x="119" y="277"/>
                </a:cxn>
                <a:cxn ang="0">
                  <a:pos x="140" y="205"/>
                </a:cxn>
                <a:cxn ang="0">
                  <a:pos x="149" y="205"/>
                </a:cxn>
                <a:cxn ang="0">
                  <a:pos x="140" y="109"/>
                </a:cxn>
                <a:cxn ang="0">
                  <a:pos x="140" y="31"/>
                </a:cxn>
                <a:cxn ang="0">
                  <a:pos x="132" y="19"/>
                </a:cxn>
                <a:cxn ang="0">
                  <a:pos x="100" y="0"/>
                </a:cxn>
                <a:cxn ang="0">
                  <a:pos x="75" y="42"/>
                </a:cxn>
                <a:cxn ang="0">
                  <a:pos x="42" y="6"/>
                </a:cxn>
              </a:cxnLst>
              <a:rect l="0" t="0" r="r" b="b"/>
              <a:pathLst>
                <a:path w="149" h="468">
                  <a:moveTo>
                    <a:pt x="42" y="6"/>
                  </a:moveTo>
                  <a:lnTo>
                    <a:pt x="15" y="21"/>
                  </a:lnTo>
                  <a:lnTo>
                    <a:pt x="6" y="33"/>
                  </a:lnTo>
                  <a:lnTo>
                    <a:pt x="0" y="140"/>
                  </a:lnTo>
                  <a:lnTo>
                    <a:pt x="2" y="167"/>
                  </a:lnTo>
                  <a:lnTo>
                    <a:pt x="19" y="163"/>
                  </a:lnTo>
                  <a:lnTo>
                    <a:pt x="19" y="228"/>
                  </a:lnTo>
                  <a:lnTo>
                    <a:pt x="31" y="228"/>
                  </a:lnTo>
                  <a:lnTo>
                    <a:pt x="40" y="358"/>
                  </a:lnTo>
                  <a:lnTo>
                    <a:pt x="40" y="426"/>
                  </a:lnTo>
                  <a:lnTo>
                    <a:pt x="40" y="459"/>
                  </a:lnTo>
                  <a:lnTo>
                    <a:pt x="50" y="468"/>
                  </a:lnTo>
                  <a:lnTo>
                    <a:pt x="59" y="463"/>
                  </a:lnTo>
                  <a:lnTo>
                    <a:pt x="69" y="407"/>
                  </a:lnTo>
                  <a:lnTo>
                    <a:pt x="75" y="463"/>
                  </a:lnTo>
                  <a:lnTo>
                    <a:pt x="84" y="468"/>
                  </a:lnTo>
                  <a:lnTo>
                    <a:pt x="94" y="463"/>
                  </a:lnTo>
                  <a:lnTo>
                    <a:pt x="105" y="356"/>
                  </a:lnTo>
                  <a:lnTo>
                    <a:pt x="119" y="277"/>
                  </a:lnTo>
                  <a:lnTo>
                    <a:pt x="140" y="205"/>
                  </a:lnTo>
                  <a:lnTo>
                    <a:pt x="149" y="205"/>
                  </a:lnTo>
                  <a:lnTo>
                    <a:pt x="140" y="109"/>
                  </a:lnTo>
                  <a:lnTo>
                    <a:pt x="140" y="31"/>
                  </a:lnTo>
                  <a:lnTo>
                    <a:pt x="132" y="19"/>
                  </a:lnTo>
                  <a:lnTo>
                    <a:pt x="100" y="0"/>
                  </a:lnTo>
                  <a:lnTo>
                    <a:pt x="75" y="42"/>
                  </a:lnTo>
                  <a:lnTo>
                    <a:pt x="42" y="6"/>
                  </a:lnTo>
                  <a:close/>
                </a:path>
              </a:pathLst>
            </a:custGeom>
            <a:solidFill>
              <a:srgbClr val="9F9F9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02" name="Freeform 166"/>
            <p:cNvSpPr>
              <a:spLocks/>
            </p:cNvSpPr>
            <p:nvPr/>
          </p:nvSpPr>
          <p:spPr bwMode="auto">
            <a:xfrm>
              <a:off x="584" y="1861"/>
              <a:ext cx="50" cy="89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51" y="0"/>
                </a:cxn>
                <a:cxn ang="0">
                  <a:pos x="76" y="62"/>
                </a:cxn>
                <a:cxn ang="0">
                  <a:pos x="26" y="92"/>
                </a:cxn>
                <a:cxn ang="0">
                  <a:pos x="0" y="31"/>
                </a:cxn>
              </a:cxnLst>
              <a:rect l="0" t="0" r="r" b="b"/>
              <a:pathLst>
                <a:path w="76" h="92">
                  <a:moveTo>
                    <a:pt x="0" y="31"/>
                  </a:moveTo>
                  <a:lnTo>
                    <a:pt x="51" y="0"/>
                  </a:lnTo>
                  <a:lnTo>
                    <a:pt x="76" y="62"/>
                  </a:lnTo>
                  <a:lnTo>
                    <a:pt x="26" y="92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DFDFF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03" name="Freeform 167"/>
            <p:cNvSpPr>
              <a:spLocks/>
            </p:cNvSpPr>
            <p:nvPr/>
          </p:nvSpPr>
          <p:spPr bwMode="auto">
            <a:xfrm>
              <a:off x="608" y="1896"/>
              <a:ext cx="31" cy="5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1" y="21"/>
                </a:cxn>
                <a:cxn ang="0">
                  <a:pos x="19" y="5"/>
                </a:cxn>
                <a:cxn ang="0">
                  <a:pos x="29" y="4"/>
                </a:cxn>
                <a:cxn ang="0">
                  <a:pos x="31" y="0"/>
                </a:cxn>
                <a:cxn ang="0">
                  <a:pos x="36" y="0"/>
                </a:cxn>
                <a:cxn ang="0">
                  <a:pos x="36" y="4"/>
                </a:cxn>
                <a:cxn ang="0">
                  <a:pos x="46" y="9"/>
                </a:cxn>
                <a:cxn ang="0">
                  <a:pos x="46" y="25"/>
                </a:cxn>
                <a:cxn ang="0">
                  <a:pos x="46" y="30"/>
                </a:cxn>
                <a:cxn ang="0">
                  <a:pos x="31" y="42"/>
                </a:cxn>
                <a:cxn ang="0">
                  <a:pos x="4" y="51"/>
                </a:cxn>
                <a:cxn ang="0">
                  <a:pos x="0" y="30"/>
                </a:cxn>
              </a:cxnLst>
              <a:rect l="0" t="0" r="r" b="b"/>
              <a:pathLst>
                <a:path w="46" h="51">
                  <a:moveTo>
                    <a:pt x="0" y="30"/>
                  </a:moveTo>
                  <a:lnTo>
                    <a:pt x="11" y="21"/>
                  </a:lnTo>
                  <a:lnTo>
                    <a:pt x="19" y="5"/>
                  </a:lnTo>
                  <a:lnTo>
                    <a:pt x="29" y="4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36" y="4"/>
                  </a:lnTo>
                  <a:lnTo>
                    <a:pt x="46" y="9"/>
                  </a:lnTo>
                  <a:lnTo>
                    <a:pt x="46" y="25"/>
                  </a:lnTo>
                  <a:lnTo>
                    <a:pt x="46" y="30"/>
                  </a:lnTo>
                  <a:lnTo>
                    <a:pt x="31" y="42"/>
                  </a:lnTo>
                  <a:lnTo>
                    <a:pt x="4" y="51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04" name="Freeform 168"/>
            <p:cNvSpPr>
              <a:spLocks/>
            </p:cNvSpPr>
            <p:nvPr/>
          </p:nvSpPr>
          <p:spPr bwMode="auto">
            <a:xfrm>
              <a:off x="579" y="1927"/>
              <a:ext cx="41" cy="54"/>
            </a:xfrm>
            <a:custGeom>
              <a:avLst/>
              <a:gdLst/>
              <a:ahLst/>
              <a:cxnLst>
                <a:cxn ang="0">
                  <a:pos x="0" y="56"/>
                </a:cxn>
                <a:cxn ang="0">
                  <a:pos x="25" y="48"/>
                </a:cxn>
                <a:cxn ang="0">
                  <a:pos x="44" y="35"/>
                </a:cxn>
                <a:cxn ang="0">
                  <a:pos x="63" y="23"/>
                </a:cxn>
                <a:cxn ang="0">
                  <a:pos x="58" y="0"/>
                </a:cxn>
                <a:cxn ang="0">
                  <a:pos x="25" y="14"/>
                </a:cxn>
                <a:cxn ang="0">
                  <a:pos x="2" y="21"/>
                </a:cxn>
                <a:cxn ang="0">
                  <a:pos x="2" y="17"/>
                </a:cxn>
                <a:cxn ang="0">
                  <a:pos x="0" y="56"/>
                </a:cxn>
              </a:cxnLst>
              <a:rect l="0" t="0" r="r" b="b"/>
              <a:pathLst>
                <a:path w="63" h="56">
                  <a:moveTo>
                    <a:pt x="0" y="56"/>
                  </a:moveTo>
                  <a:lnTo>
                    <a:pt x="25" y="48"/>
                  </a:lnTo>
                  <a:lnTo>
                    <a:pt x="44" y="35"/>
                  </a:lnTo>
                  <a:lnTo>
                    <a:pt x="63" y="23"/>
                  </a:lnTo>
                  <a:lnTo>
                    <a:pt x="58" y="0"/>
                  </a:lnTo>
                  <a:lnTo>
                    <a:pt x="25" y="14"/>
                  </a:lnTo>
                  <a:lnTo>
                    <a:pt x="2" y="21"/>
                  </a:lnTo>
                  <a:lnTo>
                    <a:pt x="2" y="17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9F9F9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05" name="Freeform 169"/>
            <p:cNvSpPr>
              <a:spLocks/>
            </p:cNvSpPr>
            <p:nvPr/>
          </p:nvSpPr>
          <p:spPr bwMode="auto">
            <a:xfrm>
              <a:off x="586" y="1944"/>
              <a:ext cx="38" cy="93"/>
            </a:xfrm>
            <a:custGeom>
              <a:avLst/>
              <a:gdLst/>
              <a:ahLst/>
              <a:cxnLst>
                <a:cxn ang="0">
                  <a:pos x="0" y="94"/>
                </a:cxn>
                <a:cxn ang="0">
                  <a:pos x="58" y="84"/>
                </a:cxn>
                <a:cxn ang="0">
                  <a:pos x="58" y="0"/>
                </a:cxn>
              </a:cxnLst>
              <a:rect l="0" t="0" r="r" b="b"/>
              <a:pathLst>
                <a:path w="58" h="94">
                  <a:moveTo>
                    <a:pt x="0" y="94"/>
                  </a:moveTo>
                  <a:lnTo>
                    <a:pt x="58" y="84"/>
                  </a:lnTo>
                  <a:lnTo>
                    <a:pt x="58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06" name="Freeform 170"/>
            <p:cNvSpPr>
              <a:spLocks/>
            </p:cNvSpPr>
            <p:nvPr/>
          </p:nvSpPr>
          <p:spPr bwMode="auto">
            <a:xfrm>
              <a:off x="580" y="1952"/>
              <a:ext cx="41" cy="46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1" y="36"/>
                </a:cxn>
                <a:cxn ang="0">
                  <a:pos x="61" y="0"/>
                </a:cxn>
              </a:cxnLst>
              <a:rect l="0" t="0" r="r" b="b"/>
              <a:pathLst>
                <a:path w="61" h="48">
                  <a:moveTo>
                    <a:pt x="0" y="48"/>
                  </a:moveTo>
                  <a:lnTo>
                    <a:pt x="21" y="36"/>
                  </a:lnTo>
                  <a:lnTo>
                    <a:pt x="61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07" name="Freeform 171"/>
            <p:cNvSpPr>
              <a:spLocks/>
            </p:cNvSpPr>
            <p:nvPr/>
          </p:nvSpPr>
          <p:spPr bwMode="auto">
            <a:xfrm>
              <a:off x="586" y="2052"/>
              <a:ext cx="30" cy="160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27" y="86"/>
                </a:cxn>
                <a:cxn ang="0">
                  <a:pos x="0" y="167"/>
                </a:cxn>
              </a:cxnLst>
              <a:rect l="0" t="0" r="r" b="b"/>
              <a:pathLst>
                <a:path w="45" h="167">
                  <a:moveTo>
                    <a:pt x="45" y="0"/>
                  </a:moveTo>
                  <a:lnTo>
                    <a:pt x="27" y="86"/>
                  </a:lnTo>
                  <a:lnTo>
                    <a:pt x="0" y="167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08" name="Freeform 172"/>
            <p:cNvSpPr>
              <a:spLocks/>
            </p:cNvSpPr>
            <p:nvPr/>
          </p:nvSpPr>
          <p:spPr bwMode="auto">
            <a:xfrm>
              <a:off x="973" y="1698"/>
              <a:ext cx="41" cy="90"/>
            </a:xfrm>
            <a:custGeom>
              <a:avLst/>
              <a:gdLst/>
              <a:ahLst/>
              <a:cxnLst>
                <a:cxn ang="0">
                  <a:pos x="51" y="86"/>
                </a:cxn>
                <a:cxn ang="0">
                  <a:pos x="51" y="73"/>
                </a:cxn>
                <a:cxn ang="0">
                  <a:pos x="55" y="65"/>
                </a:cxn>
                <a:cxn ang="0">
                  <a:pos x="61" y="60"/>
                </a:cxn>
                <a:cxn ang="0">
                  <a:pos x="63" y="50"/>
                </a:cxn>
                <a:cxn ang="0">
                  <a:pos x="65" y="44"/>
                </a:cxn>
                <a:cxn ang="0">
                  <a:pos x="65" y="38"/>
                </a:cxn>
                <a:cxn ang="0">
                  <a:pos x="65" y="27"/>
                </a:cxn>
                <a:cxn ang="0">
                  <a:pos x="65" y="17"/>
                </a:cxn>
                <a:cxn ang="0">
                  <a:pos x="61" y="12"/>
                </a:cxn>
                <a:cxn ang="0">
                  <a:pos x="55" y="6"/>
                </a:cxn>
                <a:cxn ang="0">
                  <a:pos x="53" y="2"/>
                </a:cxn>
                <a:cxn ang="0">
                  <a:pos x="45" y="0"/>
                </a:cxn>
                <a:cxn ang="0">
                  <a:pos x="38" y="0"/>
                </a:cxn>
                <a:cxn ang="0">
                  <a:pos x="24" y="0"/>
                </a:cxn>
                <a:cxn ang="0">
                  <a:pos x="21" y="0"/>
                </a:cxn>
                <a:cxn ang="0">
                  <a:pos x="11" y="6"/>
                </a:cxn>
                <a:cxn ang="0">
                  <a:pos x="7" y="12"/>
                </a:cxn>
                <a:cxn ang="0">
                  <a:pos x="3" y="14"/>
                </a:cxn>
                <a:cxn ang="0">
                  <a:pos x="0" y="23"/>
                </a:cxn>
                <a:cxn ang="0">
                  <a:pos x="3" y="33"/>
                </a:cxn>
                <a:cxn ang="0">
                  <a:pos x="5" y="44"/>
                </a:cxn>
                <a:cxn ang="0">
                  <a:pos x="11" y="54"/>
                </a:cxn>
                <a:cxn ang="0">
                  <a:pos x="13" y="60"/>
                </a:cxn>
                <a:cxn ang="0">
                  <a:pos x="15" y="65"/>
                </a:cxn>
                <a:cxn ang="0">
                  <a:pos x="21" y="73"/>
                </a:cxn>
                <a:cxn ang="0">
                  <a:pos x="21" y="82"/>
                </a:cxn>
                <a:cxn ang="0">
                  <a:pos x="23" y="88"/>
                </a:cxn>
                <a:cxn ang="0">
                  <a:pos x="28" y="92"/>
                </a:cxn>
                <a:cxn ang="0">
                  <a:pos x="36" y="94"/>
                </a:cxn>
                <a:cxn ang="0">
                  <a:pos x="44" y="92"/>
                </a:cxn>
                <a:cxn ang="0">
                  <a:pos x="47" y="88"/>
                </a:cxn>
                <a:cxn ang="0">
                  <a:pos x="51" y="86"/>
                </a:cxn>
              </a:cxnLst>
              <a:rect l="0" t="0" r="r" b="b"/>
              <a:pathLst>
                <a:path w="65" h="94">
                  <a:moveTo>
                    <a:pt x="51" y="86"/>
                  </a:moveTo>
                  <a:lnTo>
                    <a:pt x="51" y="73"/>
                  </a:lnTo>
                  <a:lnTo>
                    <a:pt x="55" y="65"/>
                  </a:lnTo>
                  <a:lnTo>
                    <a:pt x="61" y="60"/>
                  </a:lnTo>
                  <a:lnTo>
                    <a:pt x="63" y="50"/>
                  </a:lnTo>
                  <a:lnTo>
                    <a:pt x="65" y="44"/>
                  </a:lnTo>
                  <a:lnTo>
                    <a:pt x="65" y="38"/>
                  </a:lnTo>
                  <a:lnTo>
                    <a:pt x="65" y="27"/>
                  </a:lnTo>
                  <a:lnTo>
                    <a:pt x="65" y="17"/>
                  </a:lnTo>
                  <a:lnTo>
                    <a:pt x="61" y="12"/>
                  </a:lnTo>
                  <a:lnTo>
                    <a:pt x="55" y="6"/>
                  </a:lnTo>
                  <a:lnTo>
                    <a:pt x="53" y="2"/>
                  </a:lnTo>
                  <a:lnTo>
                    <a:pt x="45" y="0"/>
                  </a:lnTo>
                  <a:lnTo>
                    <a:pt x="38" y="0"/>
                  </a:lnTo>
                  <a:lnTo>
                    <a:pt x="24" y="0"/>
                  </a:lnTo>
                  <a:lnTo>
                    <a:pt x="21" y="0"/>
                  </a:lnTo>
                  <a:lnTo>
                    <a:pt x="11" y="6"/>
                  </a:lnTo>
                  <a:lnTo>
                    <a:pt x="7" y="12"/>
                  </a:lnTo>
                  <a:lnTo>
                    <a:pt x="3" y="14"/>
                  </a:lnTo>
                  <a:lnTo>
                    <a:pt x="0" y="23"/>
                  </a:lnTo>
                  <a:lnTo>
                    <a:pt x="3" y="33"/>
                  </a:lnTo>
                  <a:lnTo>
                    <a:pt x="5" y="44"/>
                  </a:lnTo>
                  <a:lnTo>
                    <a:pt x="11" y="54"/>
                  </a:lnTo>
                  <a:lnTo>
                    <a:pt x="13" y="60"/>
                  </a:lnTo>
                  <a:lnTo>
                    <a:pt x="15" y="65"/>
                  </a:lnTo>
                  <a:lnTo>
                    <a:pt x="21" y="73"/>
                  </a:lnTo>
                  <a:lnTo>
                    <a:pt x="21" y="82"/>
                  </a:lnTo>
                  <a:lnTo>
                    <a:pt x="23" y="88"/>
                  </a:lnTo>
                  <a:lnTo>
                    <a:pt x="28" y="92"/>
                  </a:lnTo>
                  <a:lnTo>
                    <a:pt x="36" y="94"/>
                  </a:lnTo>
                  <a:lnTo>
                    <a:pt x="44" y="92"/>
                  </a:lnTo>
                  <a:lnTo>
                    <a:pt x="47" y="88"/>
                  </a:lnTo>
                  <a:lnTo>
                    <a:pt x="51" y="86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09" name="Freeform 173"/>
            <p:cNvSpPr>
              <a:spLocks/>
            </p:cNvSpPr>
            <p:nvPr/>
          </p:nvSpPr>
          <p:spPr bwMode="auto">
            <a:xfrm>
              <a:off x="970" y="1698"/>
              <a:ext cx="49" cy="65"/>
            </a:xfrm>
            <a:custGeom>
              <a:avLst/>
              <a:gdLst/>
              <a:ahLst/>
              <a:cxnLst>
                <a:cxn ang="0">
                  <a:pos x="72" y="56"/>
                </a:cxn>
                <a:cxn ang="0">
                  <a:pos x="78" y="50"/>
                </a:cxn>
                <a:cxn ang="0">
                  <a:pos x="78" y="40"/>
                </a:cxn>
                <a:cxn ang="0">
                  <a:pos x="78" y="33"/>
                </a:cxn>
                <a:cxn ang="0">
                  <a:pos x="78" y="27"/>
                </a:cxn>
                <a:cxn ang="0">
                  <a:pos x="74" y="17"/>
                </a:cxn>
                <a:cxn ang="0">
                  <a:pos x="71" y="12"/>
                </a:cxn>
                <a:cxn ang="0">
                  <a:pos x="65" y="6"/>
                </a:cxn>
                <a:cxn ang="0">
                  <a:pos x="57" y="2"/>
                </a:cxn>
                <a:cxn ang="0">
                  <a:pos x="53" y="0"/>
                </a:cxn>
                <a:cxn ang="0">
                  <a:pos x="40" y="0"/>
                </a:cxn>
                <a:cxn ang="0">
                  <a:pos x="30" y="0"/>
                </a:cxn>
                <a:cxn ang="0">
                  <a:pos x="23" y="2"/>
                </a:cxn>
                <a:cxn ang="0">
                  <a:pos x="15" y="2"/>
                </a:cxn>
                <a:cxn ang="0">
                  <a:pos x="9" y="8"/>
                </a:cxn>
                <a:cxn ang="0">
                  <a:pos x="5" y="14"/>
                </a:cxn>
                <a:cxn ang="0">
                  <a:pos x="4" y="21"/>
                </a:cxn>
                <a:cxn ang="0">
                  <a:pos x="0" y="27"/>
                </a:cxn>
                <a:cxn ang="0">
                  <a:pos x="0" y="38"/>
                </a:cxn>
                <a:cxn ang="0">
                  <a:pos x="0" y="46"/>
                </a:cxn>
                <a:cxn ang="0">
                  <a:pos x="4" y="50"/>
                </a:cxn>
                <a:cxn ang="0">
                  <a:pos x="7" y="56"/>
                </a:cxn>
                <a:cxn ang="0">
                  <a:pos x="9" y="60"/>
                </a:cxn>
                <a:cxn ang="0">
                  <a:pos x="17" y="61"/>
                </a:cxn>
                <a:cxn ang="0">
                  <a:pos x="25" y="65"/>
                </a:cxn>
                <a:cxn ang="0">
                  <a:pos x="21" y="56"/>
                </a:cxn>
                <a:cxn ang="0">
                  <a:pos x="15" y="40"/>
                </a:cxn>
                <a:cxn ang="0">
                  <a:pos x="13" y="35"/>
                </a:cxn>
                <a:cxn ang="0">
                  <a:pos x="15" y="33"/>
                </a:cxn>
                <a:cxn ang="0">
                  <a:pos x="15" y="27"/>
                </a:cxn>
                <a:cxn ang="0">
                  <a:pos x="28" y="29"/>
                </a:cxn>
                <a:cxn ang="0">
                  <a:pos x="42" y="29"/>
                </a:cxn>
                <a:cxn ang="0">
                  <a:pos x="53" y="29"/>
                </a:cxn>
                <a:cxn ang="0">
                  <a:pos x="59" y="27"/>
                </a:cxn>
                <a:cxn ang="0">
                  <a:pos x="65" y="29"/>
                </a:cxn>
                <a:cxn ang="0">
                  <a:pos x="65" y="35"/>
                </a:cxn>
                <a:cxn ang="0">
                  <a:pos x="65" y="44"/>
                </a:cxn>
                <a:cxn ang="0">
                  <a:pos x="59" y="56"/>
                </a:cxn>
                <a:cxn ang="0">
                  <a:pos x="57" y="65"/>
                </a:cxn>
                <a:cxn ang="0">
                  <a:pos x="65" y="60"/>
                </a:cxn>
                <a:cxn ang="0">
                  <a:pos x="72" y="56"/>
                </a:cxn>
              </a:cxnLst>
              <a:rect l="0" t="0" r="r" b="b"/>
              <a:pathLst>
                <a:path w="78" h="65">
                  <a:moveTo>
                    <a:pt x="72" y="56"/>
                  </a:moveTo>
                  <a:lnTo>
                    <a:pt x="78" y="50"/>
                  </a:lnTo>
                  <a:lnTo>
                    <a:pt x="78" y="40"/>
                  </a:lnTo>
                  <a:lnTo>
                    <a:pt x="78" y="33"/>
                  </a:lnTo>
                  <a:lnTo>
                    <a:pt x="78" y="27"/>
                  </a:lnTo>
                  <a:lnTo>
                    <a:pt x="74" y="17"/>
                  </a:lnTo>
                  <a:lnTo>
                    <a:pt x="71" y="12"/>
                  </a:lnTo>
                  <a:lnTo>
                    <a:pt x="65" y="6"/>
                  </a:lnTo>
                  <a:lnTo>
                    <a:pt x="57" y="2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30" y="0"/>
                  </a:lnTo>
                  <a:lnTo>
                    <a:pt x="23" y="2"/>
                  </a:lnTo>
                  <a:lnTo>
                    <a:pt x="15" y="2"/>
                  </a:lnTo>
                  <a:lnTo>
                    <a:pt x="9" y="8"/>
                  </a:lnTo>
                  <a:lnTo>
                    <a:pt x="5" y="14"/>
                  </a:lnTo>
                  <a:lnTo>
                    <a:pt x="4" y="21"/>
                  </a:lnTo>
                  <a:lnTo>
                    <a:pt x="0" y="27"/>
                  </a:lnTo>
                  <a:lnTo>
                    <a:pt x="0" y="38"/>
                  </a:lnTo>
                  <a:lnTo>
                    <a:pt x="0" y="46"/>
                  </a:lnTo>
                  <a:lnTo>
                    <a:pt x="4" y="50"/>
                  </a:lnTo>
                  <a:lnTo>
                    <a:pt x="7" y="56"/>
                  </a:lnTo>
                  <a:lnTo>
                    <a:pt x="9" y="60"/>
                  </a:lnTo>
                  <a:lnTo>
                    <a:pt x="17" y="61"/>
                  </a:lnTo>
                  <a:lnTo>
                    <a:pt x="25" y="65"/>
                  </a:lnTo>
                  <a:lnTo>
                    <a:pt x="21" y="56"/>
                  </a:lnTo>
                  <a:lnTo>
                    <a:pt x="15" y="40"/>
                  </a:lnTo>
                  <a:lnTo>
                    <a:pt x="13" y="35"/>
                  </a:lnTo>
                  <a:lnTo>
                    <a:pt x="15" y="33"/>
                  </a:lnTo>
                  <a:lnTo>
                    <a:pt x="15" y="27"/>
                  </a:lnTo>
                  <a:lnTo>
                    <a:pt x="28" y="29"/>
                  </a:lnTo>
                  <a:lnTo>
                    <a:pt x="42" y="29"/>
                  </a:lnTo>
                  <a:lnTo>
                    <a:pt x="53" y="29"/>
                  </a:lnTo>
                  <a:lnTo>
                    <a:pt x="59" y="27"/>
                  </a:lnTo>
                  <a:lnTo>
                    <a:pt x="65" y="29"/>
                  </a:lnTo>
                  <a:lnTo>
                    <a:pt x="65" y="35"/>
                  </a:lnTo>
                  <a:lnTo>
                    <a:pt x="65" y="44"/>
                  </a:lnTo>
                  <a:lnTo>
                    <a:pt x="59" y="56"/>
                  </a:lnTo>
                  <a:lnTo>
                    <a:pt x="57" y="65"/>
                  </a:lnTo>
                  <a:lnTo>
                    <a:pt x="65" y="60"/>
                  </a:lnTo>
                  <a:lnTo>
                    <a:pt x="72" y="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10" name="Freeform 174"/>
            <p:cNvSpPr>
              <a:spLocks/>
            </p:cNvSpPr>
            <p:nvPr/>
          </p:nvSpPr>
          <p:spPr bwMode="auto">
            <a:xfrm>
              <a:off x="983" y="1744"/>
              <a:ext cx="31" cy="46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8" y="0"/>
                </a:cxn>
                <a:cxn ang="0">
                  <a:pos x="34" y="2"/>
                </a:cxn>
                <a:cxn ang="0">
                  <a:pos x="38" y="4"/>
                </a:cxn>
                <a:cxn ang="0">
                  <a:pos x="42" y="6"/>
                </a:cxn>
                <a:cxn ang="0">
                  <a:pos x="44" y="10"/>
                </a:cxn>
                <a:cxn ang="0">
                  <a:pos x="46" y="13"/>
                </a:cxn>
                <a:cxn ang="0">
                  <a:pos x="48" y="19"/>
                </a:cxn>
                <a:cxn ang="0">
                  <a:pos x="48" y="23"/>
                </a:cxn>
                <a:cxn ang="0">
                  <a:pos x="48" y="29"/>
                </a:cxn>
                <a:cxn ang="0">
                  <a:pos x="46" y="33"/>
                </a:cxn>
                <a:cxn ang="0">
                  <a:pos x="44" y="36"/>
                </a:cxn>
                <a:cxn ang="0">
                  <a:pos x="42" y="40"/>
                </a:cxn>
                <a:cxn ang="0">
                  <a:pos x="38" y="42"/>
                </a:cxn>
                <a:cxn ang="0">
                  <a:pos x="34" y="46"/>
                </a:cxn>
                <a:cxn ang="0">
                  <a:pos x="28" y="46"/>
                </a:cxn>
                <a:cxn ang="0">
                  <a:pos x="25" y="48"/>
                </a:cxn>
                <a:cxn ang="0">
                  <a:pos x="19" y="46"/>
                </a:cxn>
                <a:cxn ang="0">
                  <a:pos x="15" y="46"/>
                </a:cxn>
                <a:cxn ang="0">
                  <a:pos x="11" y="42"/>
                </a:cxn>
                <a:cxn ang="0">
                  <a:pos x="7" y="40"/>
                </a:cxn>
                <a:cxn ang="0">
                  <a:pos x="4" y="36"/>
                </a:cxn>
                <a:cxn ang="0">
                  <a:pos x="2" y="33"/>
                </a:cxn>
                <a:cxn ang="0">
                  <a:pos x="2" y="29"/>
                </a:cxn>
                <a:cxn ang="0">
                  <a:pos x="0" y="23"/>
                </a:cxn>
                <a:cxn ang="0">
                  <a:pos x="2" y="19"/>
                </a:cxn>
                <a:cxn ang="0">
                  <a:pos x="2" y="13"/>
                </a:cxn>
                <a:cxn ang="0">
                  <a:pos x="4" y="10"/>
                </a:cxn>
                <a:cxn ang="0">
                  <a:pos x="7" y="6"/>
                </a:cxn>
                <a:cxn ang="0">
                  <a:pos x="11" y="4"/>
                </a:cxn>
                <a:cxn ang="0">
                  <a:pos x="15" y="2"/>
                </a:cxn>
                <a:cxn ang="0">
                  <a:pos x="19" y="0"/>
                </a:cxn>
                <a:cxn ang="0">
                  <a:pos x="25" y="0"/>
                </a:cxn>
              </a:cxnLst>
              <a:rect l="0" t="0" r="r" b="b"/>
              <a:pathLst>
                <a:path w="48" h="48">
                  <a:moveTo>
                    <a:pt x="25" y="0"/>
                  </a:moveTo>
                  <a:lnTo>
                    <a:pt x="28" y="0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2" y="6"/>
                  </a:lnTo>
                  <a:lnTo>
                    <a:pt x="44" y="10"/>
                  </a:lnTo>
                  <a:lnTo>
                    <a:pt x="46" y="13"/>
                  </a:lnTo>
                  <a:lnTo>
                    <a:pt x="48" y="19"/>
                  </a:lnTo>
                  <a:lnTo>
                    <a:pt x="48" y="23"/>
                  </a:lnTo>
                  <a:lnTo>
                    <a:pt x="48" y="29"/>
                  </a:lnTo>
                  <a:lnTo>
                    <a:pt x="46" y="33"/>
                  </a:lnTo>
                  <a:lnTo>
                    <a:pt x="44" y="36"/>
                  </a:lnTo>
                  <a:lnTo>
                    <a:pt x="42" y="40"/>
                  </a:lnTo>
                  <a:lnTo>
                    <a:pt x="38" y="42"/>
                  </a:lnTo>
                  <a:lnTo>
                    <a:pt x="34" y="46"/>
                  </a:lnTo>
                  <a:lnTo>
                    <a:pt x="28" y="46"/>
                  </a:lnTo>
                  <a:lnTo>
                    <a:pt x="25" y="48"/>
                  </a:lnTo>
                  <a:lnTo>
                    <a:pt x="19" y="46"/>
                  </a:lnTo>
                  <a:lnTo>
                    <a:pt x="15" y="46"/>
                  </a:lnTo>
                  <a:lnTo>
                    <a:pt x="11" y="42"/>
                  </a:lnTo>
                  <a:lnTo>
                    <a:pt x="7" y="40"/>
                  </a:lnTo>
                  <a:lnTo>
                    <a:pt x="4" y="36"/>
                  </a:lnTo>
                  <a:lnTo>
                    <a:pt x="2" y="33"/>
                  </a:lnTo>
                  <a:lnTo>
                    <a:pt x="2" y="29"/>
                  </a:lnTo>
                  <a:lnTo>
                    <a:pt x="0" y="23"/>
                  </a:lnTo>
                  <a:lnTo>
                    <a:pt x="2" y="19"/>
                  </a:lnTo>
                  <a:lnTo>
                    <a:pt x="2" y="13"/>
                  </a:lnTo>
                  <a:lnTo>
                    <a:pt x="4" y="10"/>
                  </a:lnTo>
                  <a:lnTo>
                    <a:pt x="7" y="6"/>
                  </a:lnTo>
                  <a:lnTo>
                    <a:pt x="11" y="4"/>
                  </a:lnTo>
                  <a:lnTo>
                    <a:pt x="15" y="2"/>
                  </a:lnTo>
                  <a:lnTo>
                    <a:pt x="19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5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11" name="Freeform 175"/>
            <p:cNvSpPr>
              <a:spLocks/>
            </p:cNvSpPr>
            <p:nvPr/>
          </p:nvSpPr>
          <p:spPr bwMode="auto">
            <a:xfrm>
              <a:off x="950" y="1744"/>
              <a:ext cx="29" cy="4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27" y="0"/>
                </a:cxn>
                <a:cxn ang="0">
                  <a:pos x="31" y="2"/>
                </a:cxn>
                <a:cxn ang="0">
                  <a:pos x="35" y="4"/>
                </a:cxn>
                <a:cxn ang="0">
                  <a:pos x="38" y="6"/>
                </a:cxn>
                <a:cxn ang="0">
                  <a:pos x="40" y="10"/>
                </a:cxn>
                <a:cxn ang="0">
                  <a:pos x="42" y="13"/>
                </a:cxn>
                <a:cxn ang="0">
                  <a:pos x="44" y="19"/>
                </a:cxn>
                <a:cxn ang="0">
                  <a:pos x="44" y="23"/>
                </a:cxn>
                <a:cxn ang="0">
                  <a:pos x="44" y="29"/>
                </a:cxn>
                <a:cxn ang="0">
                  <a:pos x="42" y="33"/>
                </a:cxn>
                <a:cxn ang="0">
                  <a:pos x="40" y="36"/>
                </a:cxn>
                <a:cxn ang="0">
                  <a:pos x="38" y="40"/>
                </a:cxn>
                <a:cxn ang="0">
                  <a:pos x="35" y="42"/>
                </a:cxn>
                <a:cxn ang="0">
                  <a:pos x="31" y="46"/>
                </a:cxn>
                <a:cxn ang="0">
                  <a:pos x="27" y="46"/>
                </a:cxn>
                <a:cxn ang="0">
                  <a:pos x="23" y="48"/>
                </a:cxn>
                <a:cxn ang="0">
                  <a:pos x="17" y="46"/>
                </a:cxn>
                <a:cxn ang="0">
                  <a:pos x="14" y="46"/>
                </a:cxn>
                <a:cxn ang="0">
                  <a:pos x="10" y="42"/>
                </a:cxn>
                <a:cxn ang="0">
                  <a:pos x="8" y="40"/>
                </a:cxn>
                <a:cxn ang="0">
                  <a:pos x="4" y="36"/>
                </a:cxn>
                <a:cxn ang="0">
                  <a:pos x="2" y="33"/>
                </a:cxn>
                <a:cxn ang="0">
                  <a:pos x="0" y="29"/>
                </a:cxn>
                <a:cxn ang="0">
                  <a:pos x="0" y="23"/>
                </a:cxn>
                <a:cxn ang="0">
                  <a:pos x="0" y="19"/>
                </a:cxn>
                <a:cxn ang="0">
                  <a:pos x="2" y="13"/>
                </a:cxn>
                <a:cxn ang="0">
                  <a:pos x="4" y="10"/>
                </a:cxn>
                <a:cxn ang="0">
                  <a:pos x="8" y="6"/>
                </a:cxn>
                <a:cxn ang="0">
                  <a:pos x="10" y="4"/>
                </a:cxn>
                <a:cxn ang="0">
                  <a:pos x="14" y="2"/>
                </a:cxn>
                <a:cxn ang="0">
                  <a:pos x="17" y="0"/>
                </a:cxn>
                <a:cxn ang="0">
                  <a:pos x="23" y="0"/>
                </a:cxn>
              </a:cxnLst>
              <a:rect l="0" t="0" r="r" b="b"/>
              <a:pathLst>
                <a:path w="44" h="48">
                  <a:moveTo>
                    <a:pt x="23" y="0"/>
                  </a:moveTo>
                  <a:lnTo>
                    <a:pt x="27" y="0"/>
                  </a:lnTo>
                  <a:lnTo>
                    <a:pt x="31" y="2"/>
                  </a:lnTo>
                  <a:lnTo>
                    <a:pt x="35" y="4"/>
                  </a:lnTo>
                  <a:lnTo>
                    <a:pt x="38" y="6"/>
                  </a:lnTo>
                  <a:lnTo>
                    <a:pt x="40" y="10"/>
                  </a:lnTo>
                  <a:lnTo>
                    <a:pt x="42" y="13"/>
                  </a:lnTo>
                  <a:lnTo>
                    <a:pt x="44" y="19"/>
                  </a:lnTo>
                  <a:lnTo>
                    <a:pt x="44" y="23"/>
                  </a:lnTo>
                  <a:lnTo>
                    <a:pt x="44" y="29"/>
                  </a:lnTo>
                  <a:lnTo>
                    <a:pt x="42" y="33"/>
                  </a:lnTo>
                  <a:lnTo>
                    <a:pt x="40" y="36"/>
                  </a:lnTo>
                  <a:lnTo>
                    <a:pt x="38" y="40"/>
                  </a:lnTo>
                  <a:lnTo>
                    <a:pt x="35" y="42"/>
                  </a:lnTo>
                  <a:lnTo>
                    <a:pt x="31" y="46"/>
                  </a:lnTo>
                  <a:lnTo>
                    <a:pt x="27" y="46"/>
                  </a:lnTo>
                  <a:lnTo>
                    <a:pt x="23" y="48"/>
                  </a:lnTo>
                  <a:lnTo>
                    <a:pt x="17" y="46"/>
                  </a:lnTo>
                  <a:lnTo>
                    <a:pt x="14" y="46"/>
                  </a:lnTo>
                  <a:lnTo>
                    <a:pt x="10" y="42"/>
                  </a:lnTo>
                  <a:lnTo>
                    <a:pt x="8" y="40"/>
                  </a:lnTo>
                  <a:lnTo>
                    <a:pt x="4" y="36"/>
                  </a:lnTo>
                  <a:lnTo>
                    <a:pt x="2" y="33"/>
                  </a:lnTo>
                  <a:lnTo>
                    <a:pt x="0" y="29"/>
                  </a:lnTo>
                  <a:lnTo>
                    <a:pt x="0" y="23"/>
                  </a:lnTo>
                  <a:lnTo>
                    <a:pt x="0" y="19"/>
                  </a:lnTo>
                  <a:lnTo>
                    <a:pt x="2" y="13"/>
                  </a:lnTo>
                  <a:lnTo>
                    <a:pt x="4" y="10"/>
                  </a:lnTo>
                  <a:lnTo>
                    <a:pt x="8" y="6"/>
                  </a:lnTo>
                  <a:lnTo>
                    <a:pt x="10" y="4"/>
                  </a:lnTo>
                  <a:lnTo>
                    <a:pt x="14" y="2"/>
                  </a:lnTo>
                  <a:lnTo>
                    <a:pt x="17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5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12" name="Freeform 176"/>
            <p:cNvSpPr>
              <a:spLocks/>
            </p:cNvSpPr>
            <p:nvPr/>
          </p:nvSpPr>
          <p:spPr bwMode="auto">
            <a:xfrm>
              <a:off x="973" y="1698"/>
              <a:ext cx="41" cy="90"/>
            </a:xfrm>
            <a:custGeom>
              <a:avLst/>
              <a:gdLst/>
              <a:ahLst/>
              <a:cxnLst>
                <a:cxn ang="0">
                  <a:pos x="51" y="86"/>
                </a:cxn>
                <a:cxn ang="0">
                  <a:pos x="51" y="73"/>
                </a:cxn>
                <a:cxn ang="0">
                  <a:pos x="55" y="65"/>
                </a:cxn>
                <a:cxn ang="0">
                  <a:pos x="61" y="60"/>
                </a:cxn>
                <a:cxn ang="0">
                  <a:pos x="63" y="50"/>
                </a:cxn>
                <a:cxn ang="0">
                  <a:pos x="65" y="44"/>
                </a:cxn>
                <a:cxn ang="0">
                  <a:pos x="65" y="38"/>
                </a:cxn>
                <a:cxn ang="0">
                  <a:pos x="65" y="27"/>
                </a:cxn>
                <a:cxn ang="0">
                  <a:pos x="65" y="17"/>
                </a:cxn>
                <a:cxn ang="0">
                  <a:pos x="61" y="12"/>
                </a:cxn>
                <a:cxn ang="0">
                  <a:pos x="55" y="6"/>
                </a:cxn>
                <a:cxn ang="0">
                  <a:pos x="53" y="2"/>
                </a:cxn>
                <a:cxn ang="0">
                  <a:pos x="45" y="0"/>
                </a:cxn>
                <a:cxn ang="0">
                  <a:pos x="38" y="0"/>
                </a:cxn>
                <a:cxn ang="0">
                  <a:pos x="24" y="0"/>
                </a:cxn>
                <a:cxn ang="0">
                  <a:pos x="21" y="0"/>
                </a:cxn>
                <a:cxn ang="0">
                  <a:pos x="11" y="6"/>
                </a:cxn>
                <a:cxn ang="0">
                  <a:pos x="7" y="12"/>
                </a:cxn>
                <a:cxn ang="0">
                  <a:pos x="3" y="14"/>
                </a:cxn>
                <a:cxn ang="0">
                  <a:pos x="0" y="23"/>
                </a:cxn>
                <a:cxn ang="0">
                  <a:pos x="3" y="33"/>
                </a:cxn>
                <a:cxn ang="0">
                  <a:pos x="5" y="44"/>
                </a:cxn>
                <a:cxn ang="0">
                  <a:pos x="11" y="54"/>
                </a:cxn>
                <a:cxn ang="0">
                  <a:pos x="13" y="60"/>
                </a:cxn>
                <a:cxn ang="0">
                  <a:pos x="15" y="65"/>
                </a:cxn>
                <a:cxn ang="0">
                  <a:pos x="21" y="73"/>
                </a:cxn>
                <a:cxn ang="0">
                  <a:pos x="21" y="82"/>
                </a:cxn>
                <a:cxn ang="0">
                  <a:pos x="23" y="88"/>
                </a:cxn>
                <a:cxn ang="0">
                  <a:pos x="28" y="92"/>
                </a:cxn>
                <a:cxn ang="0">
                  <a:pos x="36" y="94"/>
                </a:cxn>
                <a:cxn ang="0">
                  <a:pos x="44" y="92"/>
                </a:cxn>
                <a:cxn ang="0">
                  <a:pos x="47" y="88"/>
                </a:cxn>
                <a:cxn ang="0">
                  <a:pos x="51" y="86"/>
                </a:cxn>
              </a:cxnLst>
              <a:rect l="0" t="0" r="r" b="b"/>
              <a:pathLst>
                <a:path w="65" h="94">
                  <a:moveTo>
                    <a:pt x="51" y="86"/>
                  </a:moveTo>
                  <a:lnTo>
                    <a:pt x="51" y="73"/>
                  </a:lnTo>
                  <a:lnTo>
                    <a:pt x="55" y="65"/>
                  </a:lnTo>
                  <a:lnTo>
                    <a:pt x="61" y="60"/>
                  </a:lnTo>
                  <a:lnTo>
                    <a:pt x="63" y="50"/>
                  </a:lnTo>
                  <a:lnTo>
                    <a:pt x="65" y="44"/>
                  </a:lnTo>
                  <a:lnTo>
                    <a:pt x="65" y="38"/>
                  </a:lnTo>
                  <a:lnTo>
                    <a:pt x="65" y="27"/>
                  </a:lnTo>
                  <a:lnTo>
                    <a:pt x="65" y="17"/>
                  </a:lnTo>
                  <a:lnTo>
                    <a:pt x="61" y="12"/>
                  </a:lnTo>
                  <a:lnTo>
                    <a:pt x="55" y="6"/>
                  </a:lnTo>
                  <a:lnTo>
                    <a:pt x="53" y="2"/>
                  </a:lnTo>
                  <a:lnTo>
                    <a:pt x="45" y="0"/>
                  </a:lnTo>
                  <a:lnTo>
                    <a:pt x="38" y="0"/>
                  </a:lnTo>
                  <a:lnTo>
                    <a:pt x="24" y="0"/>
                  </a:lnTo>
                  <a:lnTo>
                    <a:pt x="21" y="0"/>
                  </a:lnTo>
                  <a:lnTo>
                    <a:pt x="11" y="6"/>
                  </a:lnTo>
                  <a:lnTo>
                    <a:pt x="7" y="12"/>
                  </a:lnTo>
                  <a:lnTo>
                    <a:pt x="3" y="14"/>
                  </a:lnTo>
                  <a:lnTo>
                    <a:pt x="0" y="23"/>
                  </a:lnTo>
                  <a:lnTo>
                    <a:pt x="3" y="33"/>
                  </a:lnTo>
                  <a:lnTo>
                    <a:pt x="5" y="44"/>
                  </a:lnTo>
                  <a:lnTo>
                    <a:pt x="11" y="54"/>
                  </a:lnTo>
                  <a:lnTo>
                    <a:pt x="13" y="60"/>
                  </a:lnTo>
                  <a:lnTo>
                    <a:pt x="15" y="65"/>
                  </a:lnTo>
                  <a:lnTo>
                    <a:pt x="21" y="73"/>
                  </a:lnTo>
                  <a:lnTo>
                    <a:pt x="21" y="82"/>
                  </a:lnTo>
                  <a:lnTo>
                    <a:pt x="23" y="88"/>
                  </a:lnTo>
                  <a:lnTo>
                    <a:pt x="28" y="92"/>
                  </a:lnTo>
                  <a:lnTo>
                    <a:pt x="36" y="94"/>
                  </a:lnTo>
                  <a:lnTo>
                    <a:pt x="44" y="92"/>
                  </a:lnTo>
                  <a:lnTo>
                    <a:pt x="47" y="88"/>
                  </a:lnTo>
                  <a:lnTo>
                    <a:pt x="51" y="86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13" name="Freeform 177"/>
            <p:cNvSpPr>
              <a:spLocks/>
            </p:cNvSpPr>
            <p:nvPr/>
          </p:nvSpPr>
          <p:spPr bwMode="auto">
            <a:xfrm>
              <a:off x="970" y="1698"/>
              <a:ext cx="49" cy="65"/>
            </a:xfrm>
            <a:custGeom>
              <a:avLst/>
              <a:gdLst/>
              <a:ahLst/>
              <a:cxnLst>
                <a:cxn ang="0">
                  <a:pos x="72" y="56"/>
                </a:cxn>
                <a:cxn ang="0">
                  <a:pos x="78" y="50"/>
                </a:cxn>
                <a:cxn ang="0">
                  <a:pos x="78" y="40"/>
                </a:cxn>
                <a:cxn ang="0">
                  <a:pos x="78" y="33"/>
                </a:cxn>
                <a:cxn ang="0">
                  <a:pos x="78" y="27"/>
                </a:cxn>
                <a:cxn ang="0">
                  <a:pos x="74" y="17"/>
                </a:cxn>
                <a:cxn ang="0">
                  <a:pos x="71" y="12"/>
                </a:cxn>
                <a:cxn ang="0">
                  <a:pos x="65" y="6"/>
                </a:cxn>
                <a:cxn ang="0">
                  <a:pos x="57" y="2"/>
                </a:cxn>
                <a:cxn ang="0">
                  <a:pos x="53" y="0"/>
                </a:cxn>
                <a:cxn ang="0">
                  <a:pos x="40" y="0"/>
                </a:cxn>
                <a:cxn ang="0">
                  <a:pos x="30" y="0"/>
                </a:cxn>
                <a:cxn ang="0">
                  <a:pos x="23" y="2"/>
                </a:cxn>
                <a:cxn ang="0">
                  <a:pos x="15" y="2"/>
                </a:cxn>
                <a:cxn ang="0">
                  <a:pos x="9" y="8"/>
                </a:cxn>
                <a:cxn ang="0">
                  <a:pos x="5" y="14"/>
                </a:cxn>
                <a:cxn ang="0">
                  <a:pos x="4" y="21"/>
                </a:cxn>
                <a:cxn ang="0">
                  <a:pos x="0" y="27"/>
                </a:cxn>
                <a:cxn ang="0">
                  <a:pos x="0" y="38"/>
                </a:cxn>
                <a:cxn ang="0">
                  <a:pos x="0" y="46"/>
                </a:cxn>
                <a:cxn ang="0">
                  <a:pos x="4" y="50"/>
                </a:cxn>
                <a:cxn ang="0">
                  <a:pos x="7" y="56"/>
                </a:cxn>
                <a:cxn ang="0">
                  <a:pos x="9" y="60"/>
                </a:cxn>
                <a:cxn ang="0">
                  <a:pos x="17" y="61"/>
                </a:cxn>
                <a:cxn ang="0">
                  <a:pos x="25" y="65"/>
                </a:cxn>
                <a:cxn ang="0">
                  <a:pos x="21" y="56"/>
                </a:cxn>
                <a:cxn ang="0">
                  <a:pos x="15" y="40"/>
                </a:cxn>
                <a:cxn ang="0">
                  <a:pos x="13" y="35"/>
                </a:cxn>
                <a:cxn ang="0">
                  <a:pos x="15" y="33"/>
                </a:cxn>
                <a:cxn ang="0">
                  <a:pos x="15" y="27"/>
                </a:cxn>
                <a:cxn ang="0">
                  <a:pos x="28" y="29"/>
                </a:cxn>
                <a:cxn ang="0">
                  <a:pos x="42" y="29"/>
                </a:cxn>
                <a:cxn ang="0">
                  <a:pos x="53" y="29"/>
                </a:cxn>
                <a:cxn ang="0">
                  <a:pos x="59" y="27"/>
                </a:cxn>
                <a:cxn ang="0">
                  <a:pos x="65" y="29"/>
                </a:cxn>
                <a:cxn ang="0">
                  <a:pos x="65" y="35"/>
                </a:cxn>
                <a:cxn ang="0">
                  <a:pos x="65" y="44"/>
                </a:cxn>
                <a:cxn ang="0">
                  <a:pos x="59" y="56"/>
                </a:cxn>
                <a:cxn ang="0">
                  <a:pos x="57" y="65"/>
                </a:cxn>
                <a:cxn ang="0">
                  <a:pos x="65" y="60"/>
                </a:cxn>
                <a:cxn ang="0">
                  <a:pos x="72" y="56"/>
                </a:cxn>
              </a:cxnLst>
              <a:rect l="0" t="0" r="r" b="b"/>
              <a:pathLst>
                <a:path w="78" h="65">
                  <a:moveTo>
                    <a:pt x="72" y="56"/>
                  </a:moveTo>
                  <a:lnTo>
                    <a:pt x="78" y="50"/>
                  </a:lnTo>
                  <a:lnTo>
                    <a:pt x="78" y="40"/>
                  </a:lnTo>
                  <a:lnTo>
                    <a:pt x="78" y="33"/>
                  </a:lnTo>
                  <a:lnTo>
                    <a:pt x="78" y="27"/>
                  </a:lnTo>
                  <a:lnTo>
                    <a:pt x="74" y="17"/>
                  </a:lnTo>
                  <a:lnTo>
                    <a:pt x="71" y="12"/>
                  </a:lnTo>
                  <a:lnTo>
                    <a:pt x="65" y="6"/>
                  </a:lnTo>
                  <a:lnTo>
                    <a:pt x="57" y="2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30" y="0"/>
                  </a:lnTo>
                  <a:lnTo>
                    <a:pt x="23" y="2"/>
                  </a:lnTo>
                  <a:lnTo>
                    <a:pt x="15" y="2"/>
                  </a:lnTo>
                  <a:lnTo>
                    <a:pt x="9" y="8"/>
                  </a:lnTo>
                  <a:lnTo>
                    <a:pt x="5" y="14"/>
                  </a:lnTo>
                  <a:lnTo>
                    <a:pt x="4" y="21"/>
                  </a:lnTo>
                  <a:lnTo>
                    <a:pt x="0" y="27"/>
                  </a:lnTo>
                  <a:lnTo>
                    <a:pt x="0" y="38"/>
                  </a:lnTo>
                  <a:lnTo>
                    <a:pt x="0" y="46"/>
                  </a:lnTo>
                  <a:lnTo>
                    <a:pt x="4" y="50"/>
                  </a:lnTo>
                  <a:lnTo>
                    <a:pt x="7" y="56"/>
                  </a:lnTo>
                  <a:lnTo>
                    <a:pt x="9" y="60"/>
                  </a:lnTo>
                  <a:lnTo>
                    <a:pt x="17" y="61"/>
                  </a:lnTo>
                  <a:lnTo>
                    <a:pt x="25" y="65"/>
                  </a:lnTo>
                  <a:lnTo>
                    <a:pt x="21" y="56"/>
                  </a:lnTo>
                  <a:lnTo>
                    <a:pt x="15" y="40"/>
                  </a:lnTo>
                  <a:lnTo>
                    <a:pt x="13" y="35"/>
                  </a:lnTo>
                  <a:lnTo>
                    <a:pt x="15" y="33"/>
                  </a:lnTo>
                  <a:lnTo>
                    <a:pt x="15" y="27"/>
                  </a:lnTo>
                  <a:lnTo>
                    <a:pt x="28" y="29"/>
                  </a:lnTo>
                  <a:lnTo>
                    <a:pt x="42" y="29"/>
                  </a:lnTo>
                  <a:lnTo>
                    <a:pt x="53" y="29"/>
                  </a:lnTo>
                  <a:lnTo>
                    <a:pt x="59" y="27"/>
                  </a:lnTo>
                  <a:lnTo>
                    <a:pt x="65" y="29"/>
                  </a:lnTo>
                  <a:lnTo>
                    <a:pt x="65" y="35"/>
                  </a:lnTo>
                  <a:lnTo>
                    <a:pt x="65" y="44"/>
                  </a:lnTo>
                  <a:lnTo>
                    <a:pt x="59" y="56"/>
                  </a:lnTo>
                  <a:lnTo>
                    <a:pt x="57" y="65"/>
                  </a:lnTo>
                  <a:lnTo>
                    <a:pt x="65" y="60"/>
                  </a:lnTo>
                  <a:lnTo>
                    <a:pt x="72" y="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14" name="Freeform 178"/>
            <p:cNvSpPr>
              <a:spLocks/>
            </p:cNvSpPr>
            <p:nvPr/>
          </p:nvSpPr>
          <p:spPr bwMode="auto">
            <a:xfrm>
              <a:off x="983" y="1744"/>
              <a:ext cx="31" cy="46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8" y="0"/>
                </a:cxn>
                <a:cxn ang="0">
                  <a:pos x="34" y="2"/>
                </a:cxn>
                <a:cxn ang="0">
                  <a:pos x="38" y="4"/>
                </a:cxn>
                <a:cxn ang="0">
                  <a:pos x="42" y="6"/>
                </a:cxn>
                <a:cxn ang="0">
                  <a:pos x="44" y="10"/>
                </a:cxn>
                <a:cxn ang="0">
                  <a:pos x="46" y="13"/>
                </a:cxn>
                <a:cxn ang="0">
                  <a:pos x="48" y="19"/>
                </a:cxn>
                <a:cxn ang="0">
                  <a:pos x="48" y="23"/>
                </a:cxn>
                <a:cxn ang="0">
                  <a:pos x="48" y="29"/>
                </a:cxn>
                <a:cxn ang="0">
                  <a:pos x="46" y="33"/>
                </a:cxn>
                <a:cxn ang="0">
                  <a:pos x="44" y="36"/>
                </a:cxn>
                <a:cxn ang="0">
                  <a:pos x="42" y="40"/>
                </a:cxn>
                <a:cxn ang="0">
                  <a:pos x="38" y="42"/>
                </a:cxn>
                <a:cxn ang="0">
                  <a:pos x="34" y="46"/>
                </a:cxn>
                <a:cxn ang="0">
                  <a:pos x="28" y="46"/>
                </a:cxn>
                <a:cxn ang="0">
                  <a:pos x="25" y="48"/>
                </a:cxn>
                <a:cxn ang="0">
                  <a:pos x="19" y="46"/>
                </a:cxn>
                <a:cxn ang="0">
                  <a:pos x="15" y="46"/>
                </a:cxn>
                <a:cxn ang="0">
                  <a:pos x="11" y="42"/>
                </a:cxn>
                <a:cxn ang="0">
                  <a:pos x="7" y="40"/>
                </a:cxn>
                <a:cxn ang="0">
                  <a:pos x="4" y="36"/>
                </a:cxn>
                <a:cxn ang="0">
                  <a:pos x="2" y="33"/>
                </a:cxn>
                <a:cxn ang="0">
                  <a:pos x="2" y="29"/>
                </a:cxn>
                <a:cxn ang="0">
                  <a:pos x="0" y="23"/>
                </a:cxn>
                <a:cxn ang="0">
                  <a:pos x="2" y="19"/>
                </a:cxn>
                <a:cxn ang="0">
                  <a:pos x="2" y="13"/>
                </a:cxn>
                <a:cxn ang="0">
                  <a:pos x="4" y="10"/>
                </a:cxn>
                <a:cxn ang="0">
                  <a:pos x="7" y="6"/>
                </a:cxn>
                <a:cxn ang="0">
                  <a:pos x="11" y="4"/>
                </a:cxn>
                <a:cxn ang="0">
                  <a:pos x="15" y="2"/>
                </a:cxn>
                <a:cxn ang="0">
                  <a:pos x="19" y="0"/>
                </a:cxn>
                <a:cxn ang="0">
                  <a:pos x="25" y="0"/>
                </a:cxn>
              </a:cxnLst>
              <a:rect l="0" t="0" r="r" b="b"/>
              <a:pathLst>
                <a:path w="48" h="48">
                  <a:moveTo>
                    <a:pt x="25" y="0"/>
                  </a:moveTo>
                  <a:lnTo>
                    <a:pt x="28" y="0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2" y="6"/>
                  </a:lnTo>
                  <a:lnTo>
                    <a:pt x="44" y="10"/>
                  </a:lnTo>
                  <a:lnTo>
                    <a:pt x="46" y="13"/>
                  </a:lnTo>
                  <a:lnTo>
                    <a:pt x="48" y="19"/>
                  </a:lnTo>
                  <a:lnTo>
                    <a:pt x="48" y="23"/>
                  </a:lnTo>
                  <a:lnTo>
                    <a:pt x="48" y="29"/>
                  </a:lnTo>
                  <a:lnTo>
                    <a:pt x="46" y="33"/>
                  </a:lnTo>
                  <a:lnTo>
                    <a:pt x="44" y="36"/>
                  </a:lnTo>
                  <a:lnTo>
                    <a:pt x="42" y="40"/>
                  </a:lnTo>
                  <a:lnTo>
                    <a:pt x="38" y="42"/>
                  </a:lnTo>
                  <a:lnTo>
                    <a:pt x="34" y="46"/>
                  </a:lnTo>
                  <a:lnTo>
                    <a:pt x="28" y="46"/>
                  </a:lnTo>
                  <a:lnTo>
                    <a:pt x="25" y="48"/>
                  </a:lnTo>
                  <a:lnTo>
                    <a:pt x="19" y="46"/>
                  </a:lnTo>
                  <a:lnTo>
                    <a:pt x="15" y="46"/>
                  </a:lnTo>
                  <a:lnTo>
                    <a:pt x="11" y="42"/>
                  </a:lnTo>
                  <a:lnTo>
                    <a:pt x="7" y="40"/>
                  </a:lnTo>
                  <a:lnTo>
                    <a:pt x="4" y="36"/>
                  </a:lnTo>
                  <a:lnTo>
                    <a:pt x="2" y="33"/>
                  </a:lnTo>
                  <a:lnTo>
                    <a:pt x="2" y="29"/>
                  </a:lnTo>
                  <a:lnTo>
                    <a:pt x="0" y="23"/>
                  </a:lnTo>
                  <a:lnTo>
                    <a:pt x="2" y="19"/>
                  </a:lnTo>
                  <a:lnTo>
                    <a:pt x="2" y="13"/>
                  </a:lnTo>
                  <a:lnTo>
                    <a:pt x="4" y="10"/>
                  </a:lnTo>
                  <a:lnTo>
                    <a:pt x="7" y="6"/>
                  </a:lnTo>
                  <a:lnTo>
                    <a:pt x="11" y="4"/>
                  </a:lnTo>
                  <a:lnTo>
                    <a:pt x="15" y="2"/>
                  </a:lnTo>
                  <a:lnTo>
                    <a:pt x="19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5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15" name="Freeform 179"/>
            <p:cNvSpPr>
              <a:spLocks/>
            </p:cNvSpPr>
            <p:nvPr/>
          </p:nvSpPr>
          <p:spPr bwMode="auto">
            <a:xfrm>
              <a:off x="950" y="1744"/>
              <a:ext cx="29" cy="4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27" y="0"/>
                </a:cxn>
                <a:cxn ang="0">
                  <a:pos x="31" y="2"/>
                </a:cxn>
                <a:cxn ang="0">
                  <a:pos x="35" y="4"/>
                </a:cxn>
                <a:cxn ang="0">
                  <a:pos x="38" y="6"/>
                </a:cxn>
                <a:cxn ang="0">
                  <a:pos x="40" y="10"/>
                </a:cxn>
                <a:cxn ang="0">
                  <a:pos x="42" y="13"/>
                </a:cxn>
                <a:cxn ang="0">
                  <a:pos x="44" y="19"/>
                </a:cxn>
                <a:cxn ang="0">
                  <a:pos x="44" y="23"/>
                </a:cxn>
                <a:cxn ang="0">
                  <a:pos x="44" y="29"/>
                </a:cxn>
                <a:cxn ang="0">
                  <a:pos x="42" y="33"/>
                </a:cxn>
                <a:cxn ang="0">
                  <a:pos x="40" y="36"/>
                </a:cxn>
                <a:cxn ang="0">
                  <a:pos x="38" y="40"/>
                </a:cxn>
                <a:cxn ang="0">
                  <a:pos x="35" y="42"/>
                </a:cxn>
                <a:cxn ang="0">
                  <a:pos x="31" y="46"/>
                </a:cxn>
                <a:cxn ang="0">
                  <a:pos x="27" y="46"/>
                </a:cxn>
                <a:cxn ang="0">
                  <a:pos x="23" y="48"/>
                </a:cxn>
                <a:cxn ang="0">
                  <a:pos x="17" y="46"/>
                </a:cxn>
                <a:cxn ang="0">
                  <a:pos x="14" y="46"/>
                </a:cxn>
                <a:cxn ang="0">
                  <a:pos x="10" y="42"/>
                </a:cxn>
                <a:cxn ang="0">
                  <a:pos x="8" y="40"/>
                </a:cxn>
                <a:cxn ang="0">
                  <a:pos x="4" y="36"/>
                </a:cxn>
                <a:cxn ang="0">
                  <a:pos x="2" y="33"/>
                </a:cxn>
                <a:cxn ang="0">
                  <a:pos x="0" y="29"/>
                </a:cxn>
                <a:cxn ang="0">
                  <a:pos x="0" y="23"/>
                </a:cxn>
                <a:cxn ang="0">
                  <a:pos x="0" y="19"/>
                </a:cxn>
                <a:cxn ang="0">
                  <a:pos x="2" y="13"/>
                </a:cxn>
                <a:cxn ang="0">
                  <a:pos x="4" y="10"/>
                </a:cxn>
                <a:cxn ang="0">
                  <a:pos x="8" y="6"/>
                </a:cxn>
                <a:cxn ang="0">
                  <a:pos x="10" y="4"/>
                </a:cxn>
                <a:cxn ang="0">
                  <a:pos x="14" y="2"/>
                </a:cxn>
                <a:cxn ang="0">
                  <a:pos x="17" y="0"/>
                </a:cxn>
                <a:cxn ang="0">
                  <a:pos x="23" y="0"/>
                </a:cxn>
              </a:cxnLst>
              <a:rect l="0" t="0" r="r" b="b"/>
              <a:pathLst>
                <a:path w="44" h="48">
                  <a:moveTo>
                    <a:pt x="23" y="0"/>
                  </a:moveTo>
                  <a:lnTo>
                    <a:pt x="27" y="0"/>
                  </a:lnTo>
                  <a:lnTo>
                    <a:pt x="31" y="2"/>
                  </a:lnTo>
                  <a:lnTo>
                    <a:pt x="35" y="4"/>
                  </a:lnTo>
                  <a:lnTo>
                    <a:pt x="38" y="6"/>
                  </a:lnTo>
                  <a:lnTo>
                    <a:pt x="40" y="10"/>
                  </a:lnTo>
                  <a:lnTo>
                    <a:pt x="42" y="13"/>
                  </a:lnTo>
                  <a:lnTo>
                    <a:pt x="44" y="19"/>
                  </a:lnTo>
                  <a:lnTo>
                    <a:pt x="44" y="23"/>
                  </a:lnTo>
                  <a:lnTo>
                    <a:pt x="44" y="29"/>
                  </a:lnTo>
                  <a:lnTo>
                    <a:pt x="42" y="33"/>
                  </a:lnTo>
                  <a:lnTo>
                    <a:pt x="40" y="36"/>
                  </a:lnTo>
                  <a:lnTo>
                    <a:pt x="38" y="40"/>
                  </a:lnTo>
                  <a:lnTo>
                    <a:pt x="35" y="42"/>
                  </a:lnTo>
                  <a:lnTo>
                    <a:pt x="31" y="46"/>
                  </a:lnTo>
                  <a:lnTo>
                    <a:pt x="27" y="46"/>
                  </a:lnTo>
                  <a:lnTo>
                    <a:pt x="23" y="48"/>
                  </a:lnTo>
                  <a:lnTo>
                    <a:pt x="17" y="46"/>
                  </a:lnTo>
                  <a:lnTo>
                    <a:pt x="14" y="46"/>
                  </a:lnTo>
                  <a:lnTo>
                    <a:pt x="10" y="42"/>
                  </a:lnTo>
                  <a:lnTo>
                    <a:pt x="8" y="40"/>
                  </a:lnTo>
                  <a:lnTo>
                    <a:pt x="4" y="36"/>
                  </a:lnTo>
                  <a:lnTo>
                    <a:pt x="2" y="33"/>
                  </a:lnTo>
                  <a:lnTo>
                    <a:pt x="0" y="29"/>
                  </a:lnTo>
                  <a:lnTo>
                    <a:pt x="0" y="23"/>
                  </a:lnTo>
                  <a:lnTo>
                    <a:pt x="0" y="19"/>
                  </a:lnTo>
                  <a:lnTo>
                    <a:pt x="2" y="13"/>
                  </a:lnTo>
                  <a:lnTo>
                    <a:pt x="4" y="10"/>
                  </a:lnTo>
                  <a:lnTo>
                    <a:pt x="8" y="6"/>
                  </a:lnTo>
                  <a:lnTo>
                    <a:pt x="10" y="4"/>
                  </a:lnTo>
                  <a:lnTo>
                    <a:pt x="14" y="2"/>
                  </a:lnTo>
                  <a:lnTo>
                    <a:pt x="17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5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16" name="Freeform 180"/>
            <p:cNvSpPr>
              <a:spLocks/>
            </p:cNvSpPr>
            <p:nvPr/>
          </p:nvSpPr>
          <p:spPr bwMode="auto">
            <a:xfrm>
              <a:off x="983" y="1744"/>
              <a:ext cx="31" cy="46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8" y="0"/>
                </a:cxn>
                <a:cxn ang="0">
                  <a:pos x="34" y="2"/>
                </a:cxn>
                <a:cxn ang="0">
                  <a:pos x="38" y="4"/>
                </a:cxn>
                <a:cxn ang="0">
                  <a:pos x="42" y="6"/>
                </a:cxn>
                <a:cxn ang="0">
                  <a:pos x="44" y="10"/>
                </a:cxn>
                <a:cxn ang="0">
                  <a:pos x="46" y="13"/>
                </a:cxn>
                <a:cxn ang="0">
                  <a:pos x="48" y="19"/>
                </a:cxn>
                <a:cxn ang="0">
                  <a:pos x="48" y="23"/>
                </a:cxn>
                <a:cxn ang="0">
                  <a:pos x="48" y="29"/>
                </a:cxn>
                <a:cxn ang="0">
                  <a:pos x="46" y="33"/>
                </a:cxn>
                <a:cxn ang="0">
                  <a:pos x="44" y="36"/>
                </a:cxn>
                <a:cxn ang="0">
                  <a:pos x="42" y="40"/>
                </a:cxn>
                <a:cxn ang="0">
                  <a:pos x="38" y="42"/>
                </a:cxn>
                <a:cxn ang="0">
                  <a:pos x="34" y="46"/>
                </a:cxn>
                <a:cxn ang="0">
                  <a:pos x="28" y="46"/>
                </a:cxn>
                <a:cxn ang="0">
                  <a:pos x="25" y="48"/>
                </a:cxn>
                <a:cxn ang="0">
                  <a:pos x="19" y="46"/>
                </a:cxn>
                <a:cxn ang="0">
                  <a:pos x="15" y="46"/>
                </a:cxn>
                <a:cxn ang="0">
                  <a:pos x="11" y="42"/>
                </a:cxn>
                <a:cxn ang="0">
                  <a:pos x="7" y="40"/>
                </a:cxn>
                <a:cxn ang="0">
                  <a:pos x="4" y="36"/>
                </a:cxn>
                <a:cxn ang="0">
                  <a:pos x="2" y="33"/>
                </a:cxn>
                <a:cxn ang="0">
                  <a:pos x="2" y="29"/>
                </a:cxn>
                <a:cxn ang="0">
                  <a:pos x="0" y="23"/>
                </a:cxn>
                <a:cxn ang="0">
                  <a:pos x="2" y="19"/>
                </a:cxn>
                <a:cxn ang="0">
                  <a:pos x="2" y="13"/>
                </a:cxn>
                <a:cxn ang="0">
                  <a:pos x="4" y="10"/>
                </a:cxn>
                <a:cxn ang="0">
                  <a:pos x="7" y="6"/>
                </a:cxn>
                <a:cxn ang="0">
                  <a:pos x="11" y="4"/>
                </a:cxn>
                <a:cxn ang="0">
                  <a:pos x="15" y="2"/>
                </a:cxn>
                <a:cxn ang="0">
                  <a:pos x="19" y="0"/>
                </a:cxn>
                <a:cxn ang="0">
                  <a:pos x="25" y="0"/>
                </a:cxn>
              </a:cxnLst>
              <a:rect l="0" t="0" r="r" b="b"/>
              <a:pathLst>
                <a:path w="48" h="48">
                  <a:moveTo>
                    <a:pt x="25" y="0"/>
                  </a:moveTo>
                  <a:lnTo>
                    <a:pt x="28" y="0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2" y="6"/>
                  </a:lnTo>
                  <a:lnTo>
                    <a:pt x="44" y="10"/>
                  </a:lnTo>
                  <a:lnTo>
                    <a:pt x="46" y="13"/>
                  </a:lnTo>
                  <a:lnTo>
                    <a:pt x="48" y="19"/>
                  </a:lnTo>
                  <a:lnTo>
                    <a:pt x="48" y="23"/>
                  </a:lnTo>
                  <a:lnTo>
                    <a:pt x="48" y="29"/>
                  </a:lnTo>
                  <a:lnTo>
                    <a:pt x="46" y="33"/>
                  </a:lnTo>
                  <a:lnTo>
                    <a:pt x="44" y="36"/>
                  </a:lnTo>
                  <a:lnTo>
                    <a:pt x="42" y="40"/>
                  </a:lnTo>
                  <a:lnTo>
                    <a:pt x="38" y="42"/>
                  </a:lnTo>
                  <a:lnTo>
                    <a:pt x="34" y="46"/>
                  </a:lnTo>
                  <a:lnTo>
                    <a:pt x="28" y="46"/>
                  </a:lnTo>
                  <a:lnTo>
                    <a:pt x="25" y="48"/>
                  </a:lnTo>
                  <a:lnTo>
                    <a:pt x="19" y="46"/>
                  </a:lnTo>
                  <a:lnTo>
                    <a:pt x="15" y="46"/>
                  </a:lnTo>
                  <a:lnTo>
                    <a:pt x="11" y="42"/>
                  </a:lnTo>
                  <a:lnTo>
                    <a:pt x="7" y="40"/>
                  </a:lnTo>
                  <a:lnTo>
                    <a:pt x="4" y="36"/>
                  </a:lnTo>
                  <a:lnTo>
                    <a:pt x="2" y="33"/>
                  </a:lnTo>
                  <a:lnTo>
                    <a:pt x="2" y="29"/>
                  </a:lnTo>
                  <a:lnTo>
                    <a:pt x="0" y="23"/>
                  </a:lnTo>
                  <a:lnTo>
                    <a:pt x="2" y="19"/>
                  </a:lnTo>
                  <a:lnTo>
                    <a:pt x="2" y="13"/>
                  </a:lnTo>
                  <a:lnTo>
                    <a:pt x="4" y="10"/>
                  </a:lnTo>
                  <a:lnTo>
                    <a:pt x="7" y="6"/>
                  </a:lnTo>
                  <a:lnTo>
                    <a:pt x="11" y="4"/>
                  </a:lnTo>
                  <a:lnTo>
                    <a:pt x="15" y="2"/>
                  </a:lnTo>
                  <a:lnTo>
                    <a:pt x="19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5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17" name="Freeform 181"/>
            <p:cNvSpPr>
              <a:spLocks/>
            </p:cNvSpPr>
            <p:nvPr/>
          </p:nvSpPr>
          <p:spPr bwMode="auto">
            <a:xfrm>
              <a:off x="950" y="1744"/>
              <a:ext cx="29" cy="4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27" y="0"/>
                </a:cxn>
                <a:cxn ang="0">
                  <a:pos x="31" y="2"/>
                </a:cxn>
                <a:cxn ang="0">
                  <a:pos x="35" y="4"/>
                </a:cxn>
                <a:cxn ang="0">
                  <a:pos x="38" y="6"/>
                </a:cxn>
                <a:cxn ang="0">
                  <a:pos x="40" y="10"/>
                </a:cxn>
                <a:cxn ang="0">
                  <a:pos x="42" y="13"/>
                </a:cxn>
                <a:cxn ang="0">
                  <a:pos x="44" y="19"/>
                </a:cxn>
                <a:cxn ang="0">
                  <a:pos x="44" y="23"/>
                </a:cxn>
                <a:cxn ang="0">
                  <a:pos x="44" y="29"/>
                </a:cxn>
                <a:cxn ang="0">
                  <a:pos x="42" y="33"/>
                </a:cxn>
                <a:cxn ang="0">
                  <a:pos x="40" y="36"/>
                </a:cxn>
                <a:cxn ang="0">
                  <a:pos x="38" y="40"/>
                </a:cxn>
                <a:cxn ang="0">
                  <a:pos x="35" y="42"/>
                </a:cxn>
                <a:cxn ang="0">
                  <a:pos x="31" y="46"/>
                </a:cxn>
                <a:cxn ang="0">
                  <a:pos x="27" y="46"/>
                </a:cxn>
                <a:cxn ang="0">
                  <a:pos x="23" y="48"/>
                </a:cxn>
                <a:cxn ang="0">
                  <a:pos x="17" y="46"/>
                </a:cxn>
                <a:cxn ang="0">
                  <a:pos x="14" y="46"/>
                </a:cxn>
                <a:cxn ang="0">
                  <a:pos x="10" y="42"/>
                </a:cxn>
                <a:cxn ang="0">
                  <a:pos x="8" y="40"/>
                </a:cxn>
                <a:cxn ang="0">
                  <a:pos x="4" y="36"/>
                </a:cxn>
                <a:cxn ang="0">
                  <a:pos x="2" y="33"/>
                </a:cxn>
                <a:cxn ang="0">
                  <a:pos x="0" y="29"/>
                </a:cxn>
                <a:cxn ang="0">
                  <a:pos x="0" y="23"/>
                </a:cxn>
                <a:cxn ang="0">
                  <a:pos x="0" y="19"/>
                </a:cxn>
                <a:cxn ang="0">
                  <a:pos x="2" y="13"/>
                </a:cxn>
                <a:cxn ang="0">
                  <a:pos x="4" y="10"/>
                </a:cxn>
                <a:cxn ang="0">
                  <a:pos x="8" y="6"/>
                </a:cxn>
                <a:cxn ang="0">
                  <a:pos x="10" y="4"/>
                </a:cxn>
                <a:cxn ang="0">
                  <a:pos x="14" y="2"/>
                </a:cxn>
                <a:cxn ang="0">
                  <a:pos x="17" y="0"/>
                </a:cxn>
                <a:cxn ang="0">
                  <a:pos x="23" y="0"/>
                </a:cxn>
              </a:cxnLst>
              <a:rect l="0" t="0" r="r" b="b"/>
              <a:pathLst>
                <a:path w="44" h="48">
                  <a:moveTo>
                    <a:pt x="23" y="0"/>
                  </a:moveTo>
                  <a:lnTo>
                    <a:pt x="27" y="0"/>
                  </a:lnTo>
                  <a:lnTo>
                    <a:pt x="31" y="2"/>
                  </a:lnTo>
                  <a:lnTo>
                    <a:pt x="35" y="4"/>
                  </a:lnTo>
                  <a:lnTo>
                    <a:pt x="38" y="6"/>
                  </a:lnTo>
                  <a:lnTo>
                    <a:pt x="40" y="10"/>
                  </a:lnTo>
                  <a:lnTo>
                    <a:pt x="42" y="13"/>
                  </a:lnTo>
                  <a:lnTo>
                    <a:pt x="44" y="19"/>
                  </a:lnTo>
                  <a:lnTo>
                    <a:pt x="44" y="23"/>
                  </a:lnTo>
                  <a:lnTo>
                    <a:pt x="44" y="29"/>
                  </a:lnTo>
                  <a:lnTo>
                    <a:pt x="42" y="33"/>
                  </a:lnTo>
                  <a:lnTo>
                    <a:pt x="40" y="36"/>
                  </a:lnTo>
                  <a:lnTo>
                    <a:pt x="38" y="40"/>
                  </a:lnTo>
                  <a:lnTo>
                    <a:pt x="35" y="42"/>
                  </a:lnTo>
                  <a:lnTo>
                    <a:pt x="31" y="46"/>
                  </a:lnTo>
                  <a:lnTo>
                    <a:pt x="27" y="46"/>
                  </a:lnTo>
                  <a:lnTo>
                    <a:pt x="23" y="48"/>
                  </a:lnTo>
                  <a:lnTo>
                    <a:pt x="17" y="46"/>
                  </a:lnTo>
                  <a:lnTo>
                    <a:pt x="14" y="46"/>
                  </a:lnTo>
                  <a:lnTo>
                    <a:pt x="10" y="42"/>
                  </a:lnTo>
                  <a:lnTo>
                    <a:pt x="8" y="40"/>
                  </a:lnTo>
                  <a:lnTo>
                    <a:pt x="4" y="36"/>
                  </a:lnTo>
                  <a:lnTo>
                    <a:pt x="2" y="33"/>
                  </a:lnTo>
                  <a:lnTo>
                    <a:pt x="0" y="29"/>
                  </a:lnTo>
                  <a:lnTo>
                    <a:pt x="0" y="23"/>
                  </a:lnTo>
                  <a:lnTo>
                    <a:pt x="0" y="19"/>
                  </a:lnTo>
                  <a:lnTo>
                    <a:pt x="2" y="13"/>
                  </a:lnTo>
                  <a:lnTo>
                    <a:pt x="4" y="10"/>
                  </a:lnTo>
                  <a:lnTo>
                    <a:pt x="8" y="6"/>
                  </a:lnTo>
                  <a:lnTo>
                    <a:pt x="10" y="4"/>
                  </a:lnTo>
                  <a:lnTo>
                    <a:pt x="14" y="2"/>
                  </a:lnTo>
                  <a:lnTo>
                    <a:pt x="17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5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18" name="Freeform 182"/>
            <p:cNvSpPr>
              <a:spLocks/>
            </p:cNvSpPr>
            <p:nvPr/>
          </p:nvSpPr>
          <p:spPr bwMode="auto">
            <a:xfrm>
              <a:off x="974" y="2098"/>
              <a:ext cx="49" cy="164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64" y="21"/>
                </a:cxn>
                <a:cxn ang="0">
                  <a:pos x="66" y="44"/>
                </a:cxn>
                <a:cxn ang="0">
                  <a:pos x="66" y="65"/>
                </a:cxn>
                <a:cxn ang="0">
                  <a:pos x="64" y="88"/>
                </a:cxn>
                <a:cxn ang="0">
                  <a:pos x="64" y="105"/>
                </a:cxn>
                <a:cxn ang="0">
                  <a:pos x="64" y="128"/>
                </a:cxn>
                <a:cxn ang="0">
                  <a:pos x="64" y="138"/>
                </a:cxn>
                <a:cxn ang="0">
                  <a:pos x="75" y="163"/>
                </a:cxn>
                <a:cxn ang="0">
                  <a:pos x="79" y="174"/>
                </a:cxn>
                <a:cxn ang="0">
                  <a:pos x="64" y="174"/>
                </a:cxn>
                <a:cxn ang="0">
                  <a:pos x="56" y="161"/>
                </a:cxn>
                <a:cxn ang="0">
                  <a:pos x="50" y="149"/>
                </a:cxn>
                <a:cxn ang="0">
                  <a:pos x="46" y="126"/>
                </a:cxn>
                <a:cxn ang="0">
                  <a:pos x="39" y="65"/>
                </a:cxn>
                <a:cxn ang="0">
                  <a:pos x="37" y="50"/>
                </a:cxn>
                <a:cxn ang="0">
                  <a:pos x="37" y="82"/>
                </a:cxn>
                <a:cxn ang="0">
                  <a:pos x="33" y="101"/>
                </a:cxn>
                <a:cxn ang="0">
                  <a:pos x="33" y="121"/>
                </a:cxn>
                <a:cxn ang="0">
                  <a:pos x="37" y="138"/>
                </a:cxn>
                <a:cxn ang="0">
                  <a:pos x="33" y="145"/>
                </a:cxn>
                <a:cxn ang="0">
                  <a:pos x="23" y="168"/>
                </a:cxn>
                <a:cxn ang="0">
                  <a:pos x="14" y="172"/>
                </a:cxn>
                <a:cxn ang="0">
                  <a:pos x="8" y="172"/>
                </a:cxn>
                <a:cxn ang="0">
                  <a:pos x="0" y="166"/>
                </a:cxn>
                <a:cxn ang="0">
                  <a:pos x="16" y="138"/>
                </a:cxn>
                <a:cxn ang="0">
                  <a:pos x="8" y="77"/>
                </a:cxn>
                <a:cxn ang="0">
                  <a:pos x="6" y="50"/>
                </a:cxn>
                <a:cxn ang="0">
                  <a:pos x="6" y="0"/>
                </a:cxn>
                <a:cxn ang="0">
                  <a:pos x="64" y="0"/>
                </a:cxn>
              </a:cxnLst>
              <a:rect l="0" t="0" r="r" b="b"/>
              <a:pathLst>
                <a:path w="79" h="174">
                  <a:moveTo>
                    <a:pt x="64" y="0"/>
                  </a:moveTo>
                  <a:lnTo>
                    <a:pt x="64" y="21"/>
                  </a:lnTo>
                  <a:lnTo>
                    <a:pt x="66" y="44"/>
                  </a:lnTo>
                  <a:lnTo>
                    <a:pt x="66" y="65"/>
                  </a:lnTo>
                  <a:lnTo>
                    <a:pt x="64" y="88"/>
                  </a:lnTo>
                  <a:lnTo>
                    <a:pt x="64" y="105"/>
                  </a:lnTo>
                  <a:lnTo>
                    <a:pt x="64" y="128"/>
                  </a:lnTo>
                  <a:lnTo>
                    <a:pt x="64" y="138"/>
                  </a:lnTo>
                  <a:lnTo>
                    <a:pt x="75" y="163"/>
                  </a:lnTo>
                  <a:lnTo>
                    <a:pt x="79" y="174"/>
                  </a:lnTo>
                  <a:lnTo>
                    <a:pt x="64" y="174"/>
                  </a:lnTo>
                  <a:lnTo>
                    <a:pt x="56" y="161"/>
                  </a:lnTo>
                  <a:lnTo>
                    <a:pt x="50" y="149"/>
                  </a:lnTo>
                  <a:lnTo>
                    <a:pt x="46" y="126"/>
                  </a:lnTo>
                  <a:lnTo>
                    <a:pt x="39" y="65"/>
                  </a:lnTo>
                  <a:lnTo>
                    <a:pt x="37" y="50"/>
                  </a:lnTo>
                  <a:lnTo>
                    <a:pt x="37" y="82"/>
                  </a:lnTo>
                  <a:lnTo>
                    <a:pt x="33" y="101"/>
                  </a:lnTo>
                  <a:lnTo>
                    <a:pt x="33" y="121"/>
                  </a:lnTo>
                  <a:lnTo>
                    <a:pt x="37" y="138"/>
                  </a:lnTo>
                  <a:lnTo>
                    <a:pt x="33" y="145"/>
                  </a:lnTo>
                  <a:lnTo>
                    <a:pt x="23" y="168"/>
                  </a:lnTo>
                  <a:lnTo>
                    <a:pt x="14" y="172"/>
                  </a:lnTo>
                  <a:lnTo>
                    <a:pt x="8" y="172"/>
                  </a:lnTo>
                  <a:lnTo>
                    <a:pt x="0" y="166"/>
                  </a:lnTo>
                  <a:lnTo>
                    <a:pt x="16" y="138"/>
                  </a:lnTo>
                  <a:lnTo>
                    <a:pt x="8" y="77"/>
                  </a:lnTo>
                  <a:lnTo>
                    <a:pt x="6" y="50"/>
                  </a:lnTo>
                  <a:lnTo>
                    <a:pt x="6" y="0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19" name="Freeform 183"/>
            <p:cNvSpPr>
              <a:spLocks/>
            </p:cNvSpPr>
            <p:nvPr/>
          </p:nvSpPr>
          <p:spPr bwMode="auto">
            <a:xfrm>
              <a:off x="945" y="1879"/>
              <a:ext cx="29" cy="150"/>
            </a:xfrm>
            <a:custGeom>
              <a:avLst/>
              <a:gdLst/>
              <a:ahLst/>
              <a:cxnLst>
                <a:cxn ang="0">
                  <a:pos x="32" y="2"/>
                </a:cxn>
                <a:cxn ang="0">
                  <a:pos x="26" y="30"/>
                </a:cxn>
                <a:cxn ang="0">
                  <a:pos x="28" y="95"/>
                </a:cxn>
                <a:cxn ang="0">
                  <a:pos x="45" y="124"/>
                </a:cxn>
                <a:cxn ang="0">
                  <a:pos x="44" y="128"/>
                </a:cxn>
                <a:cxn ang="0">
                  <a:pos x="45" y="141"/>
                </a:cxn>
                <a:cxn ang="0">
                  <a:pos x="44" y="152"/>
                </a:cxn>
                <a:cxn ang="0">
                  <a:pos x="28" y="133"/>
                </a:cxn>
                <a:cxn ang="0">
                  <a:pos x="15" y="101"/>
                </a:cxn>
                <a:cxn ang="0">
                  <a:pos x="0" y="24"/>
                </a:cxn>
                <a:cxn ang="0">
                  <a:pos x="7" y="0"/>
                </a:cxn>
                <a:cxn ang="0">
                  <a:pos x="32" y="2"/>
                </a:cxn>
              </a:cxnLst>
              <a:rect l="0" t="0" r="r" b="b"/>
              <a:pathLst>
                <a:path w="45" h="152">
                  <a:moveTo>
                    <a:pt x="32" y="2"/>
                  </a:moveTo>
                  <a:lnTo>
                    <a:pt x="26" y="30"/>
                  </a:lnTo>
                  <a:lnTo>
                    <a:pt x="28" y="95"/>
                  </a:lnTo>
                  <a:lnTo>
                    <a:pt x="45" y="124"/>
                  </a:lnTo>
                  <a:lnTo>
                    <a:pt x="44" y="128"/>
                  </a:lnTo>
                  <a:lnTo>
                    <a:pt x="45" y="141"/>
                  </a:lnTo>
                  <a:lnTo>
                    <a:pt x="44" y="152"/>
                  </a:lnTo>
                  <a:lnTo>
                    <a:pt x="28" y="133"/>
                  </a:lnTo>
                  <a:lnTo>
                    <a:pt x="15" y="101"/>
                  </a:lnTo>
                  <a:lnTo>
                    <a:pt x="0" y="24"/>
                  </a:lnTo>
                  <a:lnTo>
                    <a:pt x="7" y="0"/>
                  </a:lnTo>
                  <a:lnTo>
                    <a:pt x="32" y="2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20" name="Freeform 184"/>
            <p:cNvSpPr>
              <a:spLocks/>
            </p:cNvSpPr>
            <p:nvPr/>
          </p:nvSpPr>
          <p:spPr bwMode="auto">
            <a:xfrm>
              <a:off x="945" y="1879"/>
              <a:ext cx="29" cy="150"/>
            </a:xfrm>
            <a:custGeom>
              <a:avLst/>
              <a:gdLst/>
              <a:ahLst/>
              <a:cxnLst>
                <a:cxn ang="0">
                  <a:pos x="32" y="2"/>
                </a:cxn>
                <a:cxn ang="0">
                  <a:pos x="26" y="30"/>
                </a:cxn>
                <a:cxn ang="0">
                  <a:pos x="28" y="95"/>
                </a:cxn>
                <a:cxn ang="0">
                  <a:pos x="45" y="124"/>
                </a:cxn>
                <a:cxn ang="0">
                  <a:pos x="44" y="128"/>
                </a:cxn>
                <a:cxn ang="0">
                  <a:pos x="45" y="141"/>
                </a:cxn>
                <a:cxn ang="0">
                  <a:pos x="44" y="152"/>
                </a:cxn>
                <a:cxn ang="0">
                  <a:pos x="28" y="133"/>
                </a:cxn>
                <a:cxn ang="0">
                  <a:pos x="15" y="101"/>
                </a:cxn>
                <a:cxn ang="0">
                  <a:pos x="0" y="24"/>
                </a:cxn>
                <a:cxn ang="0">
                  <a:pos x="7" y="0"/>
                </a:cxn>
                <a:cxn ang="0">
                  <a:pos x="32" y="2"/>
                </a:cxn>
              </a:cxnLst>
              <a:rect l="0" t="0" r="r" b="b"/>
              <a:pathLst>
                <a:path w="45" h="152">
                  <a:moveTo>
                    <a:pt x="32" y="2"/>
                  </a:moveTo>
                  <a:lnTo>
                    <a:pt x="26" y="30"/>
                  </a:lnTo>
                  <a:lnTo>
                    <a:pt x="28" y="95"/>
                  </a:lnTo>
                  <a:lnTo>
                    <a:pt x="45" y="124"/>
                  </a:lnTo>
                  <a:lnTo>
                    <a:pt x="44" y="128"/>
                  </a:lnTo>
                  <a:lnTo>
                    <a:pt x="45" y="141"/>
                  </a:lnTo>
                  <a:lnTo>
                    <a:pt x="44" y="152"/>
                  </a:lnTo>
                  <a:lnTo>
                    <a:pt x="28" y="133"/>
                  </a:lnTo>
                  <a:lnTo>
                    <a:pt x="15" y="101"/>
                  </a:lnTo>
                  <a:lnTo>
                    <a:pt x="0" y="24"/>
                  </a:lnTo>
                  <a:lnTo>
                    <a:pt x="7" y="0"/>
                  </a:lnTo>
                  <a:lnTo>
                    <a:pt x="32" y="2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21" name="Freeform 185"/>
            <p:cNvSpPr>
              <a:spLocks/>
            </p:cNvSpPr>
            <p:nvPr/>
          </p:nvSpPr>
          <p:spPr bwMode="auto">
            <a:xfrm>
              <a:off x="995" y="2235"/>
              <a:ext cx="29" cy="50"/>
            </a:xfrm>
            <a:custGeom>
              <a:avLst/>
              <a:gdLst/>
              <a:ahLst/>
              <a:cxnLst>
                <a:cxn ang="0">
                  <a:pos x="40" y="24"/>
                </a:cxn>
                <a:cxn ang="0">
                  <a:pos x="46" y="32"/>
                </a:cxn>
                <a:cxn ang="0">
                  <a:pos x="46" y="40"/>
                </a:cxn>
                <a:cxn ang="0">
                  <a:pos x="46" y="42"/>
                </a:cxn>
                <a:cxn ang="0">
                  <a:pos x="46" y="45"/>
                </a:cxn>
                <a:cxn ang="0">
                  <a:pos x="42" y="47"/>
                </a:cxn>
                <a:cxn ang="0">
                  <a:pos x="38" y="51"/>
                </a:cxn>
                <a:cxn ang="0">
                  <a:pos x="29" y="51"/>
                </a:cxn>
                <a:cxn ang="0">
                  <a:pos x="23" y="45"/>
                </a:cxn>
                <a:cxn ang="0">
                  <a:pos x="15" y="42"/>
                </a:cxn>
                <a:cxn ang="0">
                  <a:pos x="9" y="36"/>
                </a:cxn>
                <a:cxn ang="0">
                  <a:pos x="8" y="21"/>
                </a:cxn>
                <a:cxn ang="0">
                  <a:pos x="0" y="9"/>
                </a:cxn>
                <a:cxn ang="0">
                  <a:pos x="2" y="0"/>
                </a:cxn>
                <a:cxn ang="0">
                  <a:pos x="13" y="19"/>
                </a:cxn>
                <a:cxn ang="0">
                  <a:pos x="21" y="30"/>
                </a:cxn>
                <a:cxn ang="0">
                  <a:pos x="31" y="30"/>
                </a:cxn>
                <a:cxn ang="0">
                  <a:pos x="40" y="30"/>
                </a:cxn>
                <a:cxn ang="0">
                  <a:pos x="40" y="24"/>
                </a:cxn>
              </a:cxnLst>
              <a:rect l="0" t="0" r="r" b="b"/>
              <a:pathLst>
                <a:path w="46" h="51">
                  <a:moveTo>
                    <a:pt x="40" y="24"/>
                  </a:moveTo>
                  <a:lnTo>
                    <a:pt x="46" y="32"/>
                  </a:lnTo>
                  <a:lnTo>
                    <a:pt x="46" y="40"/>
                  </a:lnTo>
                  <a:lnTo>
                    <a:pt x="46" y="42"/>
                  </a:lnTo>
                  <a:lnTo>
                    <a:pt x="46" y="45"/>
                  </a:lnTo>
                  <a:lnTo>
                    <a:pt x="42" y="47"/>
                  </a:lnTo>
                  <a:lnTo>
                    <a:pt x="38" y="51"/>
                  </a:lnTo>
                  <a:lnTo>
                    <a:pt x="29" y="51"/>
                  </a:lnTo>
                  <a:lnTo>
                    <a:pt x="23" y="45"/>
                  </a:lnTo>
                  <a:lnTo>
                    <a:pt x="15" y="42"/>
                  </a:lnTo>
                  <a:lnTo>
                    <a:pt x="9" y="36"/>
                  </a:lnTo>
                  <a:lnTo>
                    <a:pt x="8" y="21"/>
                  </a:lnTo>
                  <a:lnTo>
                    <a:pt x="0" y="9"/>
                  </a:lnTo>
                  <a:lnTo>
                    <a:pt x="2" y="0"/>
                  </a:lnTo>
                  <a:lnTo>
                    <a:pt x="13" y="19"/>
                  </a:lnTo>
                  <a:lnTo>
                    <a:pt x="21" y="30"/>
                  </a:lnTo>
                  <a:lnTo>
                    <a:pt x="31" y="30"/>
                  </a:lnTo>
                  <a:lnTo>
                    <a:pt x="40" y="30"/>
                  </a:lnTo>
                  <a:lnTo>
                    <a:pt x="40" y="24"/>
                  </a:lnTo>
                  <a:close/>
                </a:path>
              </a:pathLst>
            </a:custGeom>
            <a:solidFill>
              <a:srgbClr val="FF1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22" name="Freeform 186"/>
            <p:cNvSpPr>
              <a:spLocks/>
            </p:cNvSpPr>
            <p:nvPr/>
          </p:nvSpPr>
          <p:spPr bwMode="auto">
            <a:xfrm>
              <a:off x="966" y="2235"/>
              <a:ext cx="29" cy="52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5"/>
                </a:cxn>
                <a:cxn ang="0">
                  <a:pos x="40" y="17"/>
                </a:cxn>
                <a:cxn ang="0">
                  <a:pos x="36" y="30"/>
                </a:cxn>
                <a:cxn ang="0">
                  <a:pos x="33" y="38"/>
                </a:cxn>
                <a:cxn ang="0">
                  <a:pos x="29" y="43"/>
                </a:cxn>
                <a:cxn ang="0">
                  <a:pos x="23" y="47"/>
                </a:cxn>
                <a:cxn ang="0">
                  <a:pos x="15" y="49"/>
                </a:cxn>
                <a:cxn ang="0">
                  <a:pos x="10" y="53"/>
                </a:cxn>
                <a:cxn ang="0">
                  <a:pos x="6" y="47"/>
                </a:cxn>
                <a:cxn ang="0">
                  <a:pos x="2" y="47"/>
                </a:cxn>
                <a:cxn ang="0">
                  <a:pos x="0" y="42"/>
                </a:cxn>
                <a:cxn ang="0">
                  <a:pos x="0" y="36"/>
                </a:cxn>
                <a:cxn ang="0">
                  <a:pos x="6" y="26"/>
                </a:cxn>
                <a:cxn ang="0">
                  <a:pos x="10" y="24"/>
                </a:cxn>
                <a:cxn ang="0">
                  <a:pos x="10" y="26"/>
                </a:cxn>
                <a:cxn ang="0">
                  <a:pos x="13" y="30"/>
                </a:cxn>
                <a:cxn ang="0">
                  <a:pos x="17" y="30"/>
                </a:cxn>
                <a:cxn ang="0">
                  <a:pos x="23" y="30"/>
                </a:cxn>
                <a:cxn ang="0">
                  <a:pos x="33" y="30"/>
                </a:cxn>
                <a:cxn ang="0">
                  <a:pos x="40" y="9"/>
                </a:cxn>
                <a:cxn ang="0">
                  <a:pos x="46" y="0"/>
                </a:cxn>
              </a:cxnLst>
              <a:rect l="0" t="0" r="r" b="b"/>
              <a:pathLst>
                <a:path w="46" h="53">
                  <a:moveTo>
                    <a:pt x="46" y="0"/>
                  </a:moveTo>
                  <a:lnTo>
                    <a:pt x="46" y="5"/>
                  </a:lnTo>
                  <a:lnTo>
                    <a:pt x="40" y="17"/>
                  </a:lnTo>
                  <a:lnTo>
                    <a:pt x="36" y="30"/>
                  </a:lnTo>
                  <a:lnTo>
                    <a:pt x="33" y="38"/>
                  </a:lnTo>
                  <a:lnTo>
                    <a:pt x="29" y="43"/>
                  </a:lnTo>
                  <a:lnTo>
                    <a:pt x="23" y="47"/>
                  </a:lnTo>
                  <a:lnTo>
                    <a:pt x="15" y="49"/>
                  </a:lnTo>
                  <a:lnTo>
                    <a:pt x="10" y="53"/>
                  </a:lnTo>
                  <a:lnTo>
                    <a:pt x="6" y="47"/>
                  </a:lnTo>
                  <a:lnTo>
                    <a:pt x="2" y="47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6" y="26"/>
                  </a:lnTo>
                  <a:lnTo>
                    <a:pt x="10" y="24"/>
                  </a:lnTo>
                  <a:lnTo>
                    <a:pt x="10" y="26"/>
                  </a:lnTo>
                  <a:lnTo>
                    <a:pt x="13" y="30"/>
                  </a:lnTo>
                  <a:lnTo>
                    <a:pt x="17" y="30"/>
                  </a:lnTo>
                  <a:lnTo>
                    <a:pt x="23" y="30"/>
                  </a:lnTo>
                  <a:lnTo>
                    <a:pt x="33" y="30"/>
                  </a:lnTo>
                  <a:lnTo>
                    <a:pt x="40" y="9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1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23" name="Freeform 187"/>
            <p:cNvSpPr>
              <a:spLocks/>
            </p:cNvSpPr>
            <p:nvPr/>
          </p:nvSpPr>
          <p:spPr bwMode="auto">
            <a:xfrm>
              <a:off x="995" y="2235"/>
              <a:ext cx="29" cy="50"/>
            </a:xfrm>
            <a:custGeom>
              <a:avLst/>
              <a:gdLst/>
              <a:ahLst/>
              <a:cxnLst>
                <a:cxn ang="0">
                  <a:pos x="40" y="24"/>
                </a:cxn>
                <a:cxn ang="0">
                  <a:pos x="46" y="32"/>
                </a:cxn>
                <a:cxn ang="0">
                  <a:pos x="46" y="40"/>
                </a:cxn>
                <a:cxn ang="0">
                  <a:pos x="46" y="42"/>
                </a:cxn>
                <a:cxn ang="0">
                  <a:pos x="46" y="45"/>
                </a:cxn>
                <a:cxn ang="0">
                  <a:pos x="42" y="47"/>
                </a:cxn>
                <a:cxn ang="0">
                  <a:pos x="38" y="51"/>
                </a:cxn>
                <a:cxn ang="0">
                  <a:pos x="29" y="51"/>
                </a:cxn>
                <a:cxn ang="0">
                  <a:pos x="23" y="45"/>
                </a:cxn>
                <a:cxn ang="0">
                  <a:pos x="15" y="42"/>
                </a:cxn>
                <a:cxn ang="0">
                  <a:pos x="9" y="36"/>
                </a:cxn>
                <a:cxn ang="0">
                  <a:pos x="8" y="21"/>
                </a:cxn>
                <a:cxn ang="0">
                  <a:pos x="0" y="9"/>
                </a:cxn>
                <a:cxn ang="0">
                  <a:pos x="2" y="0"/>
                </a:cxn>
                <a:cxn ang="0">
                  <a:pos x="13" y="19"/>
                </a:cxn>
                <a:cxn ang="0">
                  <a:pos x="21" y="30"/>
                </a:cxn>
                <a:cxn ang="0">
                  <a:pos x="31" y="30"/>
                </a:cxn>
                <a:cxn ang="0">
                  <a:pos x="40" y="30"/>
                </a:cxn>
                <a:cxn ang="0">
                  <a:pos x="40" y="24"/>
                </a:cxn>
              </a:cxnLst>
              <a:rect l="0" t="0" r="r" b="b"/>
              <a:pathLst>
                <a:path w="46" h="51">
                  <a:moveTo>
                    <a:pt x="40" y="24"/>
                  </a:moveTo>
                  <a:lnTo>
                    <a:pt x="46" y="32"/>
                  </a:lnTo>
                  <a:lnTo>
                    <a:pt x="46" y="40"/>
                  </a:lnTo>
                  <a:lnTo>
                    <a:pt x="46" y="42"/>
                  </a:lnTo>
                  <a:lnTo>
                    <a:pt x="46" y="45"/>
                  </a:lnTo>
                  <a:lnTo>
                    <a:pt x="42" y="47"/>
                  </a:lnTo>
                  <a:lnTo>
                    <a:pt x="38" y="51"/>
                  </a:lnTo>
                  <a:lnTo>
                    <a:pt x="29" y="51"/>
                  </a:lnTo>
                  <a:lnTo>
                    <a:pt x="23" y="45"/>
                  </a:lnTo>
                  <a:lnTo>
                    <a:pt x="15" y="42"/>
                  </a:lnTo>
                  <a:lnTo>
                    <a:pt x="9" y="36"/>
                  </a:lnTo>
                  <a:lnTo>
                    <a:pt x="8" y="21"/>
                  </a:lnTo>
                  <a:lnTo>
                    <a:pt x="0" y="9"/>
                  </a:lnTo>
                  <a:lnTo>
                    <a:pt x="2" y="0"/>
                  </a:lnTo>
                  <a:lnTo>
                    <a:pt x="13" y="19"/>
                  </a:lnTo>
                  <a:lnTo>
                    <a:pt x="21" y="30"/>
                  </a:lnTo>
                  <a:lnTo>
                    <a:pt x="31" y="30"/>
                  </a:lnTo>
                  <a:lnTo>
                    <a:pt x="40" y="30"/>
                  </a:lnTo>
                  <a:lnTo>
                    <a:pt x="40" y="24"/>
                  </a:lnTo>
                  <a:close/>
                </a:path>
              </a:pathLst>
            </a:custGeom>
            <a:solidFill>
              <a:srgbClr val="FF1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24" name="Freeform 188"/>
            <p:cNvSpPr>
              <a:spLocks/>
            </p:cNvSpPr>
            <p:nvPr/>
          </p:nvSpPr>
          <p:spPr bwMode="auto">
            <a:xfrm>
              <a:off x="966" y="2235"/>
              <a:ext cx="29" cy="52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5"/>
                </a:cxn>
                <a:cxn ang="0">
                  <a:pos x="40" y="17"/>
                </a:cxn>
                <a:cxn ang="0">
                  <a:pos x="36" y="30"/>
                </a:cxn>
                <a:cxn ang="0">
                  <a:pos x="33" y="38"/>
                </a:cxn>
                <a:cxn ang="0">
                  <a:pos x="29" y="43"/>
                </a:cxn>
                <a:cxn ang="0">
                  <a:pos x="23" y="47"/>
                </a:cxn>
                <a:cxn ang="0">
                  <a:pos x="15" y="49"/>
                </a:cxn>
                <a:cxn ang="0">
                  <a:pos x="10" y="53"/>
                </a:cxn>
                <a:cxn ang="0">
                  <a:pos x="6" y="47"/>
                </a:cxn>
                <a:cxn ang="0">
                  <a:pos x="2" y="47"/>
                </a:cxn>
                <a:cxn ang="0">
                  <a:pos x="0" y="42"/>
                </a:cxn>
                <a:cxn ang="0">
                  <a:pos x="0" y="36"/>
                </a:cxn>
                <a:cxn ang="0">
                  <a:pos x="6" y="26"/>
                </a:cxn>
                <a:cxn ang="0">
                  <a:pos x="10" y="24"/>
                </a:cxn>
                <a:cxn ang="0">
                  <a:pos x="10" y="26"/>
                </a:cxn>
                <a:cxn ang="0">
                  <a:pos x="13" y="30"/>
                </a:cxn>
                <a:cxn ang="0">
                  <a:pos x="17" y="30"/>
                </a:cxn>
                <a:cxn ang="0">
                  <a:pos x="23" y="30"/>
                </a:cxn>
                <a:cxn ang="0">
                  <a:pos x="33" y="30"/>
                </a:cxn>
                <a:cxn ang="0">
                  <a:pos x="40" y="9"/>
                </a:cxn>
                <a:cxn ang="0">
                  <a:pos x="46" y="0"/>
                </a:cxn>
              </a:cxnLst>
              <a:rect l="0" t="0" r="r" b="b"/>
              <a:pathLst>
                <a:path w="46" h="53">
                  <a:moveTo>
                    <a:pt x="46" y="0"/>
                  </a:moveTo>
                  <a:lnTo>
                    <a:pt x="46" y="5"/>
                  </a:lnTo>
                  <a:lnTo>
                    <a:pt x="40" y="17"/>
                  </a:lnTo>
                  <a:lnTo>
                    <a:pt x="36" y="30"/>
                  </a:lnTo>
                  <a:lnTo>
                    <a:pt x="33" y="38"/>
                  </a:lnTo>
                  <a:lnTo>
                    <a:pt x="29" y="43"/>
                  </a:lnTo>
                  <a:lnTo>
                    <a:pt x="23" y="47"/>
                  </a:lnTo>
                  <a:lnTo>
                    <a:pt x="15" y="49"/>
                  </a:lnTo>
                  <a:lnTo>
                    <a:pt x="10" y="53"/>
                  </a:lnTo>
                  <a:lnTo>
                    <a:pt x="6" y="47"/>
                  </a:lnTo>
                  <a:lnTo>
                    <a:pt x="2" y="47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6" y="26"/>
                  </a:lnTo>
                  <a:lnTo>
                    <a:pt x="10" y="24"/>
                  </a:lnTo>
                  <a:lnTo>
                    <a:pt x="10" y="26"/>
                  </a:lnTo>
                  <a:lnTo>
                    <a:pt x="13" y="30"/>
                  </a:lnTo>
                  <a:lnTo>
                    <a:pt x="17" y="30"/>
                  </a:lnTo>
                  <a:lnTo>
                    <a:pt x="23" y="30"/>
                  </a:lnTo>
                  <a:lnTo>
                    <a:pt x="33" y="30"/>
                  </a:lnTo>
                  <a:lnTo>
                    <a:pt x="40" y="9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1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25" name="Freeform 189"/>
            <p:cNvSpPr>
              <a:spLocks/>
            </p:cNvSpPr>
            <p:nvPr/>
          </p:nvSpPr>
          <p:spPr bwMode="auto">
            <a:xfrm>
              <a:off x="951" y="1786"/>
              <a:ext cx="89" cy="324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117" y="13"/>
                </a:cxn>
                <a:cxn ang="0">
                  <a:pos x="121" y="19"/>
                </a:cxn>
                <a:cxn ang="0">
                  <a:pos x="138" y="105"/>
                </a:cxn>
                <a:cxn ang="0">
                  <a:pos x="113" y="107"/>
                </a:cxn>
                <a:cxn ang="0">
                  <a:pos x="109" y="86"/>
                </a:cxn>
                <a:cxn ang="0">
                  <a:pos x="98" y="130"/>
                </a:cxn>
                <a:cxn ang="0">
                  <a:pos x="117" y="185"/>
                </a:cxn>
                <a:cxn ang="0">
                  <a:pos x="117" y="227"/>
                </a:cxn>
                <a:cxn ang="0">
                  <a:pos x="113" y="256"/>
                </a:cxn>
                <a:cxn ang="0">
                  <a:pos x="103" y="296"/>
                </a:cxn>
                <a:cxn ang="0">
                  <a:pos x="96" y="329"/>
                </a:cxn>
                <a:cxn ang="0">
                  <a:pos x="71" y="334"/>
                </a:cxn>
                <a:cxn ang="0">
                  <a:pos x="69" y="329"/>
                </a:cxn>
                <a:cxn ang="0">
                  <a:pos x="44" y="327"/>
                </a:cxn>
                <a:cxn ang="0">
                  <a:pos x="36" y="289"/>
                </a:cxn>
                <a:cxn ang="0">
                  <a:pos x="27" y="235"/>
                </a:cxn>
                <a:cxn ang="0">
                  <a:pos x="25" y="185"/>
                </a:cxn>
                <a:cxn ang="0">
                  <a:pos x="36" y="124"/>
                </a:cxn>
                <a:cxn ang="0">
                  <a:pos x="31" y="92"/>
                </a:cxn>
                <a:cxn ang="0">
                  <a:pos x="27" y="105"/>
                </a:cxn>
                <a:cxn ang="0">
                  <a:pos x="0" y="99"/>
                </a:cxn>
                <a:cxn ang="0">
                  <a:pos x="21" y="19"/>
                </a:cxn>
                <a:cxn ang="0">
                  <a:pos x="56" y="0"/>
                </a:cxn>
                <a:cxn ang="0">
                  <a:pos x="59" y="2"/>
                </a:cxn>
                <a:cxn ang="0">
                  <a:pos x="63" y="6"/>
                </a:cxn>
                <a:cxn ang="0">
                  <a:pos x="67" y="6"/>
                </a:cxn>
                <a:cxn ang="0">
                  <a:pos x="69" y="6"/>
                </a:cxn>
                <a:cxn ang="0">
                  <a:pos x="75" y="6"/>
                </a:cxn>
                <a:cxn ang="0">
                  <a:pos x="78" y="2"/>
                </a:cxn>
                <a:cxn ang="0">
                  <a:pos x="80" y="2"/>
                </a:cxn>
                <a:cxn ang="0">
                  <a:pos x="86" y="0"/>
                </a:cxn>
              </a:cxnLst>
              <a:rect l="0" t="0" r="r" b="b"/>
              <a:pathLst>
                <a:path w="138" h="334">
                  <a:moveTo>
                    <a:pt x="86" y="0"/>
                  </a:moveTo>
                  <a:lnTo>
                    <a:pt x="117" y="13"/>
                  </a:lnTo>
                  <a:lnTo>
                    <a:pt x="121" y="19"/>
                  </a:lnTo>
                  <a:lnTo>
                    <a:pt x="138" y="105"/>
                  </a:lnTo>
                  <a:lnTo>
                    <a:pt x="113" y="107"/>
                  </a:lnTo>
                  <a:lnTo>
                    <a:pt x="109" y="86"/>
                  </a:lnTo>
                  <a:lnTo>
                    <a:pt x="98" y="130"/>
                  </a:lnTo>
                  <a:lnTo>
                    <a:pt x="117" y="185"/>
                  </a:lnTo>
                  <a:lnTo>
                    <a:pt x="117" y="227"/>
                  </a:lnTo>
                  <a:lnTo>
                    <a:pt x="113" y="256"/>
                  </a:lnTo>
                  <a:lnTo>
                    <a:pt x="103" y="296"/>
                  </a:lnTo>
                  <a:lnTo>
                    <a:pt x="96" y="329"/>
                  </a:lnTo>
                  <a:lnTo>
                    <a:pt x="71" y="334"/>
                  </a:lnTo>
                  <a:lnTo>
                    <a:pt x="69" y="329"/>
                  </a:lnTo>
                  <a:lnTo>
                    <a:pt x="44" y="327"/>
                  </a:lnTo>
                  <a:lnTo>
                    <a:pt x="36" y="289"/>
                  </a:lnTo>
                  <a:lnTo>
                    <a:pt x="27" y="235"/>
                  </a:lnTo>
                  <a:lnTo>
                    <a:pt x="25" y="185"/>
                  </a:lnTo>
                  <a:lnTo>
                    <a:pt x="36" y="124"/>
                  </a:lnTo>
                  <a:lnTo>
                    <a:pt x="31" y="92"/>
                  </a:lnTo>
                  <a:lnTo>
                    <a:pt x="27" y="105"/>
                  </a:lnTo>
                  <a:lnTo>
                    <a:pt x="0" y="99"/>
                  </a:lnTo>
                  <a:lnTo>
                    <a:pt x="21" y="19"/>
                  </a:lnTo>
                  <a:lnTo>
                    <a:pt x="56" y="0"/>
                  </a:lnTo>
                  <a:lnTo>
                    <a:pt x="59" y="2"/>
                  </a:lnTo>
                  <a:lnTo>
                    <a:pt x="63" y="6"/>
                  </a:lnTo>
                  <a:lnTo>
                    <a:pt x="67" y="6"/>
                  </a:lnTo>
                  <a:lnTo>
                    <a:pt x="69" y="6"/>
                  </a:lnTo>
                  <a:lnTo>
                    <a:pt x="75" y="6"/>
                  </a:lnTo>
                  <a:lnTo>
                    <a:pt x="78" y="2"/>
                  </a:lnTo>
                  <a:lnTo>
                    <a:pt x="80" y="2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FF1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26" name="Freeform 190"/>
            <p:cNvSpPr>
              <a:spLocks/>
            </p:cNvSpPr>
            <p:nvPr/>
          </p:nvSpPr>
          <p:spPr bwMode="auto">
            <a:xfrm>
              <a:off x="951" y="1786"/>
              <a:ext cx="89" cy="324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117" y="13"/>
                </a:cxn>
                <a:cxn ang="0">
                  <a:pos x="121" y="19"/>
                </a:cxn>
                <a:cxn ang="0">
                  <a:pos x="138" y="105"/>
                </a:cxn>
                <a:cxn ang="0">
                  <a:pos x="113" y="107"/>
                </a:cxn>
                <a:cxn ang="0">
                  <a:pos x="109" y="86"/>
                </a:cxn>
                <a:cxn ang="0">
                  <a:pos x="98" y="130"/>
                </a:cxn>
                <a:cxn ang="0">
                  <a:pos x="117" y="185"/>
                </a:cxn>
                <a:cxn ang="0">
                  <a:pos x="117" y="227"/>
                </a:cxn>
                <a:cxn ang="0">
                  <a:pos x="113" y="256"/>
                </a:cxn>
                <a:cxn ang="0">
                  <a:pos x="103" y="296"/>
                </a:cxn>
                <a:cxn ang="0">
                  <a:pos x="96" y="329"/>
                </a:cxn>
                <a:cxn ang="0">
                  <a:pos x="71" y="334"/>
                </a:cxn>
                <a:cxn ang="0">
                  <a:pos x="69" y="329"/>
                </a:cxn>
                <a:cxn ang="0">
                  <a:pos x="44" y="327"/>
                </a:cxn>
                <a:cxn ang="0">
                  <a:pos x="36" y="289"/>
                </a:cxn>
                <a:cxn ang="0">
                  <a:pos x="27" y="235"/>
                </a:cxn>
                <a:cxn ang="0">
                  <a:pos x="25" y="185"/>
                </a:cxn>
                <a:cxn ang="0">
                  <a:pos x="36" y="124"/>
                </a:cxn>
                <a:cxn ang="0">
                  <a:pos x="31" y="92"/>
                </a:cxn>
                <a:cxn ang="0">
                  <a:pos x="27" y="105"/>
                </a:cxn>
                <a:cxn ang="0">
                  <a:pos x="0" y="99"/>
                </a:cxn>
                <a:cxn ang="0">
                  <a:pos x="21" y="19"/>
                </a:cxn>
                <a:cxn ang="0">
                  <a:pos x="56" y="0"/>
                </a:cxn>
                <a:cxn ang="0">
                  <a:pos x="59" y="2"/>
                </a:cxn>
                <a:cxn ang="0">
                  <a:pos x="63" y="6"/>
                </a:cxn>
                <a:cxn ang="0">
                  <a:pos x="67" y="6"/>
                </a:cxn>
                <a:cxn ang="0">
                  <a:pos x="69" y="6"/>
                </a:cxn>
                <a:cxn ang="0">
                  <a:pos x="75" y="6"/>
                </a:cxn>
                <a:cxn ang="0">
                  <a:pos x="78" y="2"/>
                </a:cxn>
                <a:cxn ang="0">
                  <a:pos x="80" y="2"/>
                </a:cxn>
                <a:cxn ang="0">
                  <a:pos x="86" y="0"/>
                </a:cxn>
              </a:cxnLst>
              <a:rect l="0" t="0" r="r" b="b"/>
              <a:pathLst>
                <a:path w="138" h="334">
                  <a:moveTo>
                    <a:pt x="86" y="0"/>
                  </a:moveTo>
                  <a:lnTo>
                    <a:pt x="117" y="13"/>
                  </a:lnTo>
                  <a:lnTo>
                    <a:pt x="121" y="19"/>
                  </a:lnTo>
                  <a:lnTo>
                    <a:pt x="138" y="105"/>
                  </a:lnTo>
                  <a:lnTo>
                    <a:pt x="113" y="107"/>
                  </a:lnTo>
                  <a:lnTo>
                    <a:pt x="109" y="86"/>
                  </a:lnTo>
                  <a:lnTo>
                    <a:pt x="98" y="130"/>
                  </a:lnTo>
                  <a:lnTo>
                    <a:pt x="117" y="185"/>
                  </a:lnTo>
                  <a:lnTo>
                    <a:pt x="117" y="227"/>
                  </a:lnTo>
                  <a:lnTo>
                    <a:pt x="113" y="256"/>
                  </a:lnTo>
                  <a:lnTo>
                    <a:pt x="103" y="296"/>
                  </a:lnTo>
                  <a:lnTo>
                    <a:pt x="96" y="329"/>
                  </a:lnTo>
                  <a:lnTo>
                    <a:pt x="71" y="334"/>
                  </a:lnTo>
                  <a:lnTo>
                    <a:pt x="69" y="329"/>
                  </a:lnTo>
                  <a:lnTo>
                    <a:pt x="44" y="327"/>
                  </a:lnTo>
                  <a:lnTo>
                    <a:pt x="36" y="289"/>
                  </a:lnTo>
                  <a:lnTo>
                    <a:pt x="27" y="235"/>
                  </a:lnTo>
                  <a:lnTo>
                    <a:pt x="25" y="185"/>
                  </a:lnTo>
                  <a:lnTo>
                    <a:pt x="36" y="124"/>
                  </a:lnTo>
                  <a:lnTo>
                    <a:pt x="31" y="92"/>
                  </a:lnTo>
                  <a:lnTo>
                    <a:pt x="27" y="105"/>
                  </a:lnTo>
                  <a:lnTo>
                    <a:pt x="0" y="99"/>
                  </a:lnTo>
                  <a:lnTo>
                    <a:pt x="21" y="19"/>
                  </a:lnTo>
                  <a:lnTo>
                    <a:pt x="56" y="0"/>
                  </a:lnTo>
                  <a:lnTo>
                    <a:pt x="59" y="2"/>
                  </a:lnTo>
                  <a:lnTo>
                    <a:pt x="63" y="6"/>
                  </a:lnTo>
                  <a:lnTo>
                    <a:pt x="67" y="6"/>
                  </a:lnTo>
                  <a:lnTo>
                    <a:pt x="69" y="6"/>
                  </a:lnTo>
                  <a:lnTo>
                    <a:pt x="75" y="6"/>
                  </a:lnTo>
                  <a:lnTo>
                    <a:pt x="78" y="2"/>
                  </a:lnTo>
                  <a:lnTo>
                    <a:pt x="80" y="2"/>
                  </a:lnTo>
                  <a:lnTo>
                    <a:pt x="86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27" name="Freeform 191"/>
            <p:cNvSpPr>
              <a:spLocks/>
            </p:cNvSpPr>
            <p:nvPr/>
          </p:nvSpPr>
          <p:spPr bwMode="auto">
            <a:xfrm>
              <a:off x="909" y="1682"/>
              <a:ext cx="52" cy="116"/>
            </a:xfrm>
            <a:custGeom>
              <a:avLst/>
              <a:gdLst/>
              <a:ahLst/>
              <a:cxnLst>
                <a:cxn ang="0">
                  <a:pos x="50" y="0"/>
                </a:cxn>
                <a:cxn ang="0">
                  <a:pos x="59" y="6"/>
                </a:cxn>
                <a:cxn ang="0">
                  <a:pos x="65" y="10"/>
                </a:cxn>
                <a:cxn ang="0">
                  <a:pos x="69" y="15"/>
                </a:cxn>
                <a:cxn ang="0">
                  <a:pos x="73" y="27"/>
                </a:cxn>
                <a:cxn ang="0">
                  <a:pos x="77" y="48"/>
                </a:cxn>
                <a:cxn ang="0">
                  <a:pos x="80" y="61"/>
                </a:cxn>
                <a:cxn ang="0">
                  <a:pos x="80" y="67"/>
                </a:cxn>
                <a:cxn ang="0">
                  <a:pos x="80" y="76"/>
                </a:cxn>
                <a:cxn ang="0">
                  <a:pos x="77" y="84"/>
                </a:cxn>
                <a:cxn ang="0">
                  <a:pos x="73" y="118"/>
                </a:cxn>
                <a:cxn ang="0">
                  <a:pos x="67" y="111"/>
                </a:cxn>
                <a:cxn ang="0">
                  <a:pos x="59" y="111"/>
                </a:cxn>
                <a:cxn ang="0">
                  <a:pos x="57" y="107"/>
                </a:cxn>
                <a:cxn ang="0">
                  <a:pos x="50" y="105"/>
                </a:cxn>
                <a:cxn ang="0">
                  <a:pos x="55" y="84"/>
                </a:cxn>
                <a:cxn ang="0">
                  <a:pos x="55" y="82"/>
                </a:cxn>
                <a:cxn ang="0">
                  <a:pos x="59" y="71"/>
                </a:cxn>
                <a:cxn ang="0">
                  <a:pos x="59" y="50"/>
                </a:cxn>
                <a:cxn ang="0">
                  <a:pos x="59" y="32"/>
                </a:cxn>
                <a:cxn ang="0">
                  <a:pos x="48" y="21"/>
                </a:cxn>
                <a:cxn ang="0">
                  <a:pos x="31" y="21"/>
                </a:cxn>
                <a:cxn ang="0">
                  <a:pos x="21" y="32"/>
                </a:cxn>
                <a:cxn ang="0">
                  <a:pos x="21" y="67"/>
                </a:cxn>
                <a:cxn ang="0">
                  <a:pos x="31" y="82"/>
                </a:cxn>
                <a:cxn ang="0">
                  <a:pos x="31" y="105"/>
                </a:cxn>
                <a:cxn ang="0">
                  <a:pos x="25" y="101"/>
                </a:cxn>
                <a:cxn ang="0">
                  <a:pos x="23" y="105"/>
                </a:cxn>
                <a:cxn ang="0">
                  <a:pos x="17" y="107"/>
                </a:cxn>
                <a:cxn ang="0">
                  <a:pos x="15" y="107"/>
                </a:cxn>
                <a:cxn ang="0">
                  <a:pos x="10" y="111"/>
                </a:cxn>
                <a:cxn ang="0">
                  <a:pos x="6" y="88"/>
                </a:cxn>
                <a:cxn ang="0">
                  <a:pos x="6" y="73"/>
                </a:cxn>
                <a:cxn ang="0">
                  <a:pos x="4" y="65"/>
                </a:cxn>
                <a:cxn ang="0">
                  <a:pos x="0" y="55"/>
                </a:cxn>
                <a:cxn ang="0">
                  <a:pos x="4" y="50"/>
                </a:cxn>
                <a:cxn ang="0">
                  <a:pos x="6" y="44"/>
                </a:cxn>
                <a:cxn ang="0">
                  <a:pos x="6" y="38"/>
                </a:cxn>
                <a:cxn ang="0">
                  <a:pos x="8" y="32"/>
                </a:cxn>
                <a:cxn ang="0">
                  <a:pos x="8" y="27"/>
                </a:cxn>
                <a:cxn ang="0">
                  <a:pos x="8" y="21"/>
                </a:cxn>
                <a:cxn ang="0">
                  <a:pos x="10" y="15"/>
                </a:cxn>
                <a:cxn ang="0">
                  <a:pos x="15" y="6"/>
                </a:cxn>
                <a:cxn ang="0">
                  <a:pos x="25" y="4"/>
                </a:cxn>
                <a:cxn ang="0">
                  <a:pos x="32" y="0"/>
                </a:cxn>
                <a:cxn ang="0">
                  <a:pos x="40" y="0"/>
                </a:cxn>
                <a:cxn ang="0">
                  <a:pos x="50" y="0"/>
                </a:cxn>
              </a:cxnLst>
              <a:rect l="0" t="0" r="r" b="b"/>
              <a:pathLst>
                <a:path w="80" h="118">
                  <a:moveTo>
                    <a:pt x="50" y="0"/>
                  </a:moveTo>
                  <a:lnTo>
                    <a:pt x="59" y="6"/>
                  </a:lnTo>
                  <a:lnTo>
                    <a:pt x="65" y="10"/>
                  </a:lnTo>
                  <a:lnTo>
                    <a:pt x="69" y="15"/>
                  </a:lnTo>
                  <a:lnTo>
                    <a:pt x="73" y="27"/>
                  </a:lnTo>
                  <a:lnTo>
                    <a:pt x="77" y="48"/>
                  </a:lnTo>
                  <a:lnTo>
                    <a:pt x="80" y="61"/>
                  </a:lnTo>
                  <a:lnTo>
                    <a:pt x="80" y="67"/>
                  </a:lnTo>
                  <a:lnTo>
                    <a:pt x="80" y="76"/>
                  </a:lnTo>
                  <a:lnTo>
                    <a:pt x="77" y="84"/>
                  </a:lnTo>
                  <a:lnTo>
                    <a:pt x="73" y="118"/>
                  </a:lnTo>
                  <a:lnTo>
                    <a:pt x="67" y="111"/>
                  </a:lnTo>
                  <a:lnTo>
                    <a:pt x="59" y="111"/>
                  </a:lnTo>
                  <a:lnTo>
                    <a:pt x="57" y="107"/>
                  </a:lnTo>
                  <a:lnTo>
                    <a:pt x="50" y="105"/>
                  </a:lnTo>
                  <a:lnTo>
                    <a:pt x="55" y="84"/>
                  </a:lnTo>
                  <a:lnTo>
                    <a:pt x="55" y="82"/>
                  </a:lnTo>
                  <a:lnTo>
                    <a:pt x="59" y="71"/>
                  </a:lnTo>
                  <a:lnTo>
                    <a:pt x="59" y="50"/>
                  </a:lnTo>
                  <a:lnTo>
                    <a:pt x="59" y="32"/>
                  </a:lnTo>
                  <a:lnTo>
                    <a:pt x="48" y="21"/>
                  </a:lnTo>
                  <a:lnTo>
                    <a:pt x="31" y="21"/>
                  </a:lnTo>
                  <a:lnTo>
                    <a:pt x="21" y="32"/>
                  </a:lnTo>
                  <a:lnTo>
                    <a:pt x="21" y="67"/>
                  </a:lnTo>
                  <a:lnTo>
                    <a:pt x="31" y="82"/>
                  </a:lnTo>
                  <a:lnTo>
                    <a:pt x="31" y="105"/>
                  </a:lnTo>
                  <a:lnTo>
                    <a:pt x="25" y="101"/>
                  </a:lnTo>
                  <a:lnTo>
                    <a:pt x="23" y="105"/>
                  </a:lnTo>
                  <a:lnTo>
                    <a:pt x="17" y="107"/>
                  </a:lnTo>
                  <a:lnTo>
                    <a:pt x="15" y="107"/>
                  </a:lnTo>
                  <a:lnTo>
                    <a:pt x="10" y="111"/>
                  </a:lnTo>
                  <a:lnTo>
                    <a:pt x="6" y="88"/>
                  </a:lnTo>
                  <a:lnTo>
                    <a:pt x="6" y="73"/>
                  </a:lnTo>
                  <a:lnTo>
                    <a:pt x="4" y="65"/>
                  </a:lnTo>
                  <a:lnTo>
                    <a:pt x="0" y="55"/>
                  </a:lnTo>
                  <a:lnTo>
                    <a:pt x="4" y="50"/>
                  </a:lnTo>
                  <a:lnTo>
                    <a:pt x="6" y="44"/>
                  </a:lnTo>
                  <a:lnTo>
                    <a:pt x="6" y="38"/>
                  </a:lnTo>
                  <a:lnTo>
                    <a:pt x="8" y="32"/>
                  </a:lnTo>
                  <a:lnTo>
                    <a:pt x="8" y="27"/>
                  </a:lnTo>
                  <a:lnTo>
                    <a:pt x="8" y="21"/>
                  </a:lnTo>
                  <a:lnTo>
                    <a:pt x="10" y="15"/>
                  </a:lnTo>
                  <a:lnTo>
                    <a:pt x="15" y="6"/>
                  </a:lnTo>
                  <a:lnTo>
                    <a:pt x="25" y="4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B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28" name="Freeform 192"/>
            <p:cNvSpPr>
              <a:spLocks/>
            </p:cNvSpPr>
            <p:nvPr/>
          </p:nvSpPr>
          <p:spPr bwMode="auto">
            <a:xfrm>
              <a:off x="914" y="1705"/>
              <a:ext cx="40" cy="131"/>
            </a:xfrm>
            <a:custGeom>
              <a:avLst/>
              <a:gdLst/>
              <a:ahLst/>
              <a:cxnLst>
                <a:cxn ang="0">
                  <a:pos x="40" y="0"/>
                </a:cxn>
                <a:cxn ang="0">
                  <a:pos x="47" y="2"/>
                </a:cxn>
                <a:cxn ang="0">
                  <a:pos x="49" y="8"/>
                </a:cxn>
                <a:cxn ang="0">
                  <a:pos x="53" y="13"/>
                </a:cxn>
                <a:cxn ang="0">
                  <a:pos x="53" y="21"/>
                </a:cxn>
                <a:cxn ang="0">
                  <a:pos x="53" y="32"/>
                </a:cxn>
                <a:cxn ang="0">
                  <a:pos x="53" y="46"/>
                </a:cxn>
                <a:cxn ang="0">
                  <a:pos x="49" y="55"/>
                </a:cxn>
                <a:cxn ang="0">
                  <a:pos x="47" y="63"/>
                </a:cxn>
                <a:cxn ang="0">
                  <a:pos x="47" y="84"/>
                </a:cxn>
                <a:cxn ang="0">
                  <a:pos x="63" y="96"/>
                </a:cxn>
                <a:cxn ang="0">
                  <a:pos x="32" y="136"/>
                </a:cxn>
                <a:cxn ang="0">
                  <a:pos x="0" y="92"/>
                </a:cxn>
                <a:cxn ang="0">
                  <a:pos x="23" y="78"/>
                </a:cxn>
                <a:cxn ang="0">
                  <a:pos x="23" y="63"/>
                </a:cxn>
                <a:cxn ang="0">
                  <a:pos x="15" y="55"/>
                </a:cxn>
                <a:cxn ang="0">
                  <a:pos x="15" y="50"/>
                </a:cxn>
                <a:cxn ang="0">
                  <a:pos x="13" y="32"/>
                </a:cxn>
                <a:cxn ang="0">
                  <a:pos x="13" y="23"/>
                </a:cxn>
                <a:cxn ang="0">
                  <a:pos x="13" y="13"/>
                </a:cxn>
                <a:cxn ang="0">
                  <a:pos x="15" y="8"/>
                </a:cxn>
                <a:cxn ang="0">
                  <a:pos x="17" y="6"/>
                </a:cxn>
                <a:cxn ang="0">
                  <a:pos x="23" y="2"/>
                </a:cxn>
                <a:cxn ang="0">
                  <a:pos x="30" y="0"/>
                </a:cxn>
                <a:cxn ang="0">
                  <a:pos x="34" y="0"/>
                </a:cxn>
                <a:cxn ang="0">
                  <a:pos x="40" y="0"/>
                </a:cxn>
              </a:cxnLst>
              <a:rect l="0" t="0" r="r" b="b"/>
              <a:pathLst>
                <a:path w="63" h="136">
                  <a:moveTo>
                    <a:pt x="40" y="0"/>
                  </a:moveTo>
                  <a:lnTo>
                    <a:pt x="47" y="2"/>
                  </a:lnTo>
                  <a:lnTo>
                    <a:pt x="49" y="8"/>
                  </a:lnTo>
                  <a:lnTo>
                    <a:pt x="53" y="13"/>
                  </a:lnTo>
                  <a:lnTo>
                    <a:pt x="53" y="21"/>
                  </a:lnTo>
                  <a:lnTo>
                    <a:pt x="53" y="32"/>
                  </a:lnTo>
                  <a:lnTo>
                    <a:pt x="53" y="46"/>
                  </a:lnTo>
                  <a:lnTo>
                    <a:pt x="49" y="55"/>
                  </a:lnTo>
                  <a:lnTo>
                    <a:pt x="47" y="63"/>
                  </a:lnTo>
                  <a:lnTo>
                    <a:pt x="47" y="84"/>
                  </a:lnTo>
                  <a:lnTo>
                    <a:pt x="63" y="96"/>
                  </a:lnTo>
                  <a:lnTo>
                    <a:pt x="32" y="136"/>
                  </a:lnTo>
                  <a:lnTo>
                    <a:pt x="0" y="92"/>
                  </a:lnTo>
                  <a:lnTo>
                    <a:pt x="23" y="78"/>
                  </a:lnTo>
                  <a:lnTo>
                    <a:pt x="23" y="63"/>
                  </a:lnTo>
                  <a:lnTo>
                    <a:pt x="15" y="55"/>
                  </a:lnTo>
                  <a:lnTo>
                    <a:pt x="15" y="50"/>
                  </a:lnTo>
                  <a:lnTo>
                    <a:pt x="13" y="32"/>
                  </a:lnTo>
                  <a:lnTo>
                    <a:pt x="13" y="23"/>
                  </a:lnTo>
                  <a:lnTo>
                    <a:pt x="13" y="13"/>
                  </a:lnTo>
                  <a:lnTo>
                    <a:pt x="15" y="8"/>
                  </a:lnTo>
                  <a:lnTo>
                    <a:pt x="17" y="6"/>
                  </a:lnTo>
                  <a:lnTo>
                    <a:pt x="23" y="2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29" name="Freeform 193"/>
            <p:cNvSpPr>
              <a:spLocks/>
            </p:cNvSpPr>
            <p:nvPr/>
          </p:nvSpPr>
          <p:spPr bwMode="auto">
            <a:xfrm>
              <a:off x="921" y="1728"/>
              <a:ext cx="28" cy="43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29" y="0"/>
                </a:cxn>
                <a:cxn ang="0">
                  <a:pos x="14" y="0"/>
                </a:cxn>
                <a:cxn ang="0">
                  <a:pos x="12" y="0"/>
                </a:cxn>
                <a:cxn ang="0">
                  <a:pos x="12" y="42"/>
                </a:cxn>
                <a:cxn ang="0">
                  <a:pos x="0" y="42"/>
                </a:cxn>
                <a:cxn ang="0">
                  <a:pos x="8" y="48"/>
                </a:cxn>
                <a:cxn ang="0">
                  <a:pos x="14" y="42"/>
                </a:cxn>
                <a:cxn ang="0">
                  <a:pos x="14" y="11"/>
                </a:cxn>
                <a:cxn ang="0">
                  <a:pos x="35" y="11"/>
                </a:cxn>
                <a:cxn ang="0">
                  <a:pos x="21" y="9"/>
                </a:cxn>
                <a:cxn ang="0">
                  <a:pos x="37" y="9"/>
                </a:cxn>
                <a:cxn ang="0">
                  <a:pos x="44" y="6"/>
                </a:cxn>
                <a:cxn ang="0">
                  <a:pos x="42" y="0"/>
                </a:cxn>
              </a:cxnLst>
              <a:rect l="0" t="0" r="r" b="b"/>
              <a:pathLst>
                <a:path w="44" h="48">
                  <a:moveTo>
                    <a:pt x="42" y="0"/>
                  </a:moveTo>
                  <a:lnTo>
                    <a:pt x="29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42"/>
                  </a:lnTo>
                  <a:lnTo>
                    <a:pt x="0" y="42"/>
                  </a:lnTo>
                  <a:lnTo>
                    <a:pt x="8" y="48"/>
                  </a:lnTo>
                  <a:lnTo>
                    <a:pt x="14" y="42"/>
                  </a:lnTo>
                  <a:lnTo>
                    <a:pt x="14" y="11"/>
                  </a:lnTo>
                  <a:lnTo>
                    <a:pt x="35" y="11"/>
                  </a:lnTo>
                  <a:lnTo>
                    <a:pt x="21" y="9"/>
                  </a:lnTo>
                  <a:lnTo>
                    <a:pt x="37" y="9"/>
                  </a:lnTo>
                  <a:lnTo>
                    <a:pt x="44" y="6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B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30" name="Freeform 194"/>
            <p:cNvSpPr>
              <a:spLocks/>
            </p:cNvSpPr>
            <p:nvPr/>
          </p:nvSpPr>
          <p:spPr bwMode="auto">
            <a:xfrm>
              <a:off x="909" y="1682"/>
              <a:ext cx="52" cy="116"/>
            </a:xfrm>
            <a:custGeom>
              <a:avLst/>
              <a:gdLst/>
              <a:ahLst/>
              <a:cxnLst>
                <a:cxn ang="0">
                  <a:pos x="50" y="0"/>
                </a:cxn>
                <a:cxn ang="0">
                  <a:pos x="59" y="6"/>
                </a:cxn>
                <a:cxn ang="0">
                  <a:pos x="65" y="10"/>
                </a:cxn>
                <a:cxn ang="0">
                  <a:pos x="69" y="15"/>
                </a:cxn>
                <a:cxn ang="0">
                  <a:pos x="73" y="27"/>
                </a:cxn>
                <a:cxn ang="0">
                  <a:pos x="77" y="48"/>
                </a:cxn>
                <a:cxn ang="0">
                  <a:pos x="80" y="61"/>
                </a:cxn>
                <a:cxn ang="0">
                  <a:pos x="80" y="67"/>
                </a:cxn>
                <a:cxn ang="0">
                  <a:pos x="80" y="76"/>
                </a:cxn>
                <a:cxn ang="0">
                  <a:pos x="77" y="84"/>
                </a:cxn>
                <a:cxn ang="0">
                  <a:pos x="73" y="118"/>
                </a:cxn>
                <a:cxn ang="0">
                  <a:pos x="67" y="111"/>
                </a:cxn>
                <a:cxn ang="0">
                  <a:pos x="59" y="111"/>
                </a:cxn>
                <a:cxn ang="0">
                  <a:pos x="57" y="107"/>
                </a:cxn>
                <a:cxn ang="0">
                  <a:pos x="50" y="105"/>
                </a:cxn>
                <a:cxn ang="0">
                  <a:pos x="55" y="84"/>
                </a:cxn>
                <a:cxn ang="0">
                  <a:pos x="55" y="82"/>
                </a:cxn>
                <a:cxn ang="0">
                  <a:pos x="59" y="71"/>
                </a:cxn>
                <a:cxn ang="0">
                  <a:pos x="59" y="50"/>
                </a:cxn>
                <a:cxn ang="0">
                  <a:pos x="59" y="32"/>
                </a:cxn>
                <a:cxn ang="0">
                  <a:pos x="48" y="21"/>
                </a:cxn>
                <a:cxn ang="0">
                  <a:pos x="31" y="21"/>
                </a:cxn>
                <a:cxn ang="0">
                  <a:pos x="21" y="32"/>
                </a:cxn>
                <a:cxn ang="0">
                  <a:pos x="21" y="67"/>
                </a:cxn>
                <a:cxn ang="0">
                  <a:pos x="31" y="82"/>
                </a:cxn>
                <a:cxn ang="0">
                  <a:pos x="31" y="105"/>
                </a:cxn>
                <a:cxn ang="0">
                  <a:pos x="25" y="101"/>
                </a:cxn>
                <a:cxn ang="0">
                  <a:pos x="23" y="105"/>
                </a:cxn>
                <a:cxn ang="0">
                  <a:pos x="17" y="107"/>
                </a:cxn>
                <a:cxn ang="0">
                  <a:pos x="15" y="107"/>
                </a:cxn>
                <a:cxn ang="0">
                  <a:pos x="10" y="111"/>
                </a:cxn>
                <a:cxn ang="0">
                  <a:pos x="6" y="88"/>
                </a:cxn>
                <a:cxn ang="0">
                  <a:pos x="6" y="73"/>
                </a:cxn>
                <a:cxn ang="0">
                  <a:pos x="4" y="65"/>
                </a:cxn>
                <a:cxn ang="0">
                  <a:pos x="0" y="55"/>
                </a:cxn>
                <a:cxn ang="0">
                  <a:pos x="4" y="50"/>
                </a:cxn>
                <a:cxn ang="0">
                  <a:pos x="6" y="44"/>
                </a:cxn>
                <a:cxn ang="0">
                  <a:pos x="6" y="38"/>
                </a:cxn>
                <a:cxn ang="0">
                  <a:pos x="8" y="32"/>
                </a:cxn>
                <a:cxn ang="0">
                  <a:pos x="8" y="27"/>
                </a:cxn>
                <a:cxn ang="0">
                  <a:pos x="8" y="21"/>
                </a:cxn>
                <a:cxn ang="0">
                  <a:pos x="10" y="15"/>
                </a:cxn>
                <a:cxn ang="0">
                  <a:pos x="15" y="6"/>
                </a:cxn>
                <a:cxn ang="0">
                  <a:pos x="25" y="4"/>
                </a:cxn>
                <a:cxn ang="0">
                  <a:pos x="32" y="0"/>
                </a:cxn>
                <a:cxn ang="0">
                  <a:pos x="40" y="0"/>
                </a:cxn>
                <a:cxn ang="0">
                  <a:pos x="50" y="0"/>
                </a:cxn>
              </a:cxnLst>
              <a:rect l="0" t="0" r="r" b="b"/>
              <a:pathLst>
                <a:path w="80" h="118">
                  <a:moveTo>
                    <a:pt x="50" y="0"/>
                  </a:moveTo>
                  <a:lnTo>
                    <a:pt x="59" y="6"/>
                  </a:lnTo>
                  <a:lnTo>
                    <a:pt x="65" y="10"/>
                  </a:lnTo>
                  <a:lnTo>
                    <a:pt x="69" y="15"/>
                  </a:lnTo>
                  <a:lnTo>
                    <a:pt x="73" y="27"/>
                  </a:lnTo>
                  <a:lnTo>
                    <a:pt x="77" y="48"/>
                  </a:lnTo>
                  <a:lnTo>
                    <a:pt x="80" y="61"/>
                  </a:lnTo>
                  <a:lnTo>
                    <a:pt x="80" y="67"/>
                  </a:lnTo>
                  <a:lnTo>
                    <a:pt x="80" y="76"/>
                  </a:lnTo>
                  <a:lnTo>
                    <a:pt x="77" y="84"/>
                  </a:lnTo>
                  <a:lnTo>
                    <a:pt x="73" y="118"/>
                  </a:lnTo>
                  <a:lnTo>
                    <a:pt x="67" y="111"/>
                  </a:lnTo>
                  <a:lnTo>
                    <a:pt x="59" y="111"/>
                  </a:lnTo>
                  <a:lnTo>
                    <a:pt x="57" y="107"/>
                  </a:lnTo>
                  <a:lnTo>
                    <a:pt x="50" y="105"/>
                  </a:lnTo>
                  <a:lnTo>
                    <a:pt x="55" y="84"/>
                  </a:lnTo>
                  <a:lnTo>
                    <a:pt x="55" y="82"/>
                  </a:lnTo>
                  <a:lnTo>
                    <a:pt x="59" y="71"/>
                  </a:lnTo>
                  <a:lnTo>
                    <a:pt x="59" y="50"/>
                  </a:lnTo>
                  <a:lnTo>
                    <a:pt x="59" y="32"/>
                  </a:lnTo>
                  <a:lnTo>
                    <a:pt x="48" y="21"/>
                  </a:lnTo>
                  <a:lnTo>
                    <a:pt x="31" y="21"/>
                  </a:lnTo>
                  <a:lnTo>
                    <a:pt x="21" y="32"/>
                  </a:lnTo>
                  <a:lnTo>
                    <a:pt x="21" y="67"/>
                  </a:lnTo>
                  <a:lnTo>
                    <a:pt x="31" y="82"/>
                  </a:lnTo>
                  <a:lnTo>
                    <a:pt x="31" y="105"/>
                  </a:lnTo>
                  <a:lnTo>
                    <a:pt x="25" y="101"/>
                  </a:lnTo>
                  <a:lnTo>
                    <a:pt x="23" y="105"/>
                  </a:lnTo>
                  <a:lnTo>
                    <a:pt x="17" y="107"/>
                  </a:lnTo>
                  <a:lnTo>
                    <a:pt x="15" y="107"/>
                  </a:lnTo>
                  <a:lnTo>
                    <a:pt x="10" y="111"/>
                  </a:lnTo>
                  <a:lnTo>
                    <a:pt x="6" y="88"/>
                  </a:lnTo>
                  <a:lnTo>
                    <a:pt x="6" y="73"/>
                  </a:lnTo>
                  <a:lnTo>
                    <a:pt x="4" y="65"/>
                  </a:lnTo>
                  <a:lnTo>
                    <a:pt x="0" y="55"/>
                  </a:lnTo>
                  <a:lnTo>
                    <a:pt x="4" y="50"/>
                  </a:lnTo>
                  <a:lnTo>
                    <a:pt x="6" y="44"/>
                  </a:lnTo>
                  <a:lnTo>
                    <a:pt x="6" y="38"/>
                  </a:lnTo>
                  <a:lnTo>
                    <a:pt x="8" y="32"/>
                  </a:lnTo>
                  <a:lnTo>
                    <a:pt x="8" y="27"/>
                  </a:lnTo>
                  <a:lnTo>
                    <a:pt x="8" y="21"/>
                  </a:lnTo>
                  <a:lnTo>
                    <a:pt x="10" y="15"/>
                  </a:lnTo>
                  <a:lnTo>
                    <a:pt x="15" y="6"/>
                  </a:lnTo>
                  <a:lnTo>
                    <a:pt x="25" y="4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B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31" name="Freeform 195"/>
            <p:cNvSpPr>
              <a:spLocks/>
            </p:cNvSpPr>
            <p:nvPr/>
          </p:nvSpPr>
          <p:spPr bwMode="auto">
            <a:xfrm>
              <a:off x="914" y="1705"/>
              <a:ext cx="40" cy="131"/>
            </a:xfrm>
            <a:custGeom>
              <a:avLst/>
              <a:gdLst/>
              <a:ahLst/>
              <a:cxnLst>
                <a:cxn ang="0">
                  <a:pos x="40" y="0"/>
                </a:cxn>
                <a:cxn ang="0">
                  <a:pos x="47" y="2"/>
                </a:cxn>
                <a:cxn ang="0">
                  <a:pos x="49" y="8"/>
                </a:cxn>
                <a:cxn ang="0">
                  <a:pos x="53" y="13"/>
                </a:cxn>
                <a:cxn ang="0">
                  <a:pos x="53" y="21"/>
                </a:cxn>
                <a:cxn ang="0">
                  <a:pos x="53" y="32"/>
                </a:cxn>
                <a:cxn ang="0">
                  <a:pos x="53" y="46"/>
                </a:cxn>
                <a:cxn ang="0">
                  <a:pos x="49" y="55"/>
                </a:cxn>
                <a:cxn ang="0">
                  <a:pos x="47" y="63"/>
                </a:cxn>
                <a:cxn ang="0">
                  <a:pos x="47" y="84"/>
                </a:cxn>
                <a:cxn ang="0">
                  <a:pos x="63" y="96"/>
                </a:cxn>
                <a:cxn ang="0">
                  <a:pos x="32" y="136"/>
                </a:cxn>
                <a:cxn ang="0">
                  <a:pos x="0" y="92"/>
                </a:cxn>
                <a:cxn ang="0">
                  <a:pos x="23" y="78"/>
                </a:cxn>
                <a:cxn ang="0">
                  <a:pos x="23" y="63"/>
                </a:cxn>
                <a:cxn ang="0">
                  <a:pos x="15" y="55"/>
                </a:cxn>
                <a:cxn ang="0">
                  <a:pos x="15" y="50"/>
                </a:cxn>
                <a:cxn ang="0">
                  <a:pos x="13" y="32"/>
                </a:cxn>
                <a:cxn ang="0">
                  <a:pos x="13" y="23"/>
                </a:cxn>
                <a:cxn ang="0">
                  <a:pos x="13" y="13"/>
                </a:cxn>
                <a:cxn ang="0">
                  <a:pos x="15" y="8"/>
                </a:cxn>
                <a:cxn ang="0">
                  <a:pos x="17" y="6"/>
                </a:cxn>
                <a:cxn ang="0">
                  <a:pos x="23" y="2"/>
                </a:cxn>
                <a:cxn ang="0">
                  <a:pos x="30" y="0"/>
                </a:cxn>
                <a:cxn ang="0">
                  <a:pos x="34" y="0"/>
                </a:cxn>
                <a:cxn ang="0">
                  <a:pos x="40" y="0"/>
                </a:cxn>
              </a:cxnLst>
              <a:rect l="0" t="0" r="r" b="b"/>
              <a:pathLst>
                <a:path w="63" h="136">
                  <a:moveTo>
                    <a:pt x="40" y="0"/>
                  </a:moveTo>
                  <a:lnTo>
                    <a:pt x="47" y="2"/>
                  </a:lnTo>
                  <a:lnTo>
                    <a:pt x="49" y="8"/>
                  </a:lnTo>
                  <a:lnTo>
                    <a:pt x="53" y="13"/>
                  </a:lnTo>
                  <a:lnTo>
                    <a:pt x="53" y="21"/>
                  </a:lnTo>
                  <a:lnTo>
                    <a:pt x="53" y="32"/>
                  </a:lnTo>
                  <a:lnTo>
                    <a:pt x="53" y="46"/>
                  </a:lnTo>
                  <a:lnTo>
                    <a:pt x="49" y="55"/>
                  </a:lnTo>
                  <a:lnTo>
                    <a:pt x="47" y="63"/>
                  </a:lnTo>
                  <a:lnTo>
                    <a:pt x="47" y="84"/>
                  </a:lnTo>
                  <a:lnTo>
                    <a:pt x="63" y="96"/>
                  </a:lnTo>
                  <a:lnTo>
                    <a:pt x="32" y="136"/>
                  </a:lnTo>
                  <a:lnTo>
                    <a:pt x="0" y="92"/>
                  </a:lnTo>
                  <a:lnTo>
                    <a:pt x="23" y="78"/>
                  </a:lnTo>
                  <a:lnTo>
                    <a:pt x="23" y="63"/>
                  </a:lnTo>
                  <a:lnTo>
                    <a:pt x="15" y="55"/>
                  </a:lnTo>
                  <a:lnTo>
                    <a:pt x="15" y="50"/>
                  </a:lnTo>
                  <a:lnTo>
                    <a:pt x="13" y="32"/>
                  </a:lnTo>
                  <a:lnTo>
                    <a:pt x="13" y="23"/>
                  </a:lnTo>
                  <a:lnTo>
                    <a:pt x="13" y="13"/>
                  </a:lnTo>
                  <a:lnTo>
                    <a:pt x="15" y="8"/>
                  </a:lnTo>
                  <a:lnTo>
                    <a:pt x="17" y="6"/>
                  </a:lnTo>
                  <a:lnTo>
                    <a:pt x="23" y="2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32" name="Freeform 196"/>
            <p:cNvSpPr>
              <a:spLocks/>
            </p:cNvSpPr>
            <p:nvPr/>
          </p:nvSpPr>
          <p:spPr bwMode="auto">
            <a:xfrm>
              <a:off x="921" y="1728"/>
              <a:ext cx="28" cy="43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29" y="0"/>
                </a:cxn>
                <a:cxn ang="0">
                  <a:pos x="14" y="0"/>
                </a:cxn>
                <a:cxn ang="0">
                  <a:pos x="12" y="0"/>
                </a:cxn>
                <a:cxn ang="0">
                  <a:pos x="12" y="42"/>
                </a:cxn>
                <a:cxn ang="0">
                  <a:pos x="0" y="42"/>
                </a:cxn>
                <a:cxn ang="0">
                  <a:pos x="8" y="48"/>
                </a:cxn>
                <a:cxn ang="0">
                  <a:pos x="14" y="42"/>
                </a:cxn>
                <a:cxn ang="0">
                  <a:pos x="14" y="11"/>
                </a:cxn>
                <a:cxn ang="0">
                  <a:pos x="35" y="11"/>
                </a:cxn>
                <a:cxn ang="0">
                  <a:pos x="21" y="9"/>
                </a:cxn>
                <a:cxn ang="0">
                  <a:pos x="37" y="9"/>
                </a:cxn>
                <a:cxn ang="0">
                  <a:pos x="44" y="6"/>
                </a:cxn>
                <a:cxn ang="0">
                  <a:pos x="42" y="0"/>
                </a:cxn>
              </a:cxnLst>
              <a:rect l="0" t="0" r="r" b="b"/>
              <a:pathLst>
                <a:path w="44" h="48">
                  <a:moveTo>
                    <a:pt x="42" y="0"/>
                  </a:moveTo>
                  <a:lnTo>
                    <a:pt x="29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42"/>
                  </a:lnTo>
                  <a:lnTo>
                    <a:pt x="0" y="42"/>
                  </a:lnTo>
                  <a:lnTo>
                    <a:pt x="8" y="48"/>
                  </a:lnTo>
                  <a:lnTo>
                    <a:pt x="14" y="42"/>
                  </a:lnTo>
                  <a:lnTo>
                    <a:pt x="14" y="11"/>
                  </a:lnTo>
                  <a:lnTo>
                    <a:pt x="35" y="11"/>
                  </a:lnTo>
                  <a:lnTo>
                    <a:pt x="21" y="9"/>
                  </a:lnTo>
                  <a:lnTo>
                    <a:pt x="37" y="9"/>
                  </a:lnTo>
                  <a:lnTo>
                    <a:pt x="44" y="6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B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33" name="Freeform 197"/>
            <p:cNvSpPr>
              <a:spLocks/>
            </p:cNvSpPr>
            <p:nvPr/>
          </p:nvSpPr>
          <p:spPr bwMode="auto">
            <a:xfrm>
              <a:off x="907" y="2052"/>
              <a:ext cx="57" cy="235"/>
            </a:xfrm>
            <a:custGeom>
              <a:avLst/>
              <a:gdLst/>
              <a:ahLst/>
              <a:cxnLst>
                <a:cxn ang="0">
                  <a:pos x="71" y="4"/>
                </a:cxn>
                <a:cxn ang="0">
                  <a:pos x="71" y="75"/>
                </a:cxn>
                <a:cxn ang="0">
                  <a:pos x="71" y="132"/>
                </a:cxn>
                <a:cxn ang="0">
                  <a:pos x="69" y="188"/>
                </a:cxn>
                <a:cxn ang="0">
                  <a:pos x="79" y="212"/>
                </a:cxn>
                <a:cxn ang="0">
                  <a:pos x="82" y="230"/>
                </a:cxn>
                <a:cxn ang="0">
                  <a:pos x="86" y="231"/>
                </a:cxn>
                <a:cxn ang="0">
                  <a:pos x="82" y="241"/>
                </a:cxn>
                <a:cxn ang="0">
                  <a:pos x="69" y="237"/>
                </a:cxn>
                <a:cxn ang="0">
                  <a:pos x="56" y="207"/>
                </a:cxn>
                <a:cxn ang="0">
                  <a:pos x="54" y="186"/>
                </a:cxn>
                <a:cxn ang="0">
                  <a:pos x="42" y="121"/>
                </a:cxn>
                <a:cxn ang="0">
                  <a:pos x="42" y="103"/>
                </a:cxn>
                <a:cxn ang="0">
                  <a:pos x="42" y="136"/>
                </a:cxn>
                <a:cxn ang="0">
                  <a:pos x="38" y="180"/>
                </a:cxn>
                <a:cxn ang="0">
                  <a:pos x="38" y="199"/>
                </a:cxn>
                <a:cxn ang="0">
                  <a:pos x="33" y="220"/>
                </a:cxn>
                <a:cxn ang="0">
                  <a:pos x="23" y="235"/>
                </a:cxn>
                <a:cxn ang="0">
                  <a:pos x="10" y="235"/>
                </a:cxn>
                <a:cxn ang="0">
                  <a:pos x="6" y="231"/>
                </a:cxn>
                <a:cxn ang="0">
                  <a:pos x="21" y="199"/>
                </a:cxn>
                <a:cxn ang="0">
                  <a:pos x="21" y="186"/>
                </a:cxn>
                <a:cxn ang="0">
                  <a:pos x="21" y="153"/>
                </a:cxn>
                <a:cxn ang="0">
                  <a:pos x="13" y="100"/>
                </a:cxn>
                <a:cxn ang="0">
                  <a:pos x="0" y="0"/>
                </a:cxn>
                <a:cxn ang="0">
                  <a:pos x="71" y="4"/>
                </a:cxn>
              </a:cxnLst>
              <a:rect l="0" t="0" r="r" b="b"/>
              <a:pathLst>
                <a:path w="86" h="241">
                  <a:moveTo>
                    <a:pt x="71" y="4"/>
                  </a:moveTo>
                  <a:lnTo>
                    <a:pt x="71" y="75"/>
                  </a:lnTo>
                  <a:lnTo>
                    <a:pt x="71" y="132"/>
                  </a:lnTo>
                  <a:lnTo>
                    <a:pt x="69" y="188"/>
                  </a:lnTo>
                  <a:lnTo>
                    <a:pt x="79" y="212"/>
                  </a:lnTo>
                  <a:lnTo>
                    <a:pt x="82" y="230"/>
                  </a:lnTo>
                  <a:lnTo>
                    <a:pt x="86" y="231"/>
                  </a:lnTo>
                  <a:lnTo>
                    <a:pt x="82" y="241"/>
                  </a:lnTo>
                  <a:lnTo>
                    <a:pt x="69" y="237"/>
                  </a:lnTo>
                  <a:lnTo>
                    <a:pt x="56" y="207"/>
                  </a:lnTo>
                  <a:lnTo>
                    <a:pt x="54" y="186"/>
                  </a:lnTo>
                  <a:lnTo>
                    <a:pt x="42" y="121"/>
                  </a:lnTo>
                  <a:lnTo>
                    <a:pt x="42" y="103"/>
                  </a:lnTo>
                  <a:lnTo>
                    <a:pt x="42" y="136"/>
                  </a:lnTo>
                  <a:lnTo>
                    <a:pt x="38" y="180"/>
                  </a:lnTo>
                  <a:lnTo>
                    <a:pt x="38" y="199"/>
                  </a:lnTo>
                  <a:lnTo>
                    <a:pt x="33" y="220"/>
                  </a:lnTo>
                  <a:lnTo>
                    <a:pt x="23" y="235"/>
                  </a:lnTo>
                  <a:lnTo>
                    <a:pt x="10" y="235"/>
                  </a:lnTo>
                  <a:lnTo>
                    <a:pt x="6" y="231"/>
                  </a:lnTo>
                  <a:lnTo>
                    <a:pt x="21" y="199"/>
                  </a:lnTo>
                  <a:lnTo>
                    <a:pt x="21" y="186"/>
                  </a:lnTo>
                  <a:lnTo>
                    <a:pt x="21" y="153"/>
                  </a:lnTo>
                  <a:lnTo>
                    <a:pt x="13" y="100"/>
                  </a:lnTo>
                  <a:lnTo>
                    <a:pt x="0" y="0"/>
                  </a:lnTo>
                  <a:lnTo>
                    <a:pt x="71" y="4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34" name="Freeform 198"/>
            <p:cNvSpPr>
              <a:spLocks/>
            </p:cNvSpPr>
            <p:nvPr/>
          </p:nvSpPr>
          <p:spPr bwMode="auto">
            <a:xfrm>
              <a:off x="870" y="1985"/>
              <a:ext cx="30" cy="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2"/>
                </a:cxn>
                <a:cxn ang="0">
                  <a:pos x="46" y="45"/>
                </a:cxn>
                <a:cxn ang="0">
                  <a:pos x="27" y="0"/>
                </a:cxn>
                <a:cxn ang="0">
                  <a:pos x="0" y="0"/>
                </a:cxn>
              </a:cxnLst>
              <a:rect l="0" t="0" r="r" b="b"/>
              <a:pathLst>
                <a:path w="46" h="45">
                  <a:moveTo>
                    <a:pt x="0" y="0"/>
                  </a:moveTo>
                  <a:lnTo>
                    <a:pt x="0" y="22"/>
                  </a:lnTo>
                  <a:lnTo>
                    <a:pt x="46" y="45"/>
                  </a:lnTo>
                  <a:lnTo>
                    <a:pt x="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35" name="Freeform 199"/>
            <p:cNvSpPr>
              <a:spLocks/>
            </p:cNvSpPr>
            <p:nvPr/>
          </p:nvSpPr>
          <p:spPr bwMode="auto">
            <a:xfrm>
              <a:off x="905" y="2052"/>
              <a:ext cx="30" cy="1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7"/>
                </a:cxn>
                <a:cxn ang="0">
                  <a:pos x="14" y="58"/>
                </a:cxn>
                <a:cxn ang="0">
                  <a:pos x="25" y="81"/>
                </a:cxn>
                <a:cxn ang="0">
                  <a:pos x="48" y="103"/>
                </a:cxn>
                <a:cxn ang="0">
                  <a:pos x="48" y="109"/>
                </a:cxn>
                <a:cxn ang="0">
                  <a:pos x="0" y="0"/>
                </a:cxn>
              </a:cxnLst>
              <a:rect l="0" t="0" r="r" b="b"/>
              <a:pathLst>
                <a:path w="48" h="109">
                  <a:moveTo>
                    <a:pt x="0" y="0"/>
                  </a:moveTo>
                  <a:lnTo>
                    <a:pt x="0" y="37"/>
                  </a:lnTo>
                  <a:lnTo>
                    <a:pt x="14" y="58"/>
                  </a:lnTo>
                  <a:lnTo>
                    <a:pt x="25" y="81"/>
                  </a:lnTo>
                  <a:lnTo>
                    <a:pt x="48" y="103"/>
                  </a:lnTo>
                  <a:lnTo>
                    <a:pt x="48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5F1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36" name="Freeform 200"/>
            <p:cNvSpPr>
              <a:spLocks/>
            </p:cNvSpPr>
            <p:nvPr/>
          </p:nvSpPr>
          <p:spPr bwMode="auto">
            <a:xfrm>
              <a:off x="905" y="2052"/>
              <a:ext cx="30" cy="1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7"/>
                </a:cxn>
                <a:cxn ang="0">
                  <a:pos x="14" y="58"/>
                </a:cxn>
                <a:cxn ang="0">
                  <a:pos x="25" y="81"/>
                </a:cxn>
                <a:cxn ang="0">
                  <a:pos x="48" y="103"/>
                </a:cxn>
                <a:cxn ang="0">
                  <a:pos x="48" y="109"/>
                </a:cxn>
                <a:cxn ang="0">
                  <a:pos x="0" y="0"/>
                </a:cxn>
              </a:cxnLst>
              <a:rect l="0" t="0" r="r" b="b"/>
              <a:pathLst>
                <a:path w="48" h="109">
                  <a:moveTo>
                    <a:pt x="0" y="0"/>
                  </a:moveTo>
                  <a:lnTo>
                    <a:pt x="0" y="37"/>
                  </a:lnTo>
                  <a:lnTo>
                    <a:pt x="14" y="58"/>
                  </a:lnTo>
                  <a:lnTo>
                    <a:pt x="25" y="81"/>
                  </a:lnTo>
                  <a:lnTo>
                    <a:pt x="48" y="103"/>
                  </a:lnTo>
                  <a:lnTo>
                    <a:pt x="48" y="109"/>
                  </a:lnTo>
                  <a:lnTo>
                    <a:pt x="0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37" name="Freeform 201"/>
            <p:cNvSpPr>
              <a:spLocks/>
            </p:cNvSpPr>
            <p:nvPr/>
          </p:nvSpPr>
          <p:spPr bwMode="auto">
            <a:xfrm>
              <a:off x="907" y="2052"/>
              <a:ext cx="57" cy="235"/>
            </a:xfrm>
            <a:custGeom>
              <a:avLst/>
              <a:gdLst/>
              <a:ahLst/>
              <a:cxnLst>
                <a:cxn ang="0">
                  <a:pos x="71" y="4"/>
                </a:cxn>
                <a:cxn ang="0">
                  <a:pos x="71" y="75"/>
                </a:cxn>
                <a:cxn ang="0">
                  <a:pos x="71" y="132"/>
                </a:cxn>
                <a:cxn ang="0">
                  <a:pos x="69" y="188"/>
                </a:cxn>
                <a:cxn ang="0">
                  <a:pos x="79" y="212"/>
                </a:cxn>
                <a:cxn ang="0">
                  <a:pos x="82" y="230"/>
                </a:cxn>
                <a:cxn ang="0">
                  <a:pos x="86" y="231"/>
                </a:cxn>
                <a:cxn ang="0">
                  <a:pos x="82" y="241"/>
                </a:cxn>
                <a:cxn ang="0">
                  <a:pos x="69" y="237"/>
                </a:cxn>
                <a:cxn ang="0">
                  <a:pos x="56" y="207"/>
                </a:cxn>
                <a:cxn ang="0">
                  <a:pos x="54" y="186"/>
                </a:cxn>
                <a:cxn ang="0">
                  <a:pos x="42" y="121"/>
                </a:cxn>
                <a:cxn ang="0">
                  <a:pos x="42" y="103"/>
                </a:cxn>
                <a:cxn ang="0">
                  <a:pos x="42" y="136"/>
                </a:cxn>
                <a:cxn ang="0">
                  <a:pos x="38" y="180"/>
                </a:cxn>
                <a:cxn ang="0">
                  <a:pos x="38" y="199"/>
                </a:cxn>
                <a:cxn ang="0">
                  <a:pos x="33" y="220"/>
                </a:cxn>
                <a:cxn ang="0">
                  <a:pos x="23" y="235"/>
                </a:cxn>
                <a:cxn ang="0">
                  <a:pos x="10" y="235"/>
                </a:cxn>
                <a:cxn ang="0">
                  <a:pos x="6" y="231"/>
                </a:cxn>
                <a:cxn ang="0">
                  <a:pos x="21" y="199"/>
                </a:cxn>
                <a:cxn ang="0">
                  <a:pos x="21" y="186"/>
                </a:cxn>
                <a:cxn ang="0">
                  <a:pos x="21" y="153"/>
                </a:cxn>
                <a:cxn ang="0">
                  <a:pos x="13" y="100"/>
                </a:cxn>
                <a:cxn ang="0">
                  <a:pos x="0" y="0"/>
                </a:cxn>
                <a:cxn ang="0">
                  <a:pos x="71" y="4"/>
                </a:cxn>
              </a:cxnLst>
              <a:rect l="0" t="0" r="r" b="b"/>
              <a:pathLst>
                <a:path w="86" h="241">
                  <a:moveTo>
                    <a:pt x="71" y="4"/>
                  </a:moveTo>
                  <a:lnTo>
                    <a:pt x="71" y="75"/>
                  </a:lnTo>
                  <a:lnTo>
                    <a:pt x="71" y="132"/>
                  </a:lnTo>
                  <a:lnTo>
                    <a:pt x="69" y="188"/>
                  </a:lnTo>
                  <a:lnTo>
                    <a:pt x="79" y="212"/>
                  </a:lnTo>
                  <a:lnTo>
                    <a:pt x="82" y="230"/>
                  </a:lnTo>
                  <a:lnTo>
                    <a:pt x="86" y="231"/>
                  </a:lnTo>
                  <a:lnTo>
                    <a:pt x="82" y="241"/>
                  </a:lnTo>
                  <a:lnTo>
                    <a:pt x="69" y="237"/>
                  </a:lnTo>
                  <a:lnTo>
                    <a:pt x="56" y="207"/>
                  </a:lnTo>
                  <a:lnTo>
                    <a:pt x="54" y="186"/>
                  </a:lnTo>
                  <a:lnTo>
                    <a:pt x="42" y="121"/>
                  </a:lnTo>
                  <a:lnTo>
                    <a:pt x="42" y="103"/>
                  </a:lnTo>
                  <a:lnTo>
                    <a:pt x="42" y="136"/>
                  </a:lnTo>
                  <a:lnTo>
                    <a:pt x="38" y="180"/>
                  </a:lnTo>
                  <a:lnTo>
                    <a:pt x="38" y="199"/>
                  </a:lnTo>
                  <a:lnTo>
                    <a:pt x="33" y="220"/>
                  </a:lnTo>
                  <a:lnTo>
                    <a:pt x="23" y="235"/>
                  </a:lnTo>
                  <a:lnTo>
                    <a:pt x="10" y="235"/>
                  </a:lnTo>
                  <a:lnTo>
                    <a:pt x="6" y="231"/>
                  </a:lnTo>
                  <a:lnTo>
                    <a:pt x="21" y="199"/>
                  </a:lnTo>
                  <a:lnTo>
                    <a:pt x="21" y="186"/>
                  </a:lnTo>
                  <a:lnTo>
                    <a:pt x="21" y="153"/>
                  </a:lnTo>
                  <a:lnTo>
                    <a:pt x="13" y="100"/>
                  </a:lnTo>
                  <a:lnTo>
                    <a:pt x="0" y="0"/>
                  </a:lnTo>
                  <a:lnTo>
                    <a:pt x="71" y="4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38" name="Freeform 202"/>
            <p:cNvSpPr>
              <a:spLocks/>
            </p:cNvSpPr>
            <p:nvPr/>
          </p:nvSpPr>
          <p:spPr bwMode="auto">
            <a:xfrm>
              <a:off x="870" y="1985"/>
              <a:ext cx="30" cy="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2"/>
                </a:cxn>
                <a:cxn ang="0">
                  <a:pos x="46" y="45"/>
                </a:cxn>
                <a:cxn ang="0">
                  <a:pos x="27" y="0"/>
                </a:cxn>
                <a:cxn ang="0">
                  <a:pos x="0" y="0"/>
                </a:cxn>
              </a:cxnLst>
              <a:rect l="0" t="0" r="r" b="b"/>
              <a:pathLst>
                <a:path w="46" h="45">
                  <a:moveTo>
                    <a:pt x="0" y="0"/>
                  </a:moveTo>
                  <a:lnTo>
                    <a:pt x="0" y="22"/>
                  </a:lnTo>
                  <a:lnTo>
                    <a:pt x="46" y="45"/>
                  </a:lnTo>
                  <a:lnTo>
                    <a:pt x="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39" name="Freeform 203"/>
            <p:cNvSpPr>
              <a:spLocks/>
            </p:cNvSpPr>
            <p:nvPr/>
          </p:nvSpPr>
          <p:spPr bwMode="auto">
            <a:xfrm>
              <a:off x="907" y="2052"/>
              <a:ext cx="57" cy="235"/>
            </a:xfrm>
            <a:custGeom>
              <a:avLst/>
              <a:gdLst/>
              <a:ahLst/>
              <a:cxnLst>
                <a:cxn ang="0">
                  <a:pos x="71" y="4"/>
                </a:cxn>
                <a:cxn ang="0">
                  <a:pos x="71" y="75"/>
                </a:cxn>
                <a:cxn ang="0">
                  <a:pos x="71" y="132"/>
                </a:cxn>
                <a:cxn ang="0">
                  <a:pos x="69" y="188"/>
                </a:cxn>
                <a:cxn ang="0">
                  <a:pos x="79" y="212"/>
                </a:cxn>
                <a:cxn ang="0">
                  <a:pos x="82" y="230"/>
                </a:cxn>
                <a:cxn ang="0">
                  <a:pos x="86" y="231"/>
                </a:cxn>
                <a:cxn ang="0">
                  <a:pos x="82" y="241"/>
                </a:cxn>
                <a:cxn ang="0">
                  <a:pos x="69" y="237"/>
                </a:cxn>
                <a:cxn ang="0">
                  <a:pos x="56" y="207"/>
                </a:cxn>
                <a:cxn ang="0">
                  <a:pos x="54" y="186"/>
                </a:cxn>
                <a:cxn ang="0">
                  <a:pos x="42" y="121"/>
                </a:cxn>
                <a:cxn ang="0">
                  <a:pos x="42" y="103"/>
                </a:cxn>
                <a:cxn ang="0">
                  <a:pos x="42" y="136"/>
                </a:cxn>
                <a:cxn ang="0">
                  <a:pos x="38" y="180"/>
                </a:cxn>
                <a:cxn ang="0">
                  <a:pos x="38" y="199"/>
                </a:cxn>
                <a:cxn ang="0">
                  <a:pos x="33" y="220"/>
                </a:cxn>
                <a:cxn ang="0">
                  <a:pos x="23" y="235"/>
                </a:cxn>
                <a:cxn ang="0">
                  <a:pos x="10" y="235"/>
                </a:cxn>
                <a:cxn ang="0">
                  <a:pos x="6" y="231"/>
                </a:cxn>
                <a:cxn ang="0">
                  <a:pos x="21" y="199"/>
                </a:cxn>
                <a:cxn ang="0">
                  <a:pos x="21" y="186"/>
                </a:cxn>
                <a:cxn ang="0">
                  <a:pos x="21" y="153"/>
                </a:cxn>
                <a:cxn ang="0">
                  <a:pos x="13" y="100"/>
                </a:cxn>
                <a:cxn ang="0">
                  <a:pos x="0" y="0"/>
                </a:cxn>
                <a:cxn ang="0">
                  <a:pos x="71" y="4"/>
                </a:cxn>
              </a:cxnLst>
              <a:rect l="0" t="0" r="r" b="b"/>
              <a:pathLst>
                <a:path w="86" h="241">
                  <a:moveTo>
                    <a:pt x="71" y="4"/>
                  </a:moveTo>
                  <a:lnTo>
                    <a:pt x="71" y="75"/>
                  </a:lnTo>
                  <a:lnTo>
                    <a:pt x="71" y="132"/>
                  </a:lnTo>
                  <a:lnTo>
                    <a:pt x="69" y="188"/>
                  </a:lnTo>
                  <a:lnTo>
                    <a:pt x="79" y="212"/>
                  </a:lnTo>
                  <a:lnTo>
                    <a:pt x="82" y="230"/>
                  </a:lnTo>
                  <a:lnTo>
                    <a:pt x="86" y="231"/>
                  </a:lnTo>
                  <a:lnTo>
                    <a:pt x="82" y="241"/>
                  </a:lnTo>
                  <a:lnTo>
                    <a:pt x="69" y="237"/>
                  </a:lnTo>
                  <a:lnTo>
                    <a:pt x="56" y="207"/>
                  </a:lnTo>
                  <a:lnTo>
                    <a:pt x="54" y="186"/>
                  </a:lnTo>
                  <a:lnTo>
                    <a:pt x="42" y="121"/>
                  </a:lnTo>
                  <a:lnTo>
                    <a:pt x="42" y="103"/>
                  </a:lnTo>
                  <a:lnTo>
                    <a:pt x="42" y="136"/>
                  </a:lnTo>
                  <a:lnTo>
                    <a:pt x="38" y="180"/>
                  </a:lnTo>
                  <a:lnTo>
                    <a:pt x="38" y="199"/>
                  </a:lnTo>
                  <a:lnTo>
                    <a:pt x="33" y="220"/>
                  </a:lnTo>
                  <a:lnTo>
                    <a:pt x="23" y="235"/>
                  </a:lnTo>
                  <a:lnTo>
                    <a:pt x="10" y="235"/>
                  </a:lnTo>
                  <a:lnTo>
                    <a:pt x="6" y="231"/>
                  </a:lnTo>
                  <a:lnTo>
                    <a:pt x="21" y="199"/>
                  </a:lnTo>
                  <a:lnTo>
                    <a:pt x="21" y="186"/>
                  </a:lnTo>
                  <a:lnTo>
                    <a:pt x="21" y="153"/>
                  </a:lnTo>
                  <a:lnTo>
                    <a:pt x="13" y="100"/>
                  </a:lnTo>
                  <a:lnTo>
                    <a:pt x="0" y="0"/>
                  </a:lnTo>
                  <a:lnTo>
                    <a:pt x="71" y="4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40" name="Freeform 204"/>
            <p:cNvSpPr>
              <a:spLocks/>
            </p:cNvSpPr>
            <p:nvPr/>
          </p:nvSpPr>
          <p:spPr bwMode="auto">
            <a:xfrm>
              <a:off x="870" y="1985"/>
              <a:ext cx="30" cy="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2"/>
                </a:cxn>
                <a:cxn ang="0">
                  <a:pos x="46" y="45"/>
                </a:cxn>
                <a:cxn ang="0">
                  <a:pos x="27" y="0"/>
                </a:cxn>
                <a:cxn ang="0">
                  <a:pos x="0" y="0"/>
                </a:cxn>
              </a:cxnLst>
              <a:rect l="0" t="0" r="r" b="b"/>
              <a:pathLst>
                <a:path w="46" h="45">
                  <a:moveTo>
                    <a:pt x="0" y="0"/>
                  </a:moveTo>
                  <a:lnTo>
                    <a:pt x="0" y="22"/>
                  </a:lnTo>
                  <a:lnTo>
                    <a:pt x="46" y="45"/>
                  </a:lnTo>
                  <a:lnTo>
                    <a:pt x="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41" name="Freeform 205"/>
            <p:cNvSpPr>
              <a:spLocks/>
            </p:cNvSpPr>
            <p:nvPr/>
          </p:nvSpPr>
          <p:spPr bwMode="auto">
            <a:xfrm>
              <a:off x="905" y="2052"/>
              <a:ext cx="30" cy="1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7"/>
                </a:cxn>
                <a:cxn ang="0">
                  <a:pos x="14" y="58"/>
                </a:cxn>
                <a:cxn ang="0">
                  <a:pos x="25" y="81"/>
                </a:cxn>
                <a:cxn ang="0">
                  <a:pos x="48" y="103"/>
                </a:cxn>
                <a:cxn ang="0">
                  <a:pos x="48" y="109"/>
                </a:cxn>
                <a:cxn ang="0">
                  <a:pos x="0" y="0"/>
                </a:cxn>
              </a:cxnLst>
              <a:rect l="0" t="0" r="r" b="b"/>
              <a:pathLst>
                <a:path w="48" h="109">
                  <a:moveTo>
                    <a:pt x="0" y="0"/>
                  </a:moveTo>
                  <a:lnTo>
                    <a:pt x="0" y="37"/>
                  </a:lnTo>
                  <a:lnTo>
                    <a:pt x="14" y="58"/>
                  </a:lnTo>
                  <a:lnTo>
                    <a:pt x="25" y="81"/>
                  </a:lnTo>
                  <a:lnTo>
                    <a:pt x="48" y="103"/>
                  </a:lnTo>
                  <a:lnTo>
                    <a:pt x="48" y="1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5F1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42" name="Freeform 206"/>
            <p:cNvSpPr>
              <a:spLocks/>
            </p:cNvSpPr>
            <p:nvPr/>
          </p:nvSpPr>
          <p:spPr bwMode="auto">
            <a:xfrm>
              <a:off x="905" y="2052"/>
              <a:ext cx="30" cy="1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7"/>
                </a:cxn>
                <a:cxn ang="0">
                  <a:pos x="14" y="58"/>
                </a:cxn>
                <a:cxn ang="0">
                  <a:pos x="25" y="81"/>
                </a:cxn>
                <a:cxn ang="0">
                  <a:pos x="48" y="103"/>
                </a:cxn>
                <a:cxn ang="0">
                  <a:pos x="48" y="109"/>
                </a:cxn>
                <a:cxn ang="0">
                  <a:pos x="0" y="0"/>
                </a:cxn>
              </a:cxnLst>
              <a:rect l="0" t="0" r="r" b="b"/>
              <a:pathLst>
                <a:path w="48" h="109">
                  <a:moveTo>
                    <a:pt x="0" y="0"/>
                  </a:moveTo>
                  <a:lnTo>
                    <a:pt x="0" y="37"/>
                  </a:lnTo>
                  <a:lnTo>
                    <a:pt x="14" y="58"/>
                  </a:lnTo>
                  <a:lnTo>
                    <a:pt x="25" y="81"/>
                  </a:lnTo>
                  <a:lnTo>
                    <a:pt x="48" y="103"/>
                  </a:lnTo>
                  <a:lnTo>
                    <a:pt x="48" y="109"/>
                  </a:lnTo>
                  <a:lnTo>
                    <a:pt x="0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43" name="Freeform 207"/>
            <p:cNvSpPr>
              <a:spLocks/>
            </p:cNvSpPr>
            <p:nvPr/>
          </p:nvSpPr>
          <p:spPr bwMode="auto">
            <a:xfrm>
              <a:off x="907" y="2250"/>
              <a:ext cx="29" cy="58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46" y="7"/>
                </a:cxn>
                <a:cxn ang="0">
                  <a:pos x="46" y="25"/>
                </a:cxn>
                <a:cxn ang="0">
                  <a:pos x="40" y="19"/>
                </a:cxn>
                <a:cxn ang="0">
                  <a:pos x="36" y="28"/>
                </a:cxn>
                <a:cxn ang="0">
                  <a:pos x="36" y="40"/>
                </a:cxn>
                <a:cxn ang="0">
                  <a:pos x="29" y="51"/>
                </a:cxn>
                <a:cxn ang="0">
                  <a:pos x="17" y="57"/>
                </a:cxn>
                <a:cxn ang="0">
                  <a:pos x="10" y="59"/>
                </a:cxn>
                <a:cxn ang="0">
                  <a:pos x="0" y="57"/>
                </a:cxn>
                <a:cxn ang="0">
                  <a:pos x="0" y="46"/>
                </a:cxn>
                <a:cxn ang="0">
                  <a:pos x="8" y="28"/>
                </a:cxn>
                <a:cxn ang="0">
                  <a:pos x="12" y="30"/>
                </a:cxn>
                <a:cxn ang="0">
                  <a:pos x="17" y="30"/>
                </a:cxn>
                <a:cxn ang="0">
                  <a:pos x="27" y="30"/>
                </a:cxn>
                <a:cxn ang="0">
                  <a:pos x="34" y="25"/>
                </a:cxn>
                <a:cxn ang="0">
                  <a:pos x="38" y="13"/>
                </a:cxn>
                <a:cxn ang="0">
                  <a:pos x="44" y="0"/>
                </a:cxn>
              </a:cxnLst>
              <a:rect l="0" t="0" r="r" b="b"/>
              <a:pathLst>
                <a:path w="46" h="59">
                  <a:moveTo>
                    <a:pt x="44" y="0"/>
                  </a:moveTo>
                  <a:lnTo>
                    <a:pt x="46" y="7"/>
                  </a:lnTo>
                  <a:lnTo>
                    <a:pt x="46" y="25"/>
                  </a:lnTo>
                  <a:lnTo>
                    <a:pt x="40" y="19"/>
                  </a:lnTo>
                  <a:lnTo>
                    <a:pt x="36" y="28"/>
                  </a:lnTo>
                  <a:lnTo>
                    <a:pt x="36" y="40"/>
                  </a:lnTo>
                  <a:lnTo>
                    <a:pt x="29" y="51"/>
                  </a:lnTo>
                  <a:lnTo>
                    <a:pt x="17" y="57"/>
                  </a:lnTo>
                  <a:lnTo>
                    <a:pt x="10" y="59"/>
                  </a:lnTo>
                  <a:lnTo>
                    <a:pt x="0" y="57"/>
                  </a:lnTo>
                  <a:lnTo>
                    <a:pt x="0" y="46"/>
                  </a:lnTo>
                  <a:lnTo>
                    <a:pt x="8" y="28"/>
                  </a:lnTo>
                  <a:lnTo>
                    <a:pt x="12" y="30"/>
                  </a:lnTo>
                  <a:lnTo>
                    <a:pt x="17" y="30"/>
                  </a:lnTo>
                  <a:lnTo>
                    <a:pt x="27" y="30"/>
                  </a:lnTo>
                  <a:lnTo>
                    <a:pt x="34" y="25"/>
                  </a:lnTo>
                  <a:lnTo>
                    <a:pt x="38" y="13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44" name="Freeform 208"/>
            <p:cNvSpPr>
              <a:spLocks/>
            </p:cNvSpPr>
            <p:nvPr/>
          </p:nvSpPr>
          <p:spPr bwMode="auto">
            <a:xfrm>
              <a:off x="941" y="2247"/>
              <a:ext cx="28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6" y="17"/>
                </a:cxn>
                <a:cxn ang="0">
                  <a:pos x="7" y="25"/>
                </a:cxn>
                <a:cxn ang="0">
                  <a:pos x="9" y="36"/>
                </a:cxn>
                <a:cxn ang="0">
                  <a:pos x="15" y="48"/>
                </a:cxn>
                <a:cxn ang="0">
                  <a:pos x="23" y="57"/>
                </a:cxn>
                <a:cxn ang="0">
                  <a:pos x="29" y="63"/>
                </a:cxn>
                <a:cxn ang="0">
                  <a:pos x="38" y="65"/>
                </a:cxn>
                <a:cxn ang="0">
                  <a:pos x="42" y="59"/>
                </a:cxn>
                <a:cxn ang="0">
                  <a:pos x="44" y="53"/>
                </a:cxn>
                <a:cxn ang="0">
                  <a:pos x="44" y="48"/>
                </a:cxn>
                <a:cxn ang="0">
                  <a:pos x="44" y="40"/>
                </a:cxn>
                <a:cxn ang="0">
                  <a:pos x="38" y="30"/>
                </a:cxn>
                <a:cxn ang="0">
                  <a:pos x="34" y="34"/>
                </a:cxn>
                <a:cxn ang="0">
                  <a:pos x="25" y="34"/>
                </a:cxn>
                <a:cxn ang="0">
                  <a:pos x="17" y="34"/>
                </a:cxn>
                <a:cxn ang="0">
                  <a:pos x="7" y="11"/>
                </a:cxn>
                <a:cxn ang="0">
                  <a:pos x="0" y="0"/>
                </a:cxn>
              </a:cxnLst>
              <a:rect l="0" t="0" r="r" b="b"/>
              <a:pathLst>
                <a:path w="44" h="65">
                  <a:moveTo>
                    <a:pt x="0" y="0"/>
                  </a:moveTo>
                  <a:lnTo>
                    <a:pt x="0" y="25"/>
                  </a:lnTo>
                  <a:lnTo>
                    <a:pt x="6" y="17"/>
                  </a:lnTo>
                  <a:lnTo>
                    <a:pt x="7" y="25"/>
                  </a:lnTo>
                  <a:lnTo>
                    <a:pt x="9" y="36"/>
                  </a:lnTo>
                  <a:lnTo>
                    <a:pt x="15" y="48"/>
                  </a:lnTo>
                  <a:lnTo>
                    <a:pt x="23" y="57"/>
                  </a:lnTo>
                  <a:lnTo>
                    <a:pt x="29" y="63"/>
                  </a:lnTo>
                  <a:lnTo>
                    <a:pt x="38" y="65"/>
                  </a:lnTo>
                  <a:lnTo>
                    <a:pt x="42" y="59"/>
                  </a:lnTo>
                  <a:lnTo>
                    <a:pt x="44" y="53"/>
                  </a:lnTo>
                  <a:lnTo>
                    <a:pt x="44" y="48"/>
                  </a:lnTo>
                  <a:lnTo>
                    <a:pt x="44" y="40"/>
                  </a:lnTo>
                  <a:lnTo>
                    <a:pt x="38" y="30"/>
                  </a:lnTo>
                  <a:lnTo>
                    <a:pt x="34" y="34"/>
                  </a:lnTo>
                  <a:lnTo>
                    <a:pt x="25" y="34"/>
                  </a:lnTo>
                  <a:lnTo>
                    <a:pt x="17" y="34"/>
                  </a:lnTo>
                  <a:lnTo>
                    <a:pt x="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45" name="Freeform 209"/>
            <p:cNvSpPr>
              <a:spLocks/>
            </p:cNvSpPr>
            <p:nvPr/>
          </p:nvSpPr>
          <p:spPr bwMode="auto">
            <a:xfrm>
              <a:off x="907" y="2250"/>
              <a:ext cx="29" cy="58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46" y="7"/>
                </a:cxn>
                <a:cxn ang="0">
                  <a:pos x="46" y="25"/>
                </a:cxn>
                <a:cxn ang="0">
                  <a:pos x="40" y="19"/>
                </a:cxn>
                <a:cxn ang="0">
                  <a:pos x="36" y="28"/>
                </a:cxn>
                <a:cxn ang="0">
                  <a:pos x="36" y="40"/>
                </a:cxn>
                <a:cxn ang="0">
                  <a:pos x="29" y="51"/>
                </a:cxn>
                <a:cxn ang="0">
                  <a:pos x="17" y="57"/>
                </a:cxn>
                <a:cxn ang="0">
                  <a:pos x="10" y="59"/>
                </a:cxn>
                <a:cxn ang="0">
                  <a:pos x="0" y="57"/>
                </a:cxn>
                <a:cxn ang="0">
                  <a:pos x="0" y="46"/>
                </a:cxn>
                <a:cxn ang="0">
                  <a:pos x="8" y="28"/>
                </a:cxn>
                <a:cxn ang="0">
                  <a:pos x="12" y="30"/>
                </a:cxn>
                <a:cxn ang="0">
                  <a:pos x="17" y="30"/>
                </a:cxn>
                <a:cxn ang="0">
                  <a:pos x="27" y="30"/>
                </a:cxn>
                <a:cxn ang="0">
                  <a:pos x="34" y="25"/>
                </a:cxn>
                <a:cxn ang="0">
                  <a:pos x="38" y="13"/>
                </a:cxn>
                <a:cxn ang="0">
                  <a:pos x="44" y="0"/>
                </a:cxn>
              </a:cxnLst>
              <a:rect l="0" t="0" r="r" b="b"/>
              <a:pathLst>
                <a:path w="46" h="59">
                  <a:moveTo>
                    <a:pt x="44" y="0"/>
                  </a:moveTo>
                  <a:lnTo>
                    <a:pt x="46" y="7"/>
                  </a:lnTo>
                  <a:lnTo>
                    <a:pt x="46" y="25"/>
                  </a:lnTo>
                  <a:lnTo>
                    <a:pt x="40" y="19"/>
                  </a:lnTo>
                  <a:lnTo>
                    <a:pt x="36" y="28"/>
                  </a:lnTo>
                  <a:lnTo>
                    <a:pt x="36" y="40"/>
                  </a:lnTo>
                  <a:lnTo>
                    <a:pt x="29" y="51"/>
                  </a:lnTo>
                  <a:lnTo>
                    <a:pt x="17" y="57"/>
                  </a:lnTo>
                  <a:lnTo>
                    <a:pt x="10" y="59"/>
                  </a:lnTo>
                  <a:lnTo>
                    <a:pt x="0" y="57"/>
                  </a:lnTo>
                  <a:lnTo>
                    <a:pt x="0" y="46"/>
                  </a:lnTo>
                  <a:lnTo>
                    <a:pt x="8" y="28"/>
                  </a:lnTo>
                  <a:lnTo>
                    <a:pt x="12" y="30"/>
                  </a:lnTo>
                  <a:lnTo>
                    <a:pt x="17" y="30"/>
                  </a:lnTo>
                  <a:lnTo>
                    <a:pt x="27" y="30"/>
                  </a:lnTo>
                  <a:lnTo>
                    <a:pt x="34" y="25"/>
                  </a:lnTo>
                  <a:lnTo>
                    <a:pt x="38" y="13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46" name="Freeform 210"/>
            <p:cNvSpPr>
              <a:spLocks/>
            </p:cNvSpPr>
            <p:nvPr/>
          </p:nvSpPr>
          <p:spPr bwMode="auto">
            <a:xfrm>
              <a:off x="941" y="2247"/>
              <a:ext cx="28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6" y="17"/>
                </a:cxn>
                <a:cxn ang="0">
                  <a:pos x="7" y="25"/>
                </a:cxn>
                <a:cxn ang="0">
                  <a:pos x="9" y="36"/>
                </a:cxn>
                <a:cxn ang="0">
                  <a:pos x="15" y="48"/>
                </a:cxn>
                <a:cxn ang="0">
                  <a:pos x="23" y="57"/>
                </a:cxn>
                <a:cxn ang="0">
                  <a:pos x="29" y="63"/>
                </a:cxn>
                <a:cxn ang="0">
                  <a:pos x="38" y="65"/>
                </a:cxn>
                <a:cxn ang="0">
                  <a:pos x="42" y="59"/>
                </a:cxn>
                <a:cxn ang="0">
                  <a:pos x="44" y="53"/>
                </a:cxn>
                <a:cxn ang="0">
                  <a:pos x="44" y="48"/>
                </a:cxn>
                <a:cxn ang="0">
                  <a:pos x="44" y="40"/>
                </a:cxn>
                <a:cxn ang="0">
                  <a:pos x="38" y="30"/>
                </a:cxn>
                <a:cxn ang="0">
                  <a:pos x="34" y="34"/>
                </a:cxn>
                <a:cxn ang="0">
                  <a:pos x="25" y="34"/>
                </a:cxn>
                <a:cxn ang="0">
                  <a:pos x="17" y="34"/>
                </a:cxn>
                <a:cxn ang="0">
                  <a:pos x="7" y="11"/>
                </a:cxn>
                <a:cxn ang="0">
                  <a:pos x="0" y="0"/>
                </a:cxn>
              </a:cxnLst>
              <a:rect l="0" t="0" r="r" b="b"/>
              <a:pathLst>
                <a:path w="44" h="65">
                  <a:moveTo>
                    <a:pt x="0" y="0"/>
                  </a:moveTo>
                  <a:lnTo>
                    <a:pt x="0" y="25"/>
                  </a:lnTo>
                  <a:lnTo>
                    <a:pt x="6" y="17"/>
                  </a:lnTo>
                  <a:lnTo>
                    <a:pt x="7" y="25"/>
                  </a:lnTo>
                  <a:lnTo>
                    <a:pt x="9" y="36"/>
                  </a:lnTo>
                  <a:lnTo>
                    <a:pt x="15" y="48"/>
                  </a:lnTo>
                  <a:lnTo>
                    <a:pt x="23" y="57"/>
                  </a:lnTo>
                  <a:lnTo>
                    <a:pt x="29" y="63"/>
                  </a:lnTo>
                  <a:lnTo>
                    <a:pt x="38" y="65"/>
                  </a:lnTo>
                  <a:lnTo>
                    <a:pt x="42" y="59"/>
                  </a:lnTo>
                  <a:lnTo>
                    <a:pt x="44" y="53"/>
                  </a:lnTo>
                  <a:lnTo>
                    <a:pt x="44" y="48"/>
                  </a:lnTo>
                  <a:lnTo>
                    <a:pt x="44" y="40"/>
                  </a:lnTo>
                  <a:lnTo>
                    <a:pt x="38" y="30"/>
                  </a:lnTo>
                  <a:lnTo>
                    <a:pt x="34" y="34"/>
                  </a:lnTo>
                  <a:lnTo>
                    <a:pt x="25" y="34"/>
                  </a:lnTo>
                  <a:lnTo>
                    <a:pt x="17" y="34"/>
                  </a:lnTo>
                  <a:lnTo>
                    <a:pt x="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47" name="Freeform 211"/>
            <p:cNvSpPr>
              <a:spLocks/>
            </p:cNvSpPr>
            <p:nvPr/>
          </p:nvSpPr>
          <p:spPr bwMode="auto">
            <a:xfrm>
              <a:off x="883" y="1796"/>
              <a:ext cx="97" cy="454"/>
            </a:xfrm>
            <a:custGeom>
              <a:avLst/>
              <a:gdLst/>
              <a:ahLst/>
              <a:cxnLst>
                <a:cxn ang="0">
                  <a:pos x="111" y="1"/>
                </a:cxn>
                <a:cxn ang="0">
                  <a:pos x="138" y="17"/>
                </a:cxn>
                <a:cxn ang="0">
                  <a:pos x="145" y="32"/>
                </a:cxn>
                <a:cxn ang="0">
                  <a:pos x="149" y="139"/>
                </a:cxn>
                <a:cxn ang="0">
                  <a:pos x="149" y="162"/>
                </a:cxn>
                <a:cxn ang="0">
                  <a:pos x="130" y="162"/>
                </a:cxn>
                <a:cxn ang="0">
                  <a:pos x="132" y="223"/>
                </a:cxn>
                <a:cxn ang="0">
                  <a:pos x="124" y="223"/>
                </a:cxn>
                <a:cxn ang="0">
                  <a:pos x="113" y="353"/>
                </a:cxn>
                <a:cxn ang="0">
                  <a:pos x="113" y="424"/>
                </a:cxn>
                <a:cxn ang="0">
                  <a:pos x="111" y="456"/>
                </a:cxn>
                <a:cxn ang="0">
                  <a:pos x="103" y="464"/>
                </a:cxn>
                <a:cxn ang="0">
                  <a:pos x="90" y="456"/>
                </a:cxn>
                <a:cxn ang="0">
                  <a:pos x="82" y="403"/>
                </a:cxn>
                <a:cxn ang="0">
                  <a:pos x="78" y="458"/>
                </a:cxn>
                <a:cxn ang="0">
                  <a:pos x="67" y="462"/>
                </a:cxn>
                <a:cxn ang="0">
                  <a:pos x="57" y="458"/>
                </a:cxn>
                <a:cxn ang="0">
                  <a:pos x="46" y="351"/>
                </a:cxn>
                <a:cxn ang="0">
                  <a:pos x="32" y="275"/>
                </a:cxn>
                <a:cxn ang="0">
                  <a:pos x="13" y="202"/>
                </a:cxn>
                <a:cxn ang="0">
                  <a:pos x="0" y="202"/>
                </a:cxn>
                <a:cxn ang="0">
                  <a:pos x="13" y="105"/>
                </a:cxn>
                <a:cxn ang="0">
                  <a:pos x="13" y="26"/>
                </a:cxn>
                <a:cxn ang="0">
                  <a:pos x="21" y="17"/>
                </a:cxn>
                <a:cxn ang="0">
                  <a:pos x="50" y="0"/>
                </a:cxn>
                <a:cxn ang="0">
                  <a:pos x="78" y="40"/>
                </a:cxn>
                <a:cxn ang="0">
                  <a:pos x="111" y="1"/>
                </a:cxn>
              </a:cxnLst>
              <a:rect l="0" t="0" r="r" b="b"/>
              <a:pathLst>
                <a:path w="149" h="464">
                  <a:moveTo>
                    <a:pt x="111" y="1"/>
                  </a:moveTo>
                  <a:lnTo>
                    <a:pt x="138" y="17"/>
                  </a:lnTo>
                  <a:lnTo>
                    <a:pt x="145" y="32"/>
                  </a:lnTo>
                  <a:lnTo>
                    <a:pt x="149" y="139"/>
                  </a:lnTo>
                  <a:lnTo>
                    <a:pt x="149" y="162"/>
                  </a:lnTo>
                  <a:lnTo>
                    <a:pt x="130" y="162"/>
                  </a:lnTo>
                  <a:lnTo>
                    <a:pt x="132" y="223"/>
                  </a:lnTo>
                  <a:lnTo>
                    <a:pt x="124" y="223"/>
                  </a:lnTo>
                  <a:lnTo>
                    <a:pt x="113" y="353"/>
                  </a:lnTo>
                  <a:lnTo>
                    <a:pt x="113" y="424"/>
                  </a:lnTo>
                  <a:lnTo>
                    <a:pt x="111" y="456"/>
                  </a:lnTo>
                  <a:lnTo>
                    <a:pt x="103" y="464"/>
                  </a:lnTo>
                  <a:lnTo>
                    <a:pt x="90" y="456"/>
                  </a:lnTo>
                  <a:lnTo>
                    <a:pt x="82" y="403"/>
                  </a:lnTo>
                  <a:lnTo>
                    <a:pt x="78" y="458"/>
                  </a:lnTo>
                  <a:lnTo>
                    <a:pt x="67" y="462"/>
                  </a:lnTo>
                  <a:lnTo>
                    <a:pt x="57" y="458"/>
                  </a:lnTo>
                  <a:lnTo>
                    <a:pt x="46" y="351"/>
                  </a:lnTo>
                  <a:lnTo>
                    <a:pt x="32" y="275"/>
                  </a:lnTo>
                  <a:lnTo>
                    <a:pt x="13" y="202"/>
                  </a:lnTo>
                  <a:lnTo>
                    <a:pt x="0" y="202"/>
                  </a:lnTo>
                  <a:lnTo>
                    <a:pt x="13" y="105"/>
                  </a:lnTo>
                  <a:lnTo>
                    <a:pt x="13" y="26"/>
                  </a:lnTo>
                  <a:lnTo>
                    <a:pt x="21" y="17"/>
                  </a:lnTo>
                  <a:lnTo>
                    <a:pt x="50" y="0"/>
                  </a:lnTo>
                  <a:lnTo>
                    <a:pt x="78" y="40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48" name="Freeform 212"/>
            <p:cNvSpPr>
              <a:spLocks/>
            </p:cNvSpPr>
            <p:nvPr/>
          </p:nvSpPr>
          <p:spPr bwMode="auto">
            <a:xfrm>
              <a:off x="925" y="1913"/>
              <a:ext cx="35" cy="97"/>
            </a:xfrm>
            <a:custGeom>
              <a:avLst/>
              <a:gdLst/>
              <a:ahLst/>
              <a:cxnLst>
                <a:cxn ang="0">
                  <a:pos x="53" y="99"/>
                </a:cxn>
                <a:cxn ang="0">
                  <a:pos x="2" y="94"/>
                </a:cxn>
                <a:cxn ang="0">
                  <a:pos x="0" y="0"/>
                </a:cxn>
              </a:cxnLst>
              <a:rect l="0" t="0" r="r" b="b"/>
              <a:pathLst>
                <a:path w="53" h="99">
                  <a:moveTo>
                    <a:pt x="53" y="99"/>
                  </a:moveTo>
                  <a:lnTo>
                    <a:pt x="2" y="94"/>
                  </a:lnTo>
                  <a:lnTo>
                    <a:pt x="0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49" name="Freeform 213"/>
            <p:cNvSpPr>
              <a:spLocks/>
            </p:cNvSpPr>
            <p:nvPr/>
          </p:nvSpPr>
          <p:spPr bwMode="auto">
            <a:xfrm>
              <a:off x="925" y="1929"/>
              <a:ext cx="43" cy="46"/>
            </a:xfrm>
            <a:custGeom>
              <a:avLst/>
              <a:gdLst/>
              <a:ahLst/>
              <a:cxnLst>
                <a:cxn ang="0">
                  <a:pos x="65" y="46"/>
                </a:cxn>
                <a:cxn ang="0">
                  <a:pos x="42" y="33"/>
                </a:cxn>
                <a:cxn ang="0">
                  <a:pos x="0" y="0"/>
                </a:cxn>
              </a:cxnLst>
              <a:rect l="0" t="0" r="r" b="b"/>
              <a:pathLst>
                <a:path w="65" h="46">
                  <a:moveTo>
                    <a:pt x="65" y="46"/>
                  </a:moveTo>
                  <a:lnTo>
                    <a:pt x="42" y="33"/>
                  </a:lnTo>
                  <a:lnTo>
                    <a:pt x="0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50" name="Freeform 214"/>
            <p:cNvSpPr>
              <a:spLocks/>
            </p:cNvSpPr>
            <p:nvPr/>
          </p:nvSpPr>
          <p:spPr bwMode="auto">
            <a:xfrm>
              <a:off x="911" y="1842"/>
              <a:ext cx="50" cy="83"/>
            </a:xfrm>
            <a:custGeom>
              <a:avLst/>
              <a:gdLst/>
              <a:ahLst/>
              <a:cxnLst>
                <a:cxn ang="0">
                  <a:pos x="76" y="29"/>
                </a:cxn>
                <a:cxn ang="0">
                  <a:pos x="30" y="0"/>
                </a:cxn>
                <a:cxn ang="0">
                  <a:pos x="0" y="58"/>
                </a:cxn>
                <a:cxn ang="0">
                  <a:pos x="50" y="86"/>
                </a:cxn>
                <a:cxn ang="0">
                  <a:pos x="76" y="29"/>
                </a:cxn>
              </a:cxnLst>
              <a:rect l="0" t="0" r="r" b="b"/>
              <a:pathLst>
                <a:path w="76" h="86">
                  <a:moveTo>
                    <a:pt x="76" y="29"/>
                  </a:moveTo>
                  <a:lnTo>
                    <a:pt x="30" y="0"/>
                  </a:lnTo>
                  <a:lnTo>
                    <a:pt x="0" y="58"/>
                  </a:lnTo>
                  <a:lnTo>
                    <a:pt x="50" y="86"/>
                  </a:lnTo>
                  <a:lnTo>
                    <a:pt x="76" y="29"/>
                  </a:lnTo>
                  <a:close/>
                </a:path>
              </a:pathLst>
            </a:custGeom>
            <a:solidFill>
              <a:srgbClr val="DFDFF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51" name="Freeform 215"/>
            <p:cNvSpPr>
              <a:spLocks/>
            </p:cNvSpPr>
            <p:nvPr/>
          </p:nvSpPr>
          <p:spPr bwMode="auto">
            <a:xfrm>
              <a:off x="901" y="1875"/>
              <a:ext cx="28" cy="44"/>
            </a:xfrm>
            <a:custGeom>
              <a:avLst/>
              <a:gdLst/>
              <a:ahLst/>
              <a:cxnLst>
                <a:cxn ang="0">
                  <a:pos x="44" y="25"/>
                </a:cxn>
                <a:cxn ang="0">
                  <a:pos x="30" y="19"/>
                </a:cxn>
                <a:cxn ang="0">
                  <a:pos x="28" y="6"/>
                </a:cxn>
                <a:cxn ang="0">
                  <a:pos x="19" y="2"/>
                </a:cxn>
                <a:cxn ang="0">
                  <a:pos x="13" y="0"/>
                </a:cxn>
                <a:cxn ang="0">
                  <a:pos x="11" y="0"/>
                </a:cxn>
                <a:cxn ang="0">
                  <a:pos x="11" y="2"/>
                </a:cxn>
                <a:cxn ang="0">
                  <a:pos x="1" y="7"/>
                </a:cxn>
                <a:cxn ang="0">
                  <a:pos x="0" y="23"/>
                </a:cxn>
                <a:cxn ang="0">
                  <a:pos x="1" y="28"/>
                </a:cxn>
                <a:cxn ang="0">
                  <a:pos x="13" y="36"/>
                </a:cxn>
                <a:cxn ang="0">
                  <a:pos x="40" y="46"/>
                </a:cxn>
                <a:cxn ang="0">
                  <a:pos x="44" y="25"/>
                </a:cxn>
              </a:cxnLst>
              <a:rect l="0" t="0" r="r" b="b"/>
              <a:pathLst>
                <a:path w="44" h="46">
                  <a:moveTo>
                    <a:pt x="44" y="25"/>
                  </a:moveTo>
                  <a:lnTo>
                    <a:pt x="30" y="19"/>
                  </a:lnTo>
                  <a:lnTo>
                    <a:pt x="28" y="6"/>
                  </a:lnTo>
                  <a:lnTo>
                    <a:pt x="19" y="2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11" y="2"/>
                  </a:lnTo>
                  <a:lnTo>
                    <a:pt x="1" y="7"/>
                  </a:lnTo>
                  <a:lnTo>
                    <a:pt x="0" y="23"/>
                  </a:lnTo>
                  <a:lnTo>
                    <a:pt x="1" y="28"/>
                  </a:lnTo>
                  <a:lnTo>
                    <a:pt x="13" y="36"/>
                  </a:lnTo>
                  <a:lnTo>
                    <a:pt x="40" y="46"/>
                  </a:lnTo>
                  <a:lnTo>
                    <a:pt x="44" y="25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52" name="Freeform 216"/>
            <p:cNvSpPr>
              <a:spLocks/>
            </p:cNvSpPr>
            <p:nvPr/>
          </p:nvSpPr>
          <p:spPr bwMode="auto">
            <a:xfrm>
              <a:off x="926" y="1896"/>
              <a:ext cx="42" cy="54"/>
            </a:xfrm>
            <a:custGeom>
              <a:avLst/>
              <a:gdLst/>
              <a:ahLst/>
              <a:cxnLst>
                <a:cxn ang="0">
                  <a:pos x="63" y="55"/>
                </a:cxn>
                <a:cxn ang="0">
                  <a:pos x="38" y="44"/>
                </a:cxn>
                <a:cxn ang="0">
                  <a:pos x="19" y="32"/>
                </a:cxn>
                <a:cxn ang="0">
                  <a:pos x="0" y="23"/>
                </a:cxn>
                <a:cxn ang="0">
                  <a:pos x="7" y="0"/>
                </a:cxn>
                <a:cxn ang="0">
                  <a:pos x="44" y="15"/>
                </a:cxn>
                <a:cxn ang="0">
                  <a:pos x="63" y="21"/>
                </a:cxn>
                <a:cxn ang="0">
                  <a:pos x="63" y="17"/>
                </a:cxn>
                <a:cxn ang="0">
                  <a:pos x="63" y="55"/>
                </a:cxn>
              </a:cxnLst>
              <a:rect l="0" t="0" r="r" b="b"/>
              <a:pathLst>
                <a:path w="63" h="55">
                  <a:moveTo>
                    <a:pt x="63" y="55"/>
                  </a:moveTo>
                  <a:lnTo>
                    <a:pt x="38" y="44"/>
                  </a:lnTo>
                  <a:lnTo>
                    <a:pt x="19" y="32"/>
                  </a:lnTo>
                  <a:lnTo>
                    <a:pt x="0" y="23"/>
                  </a:lnTo>
                  <a:lnTo>
                    <a:pt x="7" y="0"/>
                  </a:lnTo>
                  <a:lnTo>
                    <a:pt x="44" y="15"/>
                  </a:lnTo>
                  <a:lnTo>
                    <a:pt x="63" y="21"/>
                  </a:lnTo>
                  <a:lnTo>
                    <a:pt x="63" y="17"/>
                  </a:lnTo>
                  <a:lnTo>
                    <a:pt x="63" y="55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53" name="Freeform 217"/>
            <p:cNvSpPr>
              <a:spLocks/>
            </p:cNvSpPr>
            <p:nvPr/>
          </p:nvSpPr>
          <p:spPr bwMode="auto">
            <a:xfrm>
              <a:off x="883" y="1796"/>
              <a:ext cx="97" cy="454"/>
            </a:xfrm>
            <a:custGeom>
              <a:avLst/>
              <a:gdLst/>
              <a:ahLst/>
              <a:cxnLst>
                <a:cxn ang="0">
                  <a:pos x="111" y="1"/>
                </a:cxn>
                <a:cxn ang="0">
                  <a:pos x="138" y="17"/>
                </a:cxn>
                <a:cxn ang="0">
                  <a:pos x="145" y="32"/>
                </a:cxn>
                <a:cxn ang="0">
                  <a:pos x="149" y="139"/>
                </a:cxn>
                <a:cxn ang="0">
                  <a:pos x="149" y="162"/>
                </a:cxn>
                <a:cxn ang="0">
                  <a:pos x="130" y="162"/>
                </a:cxn>
                <a:cxn ang="0">
                  <a:pos x="132" y="223"/>
                </a:cxn>
                <a:cxn ang="0">
                  <a:pos x="124" y="223"/>
                </a:cxn>
                <a:cxn ang="0">
                  <a:pos x="113" y="353"/>
                </a:cxn>
                <a:cxn ang="0">
                  <a:pos x="113" y="424"/>
                </a:cxn>
                <a:cxn ang="0">
                  <a:pos x="111" y="456"/>
                </a:cxn>
                <a:cxn ang="0">
                  <a:pos x="103" y="464"/>
                </a:cxn>
                <a:cxn ang="0">
                  <a:pos x="90" y="456"/>
                </a:cxn>
                <a:cxn ang="0">
                  <a:pos x="82" y="403"/>
                </a:cxn>
                <a:cxn ang="0">
                  <a:pos x="78" y="458"/>
                </a:cxn>
                <a:cxn ang="0">
                  <a:pos x="67" y="462"/>
                </a:cxn>
                <a:cxn ang="0">
                  <a:pos x="57" y="458"/>
                </a:cxn>
                <a:cxn ang="0">
                  <a:pos x="46" y="351"/>
                </a:cxn>
                <a:cxn ang="0">
                  <a:pos x="32" y="275"/>
                </a:cxn>
                <a:cxn ang="0">
                  <a:pos x="13" y="202"/>
                </a:cxn>
                <a:cxn ang="0">
                  <a:pos x="0" y="202"/>
                </a:cxn>
                <a:cxn ang="0">
                  <a:pos x="13" y="105"/>
                </a:cxn>
                <a:cxn ang="0">
                  <a:pos x="13" y="26"/>
                </a:cxn>
                <a:cxn ang="0">
                  <a:pos x="21" y="17"/>
                </a:cxn>
                <a:cxn ang="0">
                  <a:pos x="50" y="0"/>
                </a:cxn>
                <a:cxn ang="0">
                  <a:pos x="78" y="40"/>
                </a:cxn>
                <a:cxn ang="0">
                  <a:pos x="111" y="1"/>
                </a:cxn>
              </a:cxnLst>
              <a:rect l="0" t="0" r="r" b="b"/>
              <a:pathLst>
                <a:path w="149" h="464">
                  <a:moveTo>
                    <a:pt x="111" y="1"/>
                  </a:moveTo>
                  <a:lnTo>
                    <a:pt x="138" y="17"/>
                  </a:lnTo>
                  <a:lnTo>
                    <a:pt x="145" y="32"/>
                  </a:lnTo>
                  <a:lnTo>
                    <a:pt x="149" y="139"/>
                  </a:lnTo>
                  <a:lnTo>
                    <a:pt x="149" y="162"/>
                  </a:lnTo>
                  <a:lnTo>
                    <a:pt x="130" y="162"/>
                  </a:lnTo>
                  <a:lnTo>
                    <a:pt x="132" y="223"/>
                  </a:lnTo>
                  <a:lnTo>
                    <a:pt x="124" y="223"/>
                  </a:lnTo>
                  <a:lnTo>
                    <a:pt x="113" y="353"/>
                  </a:lnTo>
                  <a:lnTo>
                    <a:pt x="113" y="424"/>
                  </a:lnTo>
                  <a:lnTo>
                    <a:pt x="111" y="456"/>
                  </a:lnTo>
                  <a:lnTo>
                    <a:pt x="103" y="464"/>
                  </a:lnTo>
                  <a:lnTo>
                    <a:pt x="90" y="456"/>
                  </a:lnTo>
                  <a:lnTo>
                    <a:pt x="82" y="403"/>
                  </a:lnTo>
                  <a:lnTo>
                    <a:pt x="78" y="458"/>
                  </a:lnTo>
                  <a:lnTo>
                    <a:pt x="67" y="462"/>
                  </a:lnTo>
                  <a:lnTo>
                    <a:pt x="57" y="458"/>
                  </a:lnTo>
                  <a:lnTo>
                    <a:pt x="46" y="351"/>
                  </a:lnTo>
                  <a:lnTo>
                    <a:pt x="32" y="275"/>
                  </a:lnTo>
                  <a:lnTo>
                    <a:pt x="13" y="202"/>
                  </a:lnTo>
                  <a:lnTo>
                    <a:pt x="0" y="202"/>
                  </a:lnTo>
                  <a:lnTo>
                    <a:pt x="13" y="105"/>
                  </a:lnTo>
                  <a:lnTo>
                    <a:pt x="13" y="26"/>
                  </a:lnTo>
                  <a:lnTo>
                    <a:pt x="21" y="17"/>
                  </a:lnTo>
                  <a:lnTo>
                    <a:pt x="50" y="0"/>
                  </a:lnTo>
                  <a:lnTo>
                    <a:pt x="78" y="40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54" name="Freeform 218"/>
            <p:cNvSpPr>
              <a:spLocks/>
            </p:cNvSpPr>
            <p:nvPr/>
          </p:nvSpPr>
          <p:spPr bwMode="auto">
            <a:xfrm>
              <a:off x="925" y="1913"/>
              <a:ext cx="35" cy="97"/>
            </a:xfrm>
            <a:custGeom>
              <a:avLst/>
              <a:gdLst/>
              <a:ahLst/>
              <a:cxnLst>
                <a:cxn ang="0">
                  <a:pos x="53" y="99"/>
                </a:cxn>
                <a:cxn ang="0">
                  <a:pos x="2" y="94"/>
                </a:cxn>
                <a:cxn ang="0">
                  <a:pos x="0" y="0"/>
                </a:cxn>
              </a:cxnLst>
              <a:rect l="0" t="0" r="r" b="b"/>
              <a:pathLst>
                <a:path w="53" h="99">
                  <a:moveTo>
                    <a:pt x="53" y="99"/>
                  </a:moveTo>
                  <a:lnTo>
                    <a:pt x="2" y="94"/>
                  </a:lnTo>
                  <a:lnTo>
                    <a:pt x="0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55" name="Freeform 219"/>
            <p:cNvSpPr>
              <a:spLocks/>
            </p:cNvSpPr>
            <p:nvPr/>
          </p:nvSpPr>
          <p:spPr bwMode="auto">
            <a:xfrm>
              <a:off x="925" y="1929"/>
              <a:ext cx="43" cy="46"/>
            </a:xfrm>
            <a:custGeom>
              <a:avLst/>
              <a:gdLst/>
              <a:ahLst/>
              <a:cxnLst>
                <a:cxn ang="0">
                  <a:pos x="65" y="46"/>
                </a:cxn>
                <a:cxn ang="0">
                  <a:pos x="42" y="33"/>
                </a:cxn>
                <a:cxn ang="0">
                  <a:pos x="0" y="0"/>
                </a:cxn>
              </a:cxnLst>
              <a:rect l="0" t="0" r="r" b="b"/>
              <a:pathLst>
                <a:path w="65" h="46">
                  <a:moveTo>
                    <a:pt x="65" y="46"/>
                  </a:moveTo>
                  <a:lnTo>
                    <a:pt x="42" y="33"/>
                  </a:lnTo>
                  <a:lnTo>
                    <a:pt x="0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56" name="Freeform 220"/>
            <p:cNvSpPr>
              <a:spLocks/>
            </p:cNvSpPr>
            <p:nvPr/>
          </p:nvSpPr>
          <p:spPr bwMode="auto">
            <a:xfrm>
              <a:off x="883" y="1796"/>
              <a:ext cx="97" cy="454"/>
            </a:xfrm>
            <a:custGeom>
              <a:avLst/>
              <a:gdLst/>
              <a:ahLst/>
              <a:cxnLst>
                <a:cxn ang="0">
                  <a:pos x="111" y="1"/>
                </a:cxn>
                <a:cxn ang="0">
                  <a:pos x="138" y="17"/>
                </a:cxn>
                <a:cxn ang="0">
                  <a:pos x="145" y="32"/>
                </a:cxn>
                <a:cxn ang="0">
                  <a:pos x="149" y="139"/>
                </a:cxn>
                <a:cxn ang="0">
                  <a:pos x="149" y="162"/>
                </a:cxn>
                <a:cxn ang="0">
                  <a:pos x="130" y="162"/>
                </a:cxn>
                <a:cxn ang="0">
                  <a:pos x="132" y="223"/>
                </a:cxn>
                <a:cxn ang="0">
                  <a:pos x="124" y="223"/>
                </a:cxn>
                <a:cxn ang="0">
                  <a:pos x="113" y="353"/>
                </a:cxn>
                <a:cxn ang="0">
                  <a:pos x="113" y="424"/>
                </a:cxn>
                <a:cxn ang="0">
                  <a:pos x="111" y="456"/>
                </a:cxn>
                <a:cxn ang="0">
                  <a:pos x="103" y="464"/>
                </a:cxn>
                <a:cxn ang="0">
                  <a:pos x="90" y="456"/>
                </a:cxn>
                <a:cxn ang="0">
                  <a:pos x="82" y="403"/>
                </a:cxn>
                <a:cxn ang="0">
                  <a:pos x="78" y="458"/>
                </a:cxn>
                <a:cxn ang="0">
                  <a:pos x="67" y="462"/>
                </a:cxn>
                <a:cxn ang="0">
                  <a:pos x="57" y="458"/>
                </a:cxn>
                <a:cxn ang="0">
                  <a:pos x="46" y="351"/>
                </a:cxn>
                <a:cxn ang="0">
                  <a:pos x="32" y="275"/>
                </a:cxn>
                <a:cxn ang="0">
                  <a:pos x="13" y="202"/>
                </a:cxn>
                <a:cxn ang="0">
                  <a:pos x="0" y="202"/>
                </a:cxn>
                <a:cxn ang="0">
                  <a:pos x="13" y="105"/>
                </a:cxn>
                <a:cxn ang="0">
                  <a:pos x="13" y="26"/>
                </a:cxn>
                <a:cxn ang="0">
                  <a:pos x="21" y="17"/>
                </a:cxn>
                <a:cxn ang="0">
                  <a:pos x="50" y="0"/>
                </a:cxn>
                <a:cxn ang="0">
                  <a:pos x="78" y="40"/>
                </a:cxn>
                <a:cxn ang="0">
                  <a:pos x="111" y="1"/>
                </a:cxn>
              </a:cxnLst>
              <a:rect l="0" t="0" r="r" b="b"/>
              <a:pathLst>
                <a:path w="149" h="464">
                  <a:moveTo>
                    <a:pt x="111" y="1"/>
                  </a:moveTo>
                  <a:lnTo>
                    <a:pt x="138" y="17"/>
                  </a:lnTo>
                  <a:lnTo>
                    <a:pt x="145" y="32"/>
                  </a:lnTo>
                  <a:lnTo>
                    <a:pt x="149" y="139"/>
                  </a:lnTo>
                  <a:lnTo>
                    <a:pt x="149" y="162"/>
                  </a:lnTo>
                  <a:lnTo>
                    <a:pt x="130" y="162"/>
                  </a:lnTo>
                  <a:lnTo>
                    <a:pt x="132" y="223"/>
                  </a:lnTo>
                  <a:lnTo>
                    <a:pt x="124" y="223"/>
                  </a:lnTo>
                  <a:lnTo>
                    <a:pt x="113" y="353"/>
                  </a:lnTo>
                  <a:lnTo>
                    <a:pt x="113" y="424"/>
                  </a:lnTo>
                  <a:lnTo>
                    <a:pt x="111" y="456"/>
                  </a:lnTo>
                  <a:lnTo>
                    <a:pt x="103" y="464"/>
                  </a:lnTo>
                  <a:lnTo>
                    <a:pt x="90" y="456"/>
                  </a:lnTo>
                  <a:lnTo>
                    <a:pt x="82" y="403"/>
                  </a:lnTo>
                  <a:lnTo>
                    <a:pt x="78" y="458"/>
                  </a:lnTo>
                  <a:lnTo>
                    <a:pt x="67" y="462"/>
                  </a:lnTo>
                  <a:lnTo>
                    <a:pt x="57" y="458"/>
                  </a:lnTo>
                  <a:lnTo>
                    <a:pt x="46" y="351"/>
                  </a:lnTo>
                  <a:lnTo>
                    <a:pt x="32" y="275"/>
                  </a:lnTo>
                  <a:lnTo>
                    <a:pt x="13" y="202"/>
                  </a:lnTo>
                  <a:lnTo>
                    <a:pt x="0" y="202"/>
                  </a:lnTo>
                  <a:lnTo>
                    <a:pt x="13" y="105"/>
                  </a:lnTo>
                  <a:lnTo>
                    <a:pt x="13" y="26"/>
                  </a:lnTo>
                  <a:lnTo>
                    <a:pt x="21" y="17"/>
                  </a:lnTo>
                  <a:lnTo>
                    <a:pt x="50" y="0"/>
                  </a:lnTo>
                  <a:lnTo>
                    <a:pt x="78" y="40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57" name="Freeform 221"/>
            <p:cNvSpPr>
              <a:spLocks/>
            </p:cNvSpPr>
            <p:nvPr/>
          </p:nvSpPr>
          <p:spPr bwMode="auto">
            <a:xfrm>
              <a:off x="925" y="1913"/>
              <a:ext cx="35" cy="97"/>
            </a:xfrm>
            <a:custGeom>
              <a:avLst/>
              <a:gdLst/>
              <a:ahLst/>
              <a:cxnLst>
                <a:cxn ang="0">
                  <a:pos x="53" y="99"/>
                </a:cxn>
                <a:cxn ang="0">
                  <a:pos x="2" y="94"/>
                </a:cxn>
                <a:cxn ang="0">
                  <a:pos x="0" y="0"/>
                </a:cxn>
              </a:cxnLst>
              <a:rect l="0" t="0" r="r" b="b"/>
              <a:pathLst>
                <a:path w="53" h="99">
                  <a:moveTo>
                    <a:pt x="53" y="99"/>
                  </a:moveTo>
                  <a:lnTo>
                    <a:pt x="2" y="94"/>
                  </a:lnTo>
                  <a:lnTo>
                    <a:pt x="0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58" name="Freeform 222"/>
            <p:cNvSpPr>
              <a:spLocks/>
            </p:cNvSpPr>
            <p:nvPr/>
          </p:nvSpPr>
          <p:spPr bwMode="auto">
            <a:xfrm>
              <a:off x="925" y="1929"/>
              <a:ext cx="43" cy="46"/>
            </a:xfrm>
            <a:custGeom>
              <a:avLst/>
              <a:gdLst/>
              <a:ahLst/>
              <a:cxnLst>
                <a:cxn ang="0">
                  <a:pos x="65" y="46"/>
                </a:cxn>
                <a:cxn ang="0">
                  <a:pos x="42" y="33"/>
                </a:cxn>
                <a:cxn ang="0">
                  <a:pos x="0" y="0"/>
                </a:cxn>
              </a:cxnLst>
              <a:rect l="0" t="0" r="r" b="b"/>
              <a:pathLst>
                <a:path w="65" h="46">
                  <a:moveTo>
                    <a:pt x="65" y="46"/>
                  </a:moveTo>
                  <a:lnTo>
                    <a:pt x="42" y="33"/>
                  </a:lnTo>
                  <a:lnTo>
                    <a:pt x="0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59" name="Freeform 223"/>
            <p:cNvSpPr>
              <a:spLocks/>
            </p:cNvSpPr>
            <p:nvPr/>
          </p:nvSpPr>
          <p:spPr bwMode="auto">
            <a:xfrm>
              <a:off x="925" y="1913"/>
              <a:ext cx="35" cy="97"/>
            </a:xfrm>
            <a:custGeom>
              <a:avLst/>
              <a:gdLst/>
              <a:ahLst/>
              <a:cxnLst>
                <a:cxn ang="0">
                  <a:pos x="53" y="99"/>
                </a:cxn>
                <a:cxn ang="0">
                  <a:pos x="2" y="94"/>
                </a:cxn>
                <a:cxn ang="0">
                  <a:pos x="0" y="0"/>
                </a:cxn>
              </a:cxnLst>
              <a:rect l="0" t="0" r="r" b="b"/>
              <a:pathLst>
                <a:path w="53" h="99">
                  <a:moveTo>
                    <a:pt x="53" y="99"/>
                  </a:moveTo>
                  <a:lnTo>
                    <a:pt x="2" y="94"/>
                  </a:lnTo>
                  <a:lnTo>
                    <a:pt x="0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60" name="Freeform 224"/>
            <p:cNvSpPr>
              <a:spLocks/>
            </p:cNvSpPr>
            <p:nvPr/>
          </p:nvSpPr>
          <p:spPr bwMode="auto">
            <a:xfrm>
              <a:off x="925" y="1929"/>
              <a:ext cx="43" cy="46"/>
            </a:xfrm>
            <a:custGeom>
              <a:avLst/>
              <a:gdLst/>
              <a:ahLst/>
              <a:cxnLst>
                <a:cxn ang="0">
                  <a:pos x="65" y="46"/>
                </a:cxn>
                <a:cxn ang="0">
                  <a:pos x="42" y="33"/>
                </a:cxn>
                <a:cxn ang="0">
                  <a:pos x="0" y="0"/>
                </a:cxn>
              </a:cxnLst>
              <a:rect l="0" t="0" r="r" b="b"/>
              <a:pathLst>
                <a:path w="65" h="46">
                  <a:moveTo>
                    <a:pt x="65" y="46"/>
                  </a:moveTo>
                  <a:lnTo>
                    <a:pt x="42" y="33"/>
                  </a:lnTo>
                  <a:lnTo>
                    <a:pt x="0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61" name="Freeform 225"/>
            <p:cNvSpPr>
              <a:spLocks/>
            </p:cNvSpPr>
            <p:nvPr/>
          </p:nvSpPr>
          <p:spPr bwMode="auto">
            <a:xfrm>
              <a:off x="911" y="1842"/>
              <a:ext cx="50" cy="83"/>
            </a:xfrm>
            <a:custGeom>
              <a:avLst/>
              <a:gdLst/>
              <a:ahLst/>
              <a:cxnLst>
                <a:cxn ang="0">
                  <a:pos x="76" y="29"/>
                </a:cxn>
                <a:cxn ang="0">
                  <a:pos x="30" y="0"/>
                </a:cxn>
                <a:cxn ang="0">
                  <a:pos x="0" y="58"/>
                </a:cxn>
                <a:cxn ang="0">
                  <a:pos x="50" y="86"/>
                </a:cxn>
                <a:cxn ang="0">
                  <a:pos x="76" y="29"/>
                </a:cxn>
              </a:cxnLst>
              <a:rect l="0" t="0" r="r" b="b"/>
              <a:pathLst>
                <a:path w="76" h="86">
                  <a:moveTo>
                    <a:pt x="76" y="29"/>
                  </a:moveTo>
                  <a:lnTo>
                    <a:pt x="30" y="0"/>
                  </a:lnTo>
                  <a:lnTo>
                    <a:pt x="0" y="58"/>
                  </a:lnTo>
                  <a:lnTo>
                    <a:pt x="50" y="86"/>
                  </a:lnTo>
                  <a:lnTo>
                    <a:pt x="76" y="29"/>
                  </a:lnTo>
                  <a:close/>
                </a:path>
              </a:pathLst>
            </a:custGeom>
            <a:solidFill>
              <a:srgbClr val="DFDFF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62" name="Freeform 226"/>
            <p:cNvSpPr>
              <a:spLocks/>
            </p:cNvSpPr>
            <p:nvPr/>
          </p:nvSpPr>
          <p:spPr bwMode="auto">
            <a:xfrm>
              <a:off x="901" y="1875"/>
              <a:ext cx="28" cy="44"/>
            </a:xfrm>
            <a:custGeom>
              <a:avLst/>
              <a:gdLst/>
              <a:ahLst/>
              <a:cxnLst>
                <a:cxn ang="0">
                  <a:pos x="44" y="25"/>
                </a:cxn>
                <a:cxn ang="0">
                  <a:pos x="30" y="19"/>
                </a:cxn>
                <a:cxn ang="0">
                  <a:pos x="28" y="6"/>
                </a:cxn>
                <a:cxn ang="0">
                  <a:pos x="19" y="2"/>
                </a:cxn>
                <a:cxn ang="0">
                  <a:pos x="13" y="0"/>
                </a:cxn>
                <a:cxn ang="0">
                  <a:pos x="11" y="0"/>
                </a:cxn>
                <a:cxn ang="0">
                  <a:pos x="11" y="2"/>
                </a:cxn>
                <a:cxn ang="0">
                  <a:pos x="1" y="7"/>
                </a:cxn>
                <a:cxn ang="0">
                  <a:pos x="0" y="23"/>
                </a:cxn>
                <a:cxn ang="0">
                  <a:pos x="1" y="28"/>
                </a:cxn>
                <a:cxn ang="0">
                  <a:pos x="13" y="36"/>
                </a:cxn>
                <a:cxn ang="0">
                  <a:pos x="40" y="46"/>
                </a:cxn>
                <a:cxn ang="0">
                  <a:pos x="44" y="25"/>
                </a:cxn>
              </a:cxnLst>
              <a:rect l="0" t="0" r="r" b="b"/>
              <a:pathLst>
                <a:path w="44" h="46">
                  <a:moveTo>
                    <a:pt x="44" y="25"/>
                  </a:moveTo>
                  <a:lnTo>
                    <a:pt x="30" y="19"/>
                  </a:lnTo>
                  <a:lnTo>
                    <a:pt x="28" y="6"/>
                  </a:lnTo>
                  <a:lnTo>
                    <a:pt x="19" y="2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11" y="2"/>
                  </a:lnTo>
                  <a:lnTo>
                    <a:pt x="1" y="7"/>
                  </a:lnTo>
                  <a:lnTo>
                    <a:pt x="0" y="23"/>
                  </a:lnTo>
                  <a:lnTo>
                    <a:pt x="1" y="28"/>
                  </a:lnTo>
                  <a:lnTo>
                    <a:pt x="13" y="36"/>
                  </a:lnTo>
                  <a:lnTo>
                    <a:pt x="40" y="46"/>
                  </a:lnTo>
                  <a:lnTo>
                    <a:pt x="44" y="25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63" name="Freeform 227"/>
            <p:cNvSpPr>
              <a:spLocks/>
            </p:cNvSpPr>
            <p:nvPr/>
          </p:nvSpPr>
          <p:spPr bwMode="auto">
            <a:xfrm>
              <a:off x="926" y="1896"/>
              <a:ext cx="42" cy="54"/>
            </a:xfrm>
            <a:custGeom>
              <a:avLst/>
              <a:gdLst/>
              <a:ahLst/>
              <a:cxnLst>
                <a:cxn ang="0">
                  <a:pos x="63" y="55"/>
                </a:cxn>
                <a:cxn ang="0">
                  <a:pos x="38" y="44"/>
                </a:cxn>
                <a:cxn ang="0">
                  <a:pos x="19" y="32"/>
                </a:cxn>
                <a:cxn ang="0">
                  <a:pos x="0" y="23"/>
                </a:cxn>
                <a:cxn ang="0">
                  <a:pos x="7" y="0"/>
                </a:cxn>
                <a:cxn ang="0">
                  <a:pos x="44" y="15"/>
                </a:cxn>
                <a:cxn ang="0">
                  <a:pos x="63" y="21"/>
                </a:cxn>
                <a:cxn ang="0">
                  <a:pos x="63" y="17"/>
                </a:cxn>
                <a:cxn ang="0">
                  <a:pos x="63" y="55"/>
                </a:cxn>
              </a:cxnLst>
              <a:rect l="0" t="0" r="r" b="b"/>
              <a:pathLst>
                <a:path w="63" h="55">
                  <a:moveTo>
                    <a:pt x="63" y="55"/>
                  </a:moveTo>
                  <a:lnTo>
                    <a:pt x="38" y="44"/>
                  </a:lnTo>
                  <a:lnTo>
                    <a:pt x="19" y="32"/>
                  </a:lnTo>
                  <a:lnTo>
                    <a:pt x="0" y="23"/>
                  </a:lnTo>
                  <a:lnTo>
                    <a:pt x="7" y="0"/>
                  </a:lnTo>
                  <a:lnTo>
                    <a:pt x="44" y="15"/>
                  </a:lnTo>
                  <a:lnTo>
                    <a:pt x="63" y="21"/>
                  </a:lnTo>
                  <a:lnTo>
                    <a:pt x="63" y="17"/>
                  </a:lnTo>
                  <a:lnTo>
                    <a:pt x="63" y="55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64" name="Freeform 228"/>
            <p:cNvSpPr>
              <a:spLocks/>
            </p:cNvSpPr>
            <p:nvPr/>
          </p:nvSpPr>
          <p:spPr bwMode="auto">
            <a:xfrm>
              <a:off x="911" y="1842"/>
              <a:ext cx="50" cy="83"/>
            </a:xfrm>
            <a:custGeom>
              <a:avLst/>
              <a:gdLst/>
              <a:ahLst/>
              <a:cxnLst>
                <a:cxn ang="0">
                  <a:pos x="76" y="29"/>
                </a:cxn>
                <a:cxn ang="0">
                  <a:pos x="30" y="0"/>
                </a:cxn>
                <a:cxn ang="0">
                  <a:pos x="0" y="58"/>
                </a:cxn>
                <a:cxn ang="0">
                  <a:pos x="50" y="86"/>
                </a:cxn>
                <a:cxn ang="0">
                  <a:pos x="76" y="29"/>
                </a:cxn>
              </a:cxnLst>
              <a:rect l="0" t="0" r="r" b="b"/>
              <a:pathLst>
                <a:path w="76" h="86">
                  <a:moveTo>
                    <a:pt x="76" y="29"/>
                  </a:moveTo>
                  <a:lnTo>
                    <a:pt x="30" y="0"/>
                  </a:lnTo>
                  <a:lnTo>
                    <a:pt x="0" y="58"/>
                  </a:lnTo>
                  <a:lnTo>
                    <a:pt x="50" y="86"/>
                  </a:lnTo>
                  <a:lnTo>
                    <a:pt x="76" y="29"/>
                  </a:lnTo>
                  <a:close/>
                </a:path>
              </a:pathLst>
            </a:custGeom>
            <a:solidFill>
              <a:srgbClr val="DFDFF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65" name="Freeform 229"/>
            <p:cNvSpPr>
              <a:spLocks/>
            </p:cNvSpPr>
            <p:nvPr/>
          </p:nvSpPr>
          <p:spPr bwMode="auto">
            <a:xfrm>
              <a:off x="901" y="1875"/>
              <a:ext cx="28" cy="44"/>
            </a:xfrm>
            <a:custGeom>
              <a:avLst/>
              <a:gdLst/>
              <a:ahLst/>
              <a:cxnLst>
                <a:cxn ang="0">
                  <a:pos x="44" y="25"/>
                </a:cxn>
                <a:cxn ang="0">
                  <a:pos x="30" y="19"/>
                </a:cxn>
                <a:cxn ang="0">
                  <a:pos x="28" y="6"/>
                </a:cxn>
                <a:cxn ang="0">
                  <a:pos x="19" y="2"/>
                </a:cxn>
                <a:cxn ang="0">
                  <a:pos x="13" y="0"/>
                </a:cxn>
                <a:cxn ang="0">
                  <a:pos x="11" y="0"/>
                </a:cxn>
                <a:cxn ang="0">
                  <a:pos x="11" y="2"/>
                </a:cxn>
                <a:cxn ang="0">
                  <a:pos x="1" y="7"/>
                </a:cxn>
                <a:cxn ang="0">
                  <a:pos x="0" y="23"/>
                </a:cxn>
                <a:cxn ang="0">
                  <a:pos x="1" y="28"/>
                </a:cxn>
                <a:cxn ang="0">
                  <a:pos x="13" y="36"/>
                </a:cxn>
                <a:cxn ang="0">
                  <a:pos x="40" y="46"/>
                </a:cxn>
                <a:cxn ang="0">
                  <a:pos x="44" y="25"/>
                </a:cxn>
              </a:cxnLst>
              <a:rect l="0" t="0" r="r" b="b"/>
              <a:pathLst>
                <a:path w="44" h="46">
                  <a:moveTo>
                    <a:pt x="44" y="25"/>
                  </a:moveTo>
                  <a:lnTo>
                    <a:pt x="30" y="19"/>
                  </a:lnTo>
                  <a:lnTo>
                    <a:pt x="28" y="6"/>
                  </a:lnTo>
                  <a:lnTo>
                    <a:pt x="19" y="2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11" y="2"/>
                  </a:lnTo>
                  <a:lnTo>
                    <a:pt x="1" y="7"/>
                  </a:lnTo>
                  <a:lnTo>
                    <a:pt x="0" y="23"/>
                  </a:lnTo>
                  <a:lnTo>
                    <a:pt x="1" y="28"/>
                  </a:lnTo>
                  <a:lnTo>
                    <a:pt x="13" y="36"/>
                  </a:lnTo>
                  <a:lnTo>
                    <a:pt x="40" y="46"/>
                  </a:lnTo>
                  <a:lnTo>
                    <a:pt x="44" y="25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66" name="Freeform 230"/>
            <p:cNvSpPr>
              <a:spLocks/>
            </p:cNvSpPr>
            <p:nvPr/>
          </p:nvSpPr>
          <p:spPr bwMode="auto">
            <a:xfrm>
              <a:off x="926" y="1896"/>
              <a:ext cx="42" cy="54"/>
            </a:xfrm>
            <a:custGeom>
              <a:avLst/>
              <a:gdLst/>
              <a:ahLst/>
              <a:cxnLst>
                <a:cxn ang="0">
                  <a:pos x="63" y="55"/>
                </a:cxn>
                <a:cxn ang="0">
                  <a:pos x="38" y="44"/>
                </a:cxn>
                <a:cxn ang="0">
                  <a:pos x="19" y="32"/>
                </a:cxn>
                <a:cxn ang="0">
                  <a:pos x="0" y="23"/>
                </a:cxn>
                <a:cxn ang="0">
                  <a:pos x="7" y="0"/>
                </a:cxn>
                <a:cxn ang="0">
                  <a:pos x="44" y="15"/>
                </a:cxn>
                <a:cxn ang="0">
                  <a:pos x="63" y="21"/>
                </a:cxn>
                <a:cxn ang="0">
                  <a:pos x="63" y="17"/>
                </a:cxn>
                <a:cxn ang="0">
                  <a:pos x="63" y="55"/>
                </a:cxn>
              </a:cxnLst>
              <a:rect l="0" t="0" r="r" b="b"/>
              <a:pathLst>
                <a:path w="63" h="55">
                  <a:moveTo>
                    <a:pt x="63" y="55"/>
                  </a:moveTo>
                  <a:lnTo>
                    <a:pt x="38" y="44"/>
                  </a:lnTo>
                  <a:lnTo>
                    <a:pt x="19" y="32"/>
                  </a:lnTo>
                  <a:lnTo>
                    <a:pt x="0" y="23"/>
                  </a:lnTo>
                  <a:lnTo>
                    <a:pt x="7" y="0"/>
                  </a:lnTo>
                  <a:lnTo>
                    <a:pt x="44" y="15"/>
                  </a:lnTo>
                  <a:lnTo>
                    <a:pt x="63" y="21"/>
                  </a:lnTo>
                  <a:lnTo>
                    <a:pt x="63" y="17"/>
                  </a:lnTo>
                  <a:lnTo>
                    <a:pt x="63" y="55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67" name="Freeform 231"/>
            <p:cNvSpPr>
              <a:spLocks/>
            </p:cNvSpPr>
            <p:nvPr/>
          </p:nvSpPr>
          <p:spPr bwMode="auto">
            <a:xfrm>
              <a:off x="907" y="2027"/>
              <a:ext cx="29" cy="1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87"/>
                </a:cxn>
                <a:cxn ang="0">
                  <a:pos x="46" y="166"/>
                </a:cxn>
              </a:cxnLst>
              <a:rect l="0" t="0" r="r" b="b"/>
              <a:pathLst>
                <a:path w="46" h="166">
                  <a:moveTo>
                    <a:pt x="0" y="0"/>
                  </a:moveTo>
                  <a:lnTo>
                    <a:pt x="19" y="87"/>
                  </a:lnTo>
                  <a:lnTo>
                    <a:pt x="46" y="166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68" name="Freeform 232"/>
            <p:cNvSpPr>
              <a:spLocks/>
            </p:cNvSpPr>
            <p:nvPr/>
          </p:nvSpPr>
          <p:spPr bwMode="auto">
            <a:xfrm>
              <a:off x="691" y="1759"/>
              <a:ext cx="131" cy="168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53" y="12"/>
                </a:cxn>
                <a:cxn ang="0">
                  <a:pos x="178" y="27"/>
                </a:cxn>
                <a:cxn ang="0">
                  <a:pos x="194" y="77"/>
                </a:cxn>
                <a:cxn ang="0">
                  <a:pos x="205" y="113"/>
                </a:cxn>
                <a:cxn ang="0">
                  <a:pos x="205" y="119"/>
                </a:cxn>
                <a:cxn ang="0">
                  <a:pos x="196" y="140"/>
                </a:cxn>
                <a:cxn ang="0">
                  <a:pos x="188" y="146"/>
                </a:cxn>
                <a:cxn ang="0">
                  <a:pos x="180" y="149"/>
                </a:cxn>
                <a:cxn ang="0">
                  <a:pos x="180" y="155"/>
                </a:cxn>
                <a:cxn ang="0">
                  <a:pos x="169" y="146"/>
                </a:cxn>
                <a:cxn ang="0">
                  <a:pos x="169" y="167"/>
                </a:cxn>
                <a:cxn ang="0">
                  <a:pos x="161" y="174"/>
                </a:cxn>
                <a:cxn ang="0">
                  <a:pos x="41" y="174"/>
                </a:cxn>
                <a:cxn ang="0">
                  <a:pos x="31" y="163"/>
                </a:cxn>
                <a:cxn ang="0">
                  <a:pos x="33" y="146"/>
                </a:cxn>
                <a:cxn ang="0">
                  <a:pos x="21" y="157"/>
                </a:cxn>
                <a:cxn ang="0">
                  <a:pos x="0" y="125"/>
                </a:cxn>
                <a:cxn ang="0">
                  <a:pos x="41" y="21"/>
                </a:cxn>
                <a:cxn ang="0">
                  <a:pos x="79" y="10"/>
                </a:cxn>
                <a:cxn ang="0">
                  <a:pos x="90" y="4"/>
                </a:cxn>
                <a:cxn ang="0">
                  <a:pos x="107" y="18"/>
                </a:cxn>
                <a:cxn ang="0">
                  <a:pos x="129" y="0"/>
                </a:cxn>
              </a:cxnLst>
              <a:rect l="0" t="0" r="r" b="b"/>
              <a:pathLst>
                <a:path w="205" h="174">
                  <a:moveTo>
                    <a:pt x="129" y="0"/>
                  </a:moveTo>
                  <a:lnTo>
                    <a:pt x="153" y="12"/>
                  </a:lnTo>
                  <a:lnTo>
                    <a:pt x="178" y="27"/>
                  </a:lnTo>
                  <a:lnTo>
                    <a:pt x="194" y="77"/>
                  </a:lnTo>
                  <a:lnTo>
                    <a:pt x="205" y="113"/>
                  </a:lnTo>
                  <a:lnTo>
                    <a:pt x="205" y="119"/>
                  </a:lnTo>
                  <a:lnTo>
                    <a:pt x="196" y="140"/>
                  </a:lnTo>
                  <a:lnTo>
                    <a:pt x="188" y="146"/>
                  </a:lnTo>
                  <a:lnTo>
                    <a:pt x="180" y="149"/>
                  </a:lnTo>
                  <a:lnTo>
                    <a:pt x="180" y="155"/>
                  </a:lnTo>
                  <a:lnTo>
                    <a:pt x="169" y="146"/>
                  </a:lnTo>
                  <a:lnTo>
                    <a:pt x="169" y="167"/>
                  </a:lnTo>
                  <a:lnTo>
                    <a:pt x="161" y="174"/>
                  </a:lnTo>
                  <a:lnTo>
                    <a:pt x="41" y="174"/>
                  </a:lnTo>
                  <a:lnTo>
                    <a:pt x="31" y="163"/>
                  </a:lnTo>
                  <a:lnTo>
                    <a:pt x="33" y="146"/>
                  </a:lnTo>
                  <a:lnTo>
                    <a:pt x="21" y="157"/>
                  </a:lnTo>
                  <a:lnTo>
                    <a:pt x="0" y="125"/>
                  </a:lnTo>
                  <a:lnTo>
                    <a:pt x="41" y="21"/>
                  </a:lnTo>
                  <a:lnTo>
                    <a:pt x="79" y="10"/>
                  </a:lnTo>
                  <a:lnTo>
                    <a:pt x="90" y="4"/>
                  </a:lnTo>
                  <a:lnTo>
                    <a:pt x="107" y="18"/>
                  </a:lnTo>
                  <a:lnTo>
                    <a:pt x="129" y="0"/>
                  </a:lnTo>
                  <a:close/>
                </a:path>
              </a:pathLst>
            </a:custGeom>
            <a:solidFill>
              <a:srgbClr val="3F7FF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69" name="Freeform 233"/>
            <p:cNvSpPr>
              <a:spLocks/>
            </p:cNvSpPr>
            <p:nvPr/>
          </p:nvSpPr>
          <p:spPr bwMode="auto">
            <a:xfrm>
              <a:off x="737" y="1769"/>
              <a:ext cx="29" cy="152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44" y="9"/>
                </a:cxn>
                <a:cxn ang="0">
                  <a:pos x="36" y="15"/>
                </a:cxn>
                <a:cxn ang="0">
                  <a:pos x="46" y="122"/>
                </a:cxn>
                <a:cxn ang="0">
                  <a:pos x="46" y="143"/>
                </a:cxn>
                <a:cxn ang="0">
                  <a:pos x="25" y="155"/>
                </a:cxn>
                <a:cxn ang="0">
                  <a:pos x="0" y="139"/>
                </a:cxn>
                <a:cxn ang="0">
                  <a:pos x="0" y="116"/>
                </a:cxn>
                <a:cxn ang="0">
                  <a:pos x="21" y="15"/>
                </a:cxn>
                <a:cxn ang="0">
                  <a:pos x="12" y="9"/>
                </a:cxn>
                <a:cxn ang="0">
                  <a:pos x="21" y="0"/>
                </a:cxn>
                <a:cxn ang="0">
                  <a:pos x="27" y="4"/>
                </a:cxn>
                <a:cxn ang="0">
                  <a:pos x="36" y="0"/>
                </a:cxn>
              </a:cxnLst>
              <a:rect l="0" t="0" r="r" b="b"/>
              <a:pathLst>
                <a:path w="46" h="155">
                  <a:moveTo>
                    <a:pt x="36" y="0"/>
                  </a:moveTo>
                  <a:lnTo>
                    <a:pt x="44" y="9"/>
                  </a:lnTo>
                  <a:lnTo>
                    <a:pt x="36" y="15"/>
                  </a:lnTo>
                  <a:lnTo>
                    <a:pt x="46" y="122"/>
                  </a:lnTo>
                  <a:lnTo>
                    <a:pt x="46" y="143"/>
                  </a:lnTo>
                  <a:lnTo>
                    <a:pt x="25" y="155"/>
                  </a:lnTo>
                  <a:lnTo>
                    <a:pt x="0" y="139"/>
                  </a:lnTo>
                  <a:lnTo>
                    <a:pt x="0" y="116"/>
                  </a:lnTo>
                  <a:lnTo>
                    <a:pt x="21" y="15"/>
                  </a:lnTo>
                  <a:lnTo>
                    <a:pt x="12" y="9"/>
                  </a:lnTo>
                  <a:lnTo>
                    <a:pt x="21" y="0"/>
                  </a:lnTo>
                  <a:lnTo>
                    <a:pt x="27" y="4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1F9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70" name="Freeform 234"/>
            <p:cNvSpPr>
              <a:spLocks/>
            </p:cNvSpPr>
            <p:nvPr/>
          </p:nvSpPr>
          <p:spPr bwMode="auto">
            <a:xfrm>
              <a:off x="703" y="1842"/>
              <a:ext cx="71" cy="46"/>
            </a:xfrm>
            <a:custGeom>
              <a:avLst/>
              <a:gdLst/>
              <a:ahLst/>
              <a:cxnLst>
                <a:cxn ang="0">
                  <a:pos x="102" y="27"/>
                </a:cxn>
                <a:cxn ang="0">
                  <a:pos x="27" y="0"/>
                </a:cxn>
                <a:cxn ang="0">
                  <a:pos x="0" y="0"/>
                </a:cxn>
                <a:cxn ang="0">
                  <a:pos x="94" y="46"/>
                </a:cxn>
                <a:cxn ang="0">
                  <a:pos x="109" y="33"/>
                </a:cxn>
                <a:cxn ang="0">
                  <a:pos x="102" y="27"/>
                </a:cxn>
              </a:cxnLst>
              <a:rect l="0" t="0" r="r" b="b"/>
              <a:pathLst>
                <a:path w="109" h="46">
                  <a:moveTo>
                    <a:pt x="102" y="27"/>
                  </a:moveTo>
                  <a:lnTo>
                    <a:pt x="27" y="0"/>
                  </a:lnTo>
                  <a:lnTo>
                    <a:pt x="0" y="0"/>
                  </a:lnTo>
                  <a:lnTo>
                    <a:pt x="94" y="46"/>
                  </a:lnTo>
                  <a:lnTo>
                    <a:pt x="109" y="33"/>
                  </a:lnTo>
                  <a:lnTo>
                    <a:pt x="102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71" name="Freeform 235"/>
            <p:cNvSpPr>
              <a:spLocks/>
            </p:cNvSpPr>
            <p:nvPr/>
          </p:nvSpPr>
          <p:spPr bwMode="auto">
            <a:xfrm>
              <a:off x="703" y="1844"/>
              <a:ext cx="44" cy="46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8" y="6"/>
                </a:cxn>
                <a:cxn ang="0">
                  <a:pos x="60" y="16"/>
                </a:cxn>
                <a:cxn ang="0">
                  <a:pos x="65" y="23"/>
                </a:cxn>
                <a:cxn ang="0">
                  <a:pos x="54" y="35"/>
                </a:cxn>
                <a:cxn ang="0">
                  <a:pos x="40" y="44"/>
                </a:cxn>
                <a:cxn ang="0">
                  <a:pos x="19" y="46"/>
                </a:cxn>
                <a:cxn ang="0">
                  <a:pos x="0" y="23"/>
                </a:cxn>
                <a:cxn ang="0">
                  <a:pos x="2" y="0"/>
                </a:cxn>
                <a:cxn ang="0">
                  <a:pos x="19" y="12"/>
                </a:cxn>
                <a:cxn ang="0">
                  <a:pos x="33" y="0"/>
                </a:cxn>
              </a:cxnLst>
              <a:rect l="0" t="0" r="r" b="b"/>
              <a:pathLst>
                <a:path w="65" h="46">
                  <a:moveTo>
                    <a:pt x="33" y="0"/>
                  </a:moveTo>
                  <a:lnTo>
                    <a:pt x="58" y="6"/>
                  </a:lnTo>
                  <a:lnTo>
                    <a:pt x="60" y="16"/>
                  </a:lnTo>
                  <a:lnTo>
                    <a:pt x="65" y="23"/>
                  </a:lnTo>
                  <a:lnTo>
                    <a:pt x="54" y="35"/>
                  </a:lnTo>
                  <a:lnTo>
                    <a:pt x="40" y="44"/>
                  </a:lnTo>
                  <a:lnTo>
                    <a:pt x="19" y="46"/>
                  </a:lnTo>
                  <a:lnTo>
                    <a:pt x="0" y="23"/>
                  </a:lnTo>
                  <a:lnTo>
                    <a:pt x="2" y="0"/>
                  </a:lnTo>
                  <a:lnTo>
                    <a:pt x="19" y="12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72" name="Freeform 236"/>
            <p:cNvSpPr>
              <a:spLocks/>
            </p:cNvSpPr>
            <p:nvPr/>
          </p:nvSpPr>
          <p:spPr bwMode="auto">
            <a:xfrm>
              <a:off x="766" y="1834"/>
              <a:ext cx="30" cy="50"/>
            </a:xfrm>
            <a:custGeom>
              <a:avLst/>
              <a:gdLst/>
              <a:ahLst/>
              <a:cxnLst>
                <a:cxn ang="0">
                  <a:pos x="48" y="30"/>
                </a:cxn>
                <a:cxn ang="0">
                  <a:pos x="44" y="23"/>
                </a:cxn>
                <a:cxn ang="0">
                  <a:pos x="38" y="11"/>
                </a:cxn>
                <a:cxn ang="0">
                  <a:pos x="36" y="2"/>
                </a:cxn>
                <a:cxn ang="0">
                  <a:pos x="19" y="0"/>
                </a:cxn>
                <a:cxn ang="0">
                  <a:pos x="10" y="0"/>
                </a:cxn>
                <a:cxn ang="0">
                  <a:pos x="0" y="25"/>
                </a:cxn>
                <a:cxn ang="0">
                  <a:pos x="4" y="30"/>
                </a:cxn>
                <a:cxn ang="0">
                  <a:pos x="10" y="36"/>
                </a:cxn>
                <a:cxn ang="0">
                  <a:pos x="19" y="42"/>
                </a:cxn>
                <a:cxn ang="0">
                  <a:pos x="27" y="42"/>
                </a:cxn>
                <a:cxn ang="0">
                  <a:pos x="29" y="46"/>
                </a:cxn>
                <a:cxn ang="0">
                  <a:pos x="34" y="48"/>
                </a:cxn>
                <a:cxn ang="0">
                  <a:pos x="44" y="53"/>
                </a:cxn>
                <a:cxn ang="0">
                  <a:pos x="48" y="53"/>
                </a:cxn>
                <a:cxn ang="0">
                  <a:pos x="48" y="30"/>
                </a:cxn>
              </a:cxnLst>
              <a:rect l="0" t="0" r="r" b="b"/>
              <a:pathLst>
                <a:path w="48" h="53">
                  <a:moveTo>
                    <a:pt x="48" y="30"/>
                  </a:moveTo>
                  <a:lnTo>
                    <a:pt x="44" y="23"/>
                  </a:lnTo>
                  <a:lnTo>
                    <a:pt x="38" y="11"/>
                  </a:lnTo>
                  <a:lnTo>
                    <a:pt x="36" y="2"/>
                  </a:lnTo>
                  <a:lnTo>
                    <a:pt x="19" y="0"/>
                  </a:lnTo>
                  <a:lnTo>
                    <a:pt x="10" y="0"/>
                  </a:lnTo>
                  <a:lnTo>
                    <a:pt x="0" y="25"/>
                  </a:lnTo>
                  <a:lnTo>
                    <a:pt x="4" y="30"/>
                  </a:lnTo>
                  <a:lnTo>
                    <a:pt x="10" y="36"/>
                  </a:lnTo>
                  <a:lnTo>
                    <a:pt x="19" y="42"/>
                  </a:lnTo>
                  <a:lnTo>
                    <a:pt x="27" y="42"/>
                  </a:lnTo>
                  <a:lnTo>
                    <a:pt x="29" y="46"/>
                  </a:lnTo>
                  <a:lnTo>
                    <a:pt x="34" y="48"/>
                  </a:lnTo>
                  <a:lnTo>
                    <a:pt x="44" y="53"/>
                  </a:lnTo>
                  <a:lnTo>
                    <a:pt x="48" y="53"/>
                  </a:lnTo>
                  <a:lnTo>
                    <a:pt x="48" y="3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73" name="Freeform 237"/>
            <p:cNvSpPr>
              <a:spLocks/>
            </p:cNvSpPr>
            <p:nvPr/>
          </p:nvSpPr>
          <p:spPr bwMode="auto">
            <a:xfrm>
              <a:off x="691" y="1759"/>
              <a:ext cx="131" cy="168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53" y="12"/>
                </a:cxn>
                <a:cxn ang="0">
                  <a:pos x="178" y="27"/>
                </a:cxn>
                <a:cxn ang="0">
                  <a:pos x="194" y="77"/>
                </a:cxn>
                <a:cxn ang="0">
                  <a:pos x="205" y="113"/>
                </a:cxn>
                <a:cxn ang="0">
                  <a:pos x="205" y="119"/>
                </a:cxn>
                <a:cxn ang="0">
                  <a:pos x="196" y="140"/>
                </a:cxn>
                <a:cxn ang="0">
                  <a:pos x="188" y="146"/>
                </a:cxn>
                <a:cxn ang="0">
                  <a:pos x="180" y="149"/>
                </a:cxn>
                <a:cxn ang="0">
                  <a:pos x="180" y="155"/>
                </a:cxn>
                <a:cxn ang="0">
                  <a:pos x="169" y="146"/>
                </a:cxn>
                <a:cxn ang="0">
                  <a:pos x="169" y="167"/>
                </a:cxn>
                <a:cxn ang="0">
                  <a:pos x="161" y="174"/>
                </a:cxn>
                <a:cxn ang="0">
                  <a:pos x="41" y="174"/>
                </a:cxn>
                <a:cxn ang="0">
                  <a:pos x="31" y="163"/>
                </a:cxn>
                <a:cxn ang="0">
                  <a:pos x="33" y="146"/>
                </a:cxn>
                <a:cxn ang="0">
                  <a:pos x="21" y="157"/>
                </a:cxn>
                <a:cxn ang="0">
                  <a:pos x="0" y="125"/>
                </a:cxn>
                <a:cxn ang="0">
                  <a:pos x="41" y="21"/>
                </a:cxn>
                <a:cxn ang="0">
                  <a:pos x="79" y="10"/>
                </a:cxn>
                <a:cxn ang="0">
                  <a:pos x="90" y="4"/>
                </a:cxn>
                <a:cxn ang="0">
                  <a:pos x="107" y="18"/>
                </a:cxn>
                <a:cxn ang="0">
                  <a:pos x="129" y="0"/>
                </a:cxn>
              </a:cxnLst>
              <a:rect l="0" t="0" r="r" b="b"/>
              <a:pathLst>
                <a:path w="205" h="174">
                  <a:moveTo>
                    <a:pt x="129" y="0"/>
                  </a:moveTo>
                  <a:lnTo>
                    <a:pt x="153" y="12"/>
                  </a:lnTo>
                  <a:lnTo>
                    <a:pt x="178" y="27"/>
                  </a:lnTo>
                  <a:lnTo>
                    <a:pt x="194" y="77"/>
                  </a:lnTo>
                  <a:lnTo>
                    <a:pt x="205" y="113"/>
                  </a:lnTo>
                  <a:lnTo>
                    <a:pt x="205" y="119"/>
                  </a:lnTo>
                  <a:lnTo>
                    <a:pt x="196" y="140"/>
                  </a:lnTo>
                  <a:lnTo>
                    <a:pt x="188" y="146"/>
                  </a:lnTo>
                  <a:lnTo>
                    <a:pt x="180" y="149"/>
                  </a:lnTo>
                  <a:lnTo>
                    <a:pt x="180" y="155"/>
                  </a:lnTo>
                  <a:lnTo>
                    <a:pt x="169" y="146"/>
                  </a:lnTo>
                  <a:lnTo>
                    <a:pt x="169" y="167"/>
                  </a:lnTo>
                  <a:lnTo>
                    <a:pt x="161" y="174"/>
                  </a:lnTo>
                  <a:lnTo>
                    <a:pt x="41" y="174"/>
                  </a:lnTo>
                  <a:lnTo>
                    <a:pt x="31" y="163"/>
                  </a:lnTo>
                  <a:lnTo>
                    <a:pt x="33" y="146"/>
                  </a:lnTo>
                  <a:lnTo>
                    <a:pt x="21" y="157"/>
                  </a:lnTo>
                  <a:lnTo>
                    <a:pt x="0" y="125"/>
                  </a:lnTo>
                  <a:lnTo>
                    <a:pt x="41" y="21"/>
                  </a:lnTo>
                  <a:lnTo>
                    <a:pt x="79" y="10"/>
                  </a:lnTo>
                  <a:lnTo>
                    <a:pt x="90" y="4"/>
                  </a:lnTo>
                  <a:lnTo>
                    <a:pt x="107" y="18"/>
                  </a:lnTo>
                  <a:lnTo>
                    <a:pt x="129" y="0"/>
                  </a:lnTo>
                  <a:close/>
                </a:path>
              </a:pathLst>
            </a:custGeom>
            <a:solidFill>
              <a:srgbClr val="3F7FF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74" name="Freeform 238"/>
            <p:cNvSpPr>
              <a:spLocks/>
            </p:cNvSpPr>
            <p:nvPr/>
          </p:nvSpPr>
          <p:spPr bwMode="auto">
            <a:xfrm>
              <a:off x="737" y="1769"/>
              <a:ext cx="29" cy="152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44" y="9"/>
                </a:cxn>
                <a:cxn ang="0">
                  <a:pos x="36" y="15"/>
                </a:cxn>
                <a:cxn ang="0">
                  <a:pos x="46" y="122"/>
                </a:cxn>
                <a:cxn ang="0">
                  <a:pos x="46" y="143"/>
                </a:cxn>
                <a:cxn ang="0">
                  <a:pos x="25" y="155"/>
                </a:cxn>
                <a:cxn ang="0">
                  <a:pos x="0" y="139"/>
                </a:cxn>
                <a:cxn ang="0">
                  <a:pos x="0" y="116"/>
                </a:cxn>
                <a:cxn ang="0">
                  <a:pos x="21" y="15"/>
                </a:cxn>
                <a:cxn ang="0">
                  <a:pos x="12" y="9"/>
                </a:cxn>
                <a:cxn ang="0">
                  <a:pos x="21" y="0"/>
                </a:cxn>
                <a:cxn ang="0">
                  <a:pos x="27" y="4"/>
                </a:cxn>
                <a:cxn ang="0">
                  <a:pos x="36" y="0"/>
                </a:cxn>
              </a:cxnLst>
              <a:rect l="0" t="0" r="r" b="b"/>
              <a:pathLst>
                <a:path w="46" h="155">
                  <a:moveTo>
                    <a:pt x="36" y="0"/>
                  </a:moveTo>
                  <a:lnTo>
                    <a:pt x="44" y="9"/>
                  </a:lnTo>
                  <a:lnTo>
                    <a:pt x="36" y="15"/>
                  </a:lnTo>
                  <a:lnTo>
                    <a:pt x="46" y="122"/>
                  </a:lnTo>
                  <a:lnTo>
                    <a:pt x="46" y="143"/>
                  </a:lnTo>
                  <a:lnTo>
                    <a:pt x="25" y="155"/>
                  </a:lnTo>
                  <a:lnTo>
                    <a:pt x="0" y="139"/>
                  </a:lnTo>
                  <a:lnTo>
                    <a:pt x="0" y="116"/>
                  </a:lnTo>
                  <a:lnTo>
                    <a:pt x="21" y="15"/>
                  </a:lnTo>
                  <a:lnTo>
                    <a:pt x="12" y="9"/>
                  </a:lnTo>
                  <a:lnTo>
                    <a:pt x="21" y="0"/>
                  </a:lnTo>
                  <a:lnTo>
                    <a:pt x="27" y="4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1F9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75" name="Freeform 239"/>
            <p:cNvSpPr>
              <a:spLocks/>
            </p:cNvSpPr>
            <p:nvPr/>
          </p:nvSpPr>
          <p:spPr bwMode="auto">
            <a:xfrm>
              <a:off x="703" y="1842"/>
              <a:ext cx="71" cy="46"/>
            </a:xfrm>
            <a:custGeom>
              <a:avLst/>
              <a:gdLst/>
              <a:ahLst/>
              <a:cxnLst>
                <a:cxn ang="0">
                  <a:pos x="102" y="27"/>
                </a:cxn>
                <a:cxn ang="0">
                  <a:pos x="27" y="0"/>
                </a:cxn>
                <a:cxn ang="0">
                  <a:pos x="0" y="0"/>
                </a:cxn>
                <a:cxn ang="0">
                  <a:pos x="94" y="46"/>
                </a:cxn>
                <a:cxn ang="0">
                  <a:pos x="109" y="33"/>
                </a:cxn>
                <a:cxn ang="0">
                  <a:pos x="102" y="27"/>
                </a:cxn>
              </a:cxnLst>
              <a:rect l="0" t="0" r="r" b="b"/>
              <a:pathLst>
                <a:path w="109" h="46">
                  <a:moveTo>
                    <a:pt x="102" y="27"/>
                  </a:moveTo>
                  <a:lnTo>
                    <a:pt x="27" y="0"/>
                  </a:lnTo>
                  <a:lnTo>
                    <a:pt x="0" y="0"/>
                  </a:lnTo>
                  <a:lnTo>
                    <a:pt x="94" y="46"/>
                  </a:lnTo>
                  <a:lnTo>
                    <a:pt x="109" y="33"/>
                  </a:lnTo>
                  <a:lnTo>
                    <a:pt x="102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76" name="Freeform 240"/>
            <p:cNvSpPr>
              <a:spLocks/>
            </p:cNvSpPr>
            <p:nvPr/>
          </p:nvSpPr>
          <p:spPr bwMode="auto">
            <a:xfrm>
              <a:off x="703" y="1844"/>
              <a:ext cx="44" cy="46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8" y="6"/>
                </a:cxn>
                <a:cxn ang="0">
                  <a:pos x="60" y="16"/>
                </a:cxn>
                <a:cxn ang="0">
                  <a:pos x="65" y="23"/>
                </a:cxn>
                <a:cxn ang="0">
                  <a:pos x="54" y="35"/>
                </a:cxn>
                <a:cxn ang="0">
                  <a:pos x="40" y="44"/>
                </a:cxn>
                <a:cxn ang="0">
                  <a:pos x="19" y="46"/>
                </a:cxn>
                <a:cxn ang="0">
                  <a:pos x="0" y="23"/>
                </a:cxn>
                <a:cxn ang="0">
                  <a:pos x="2" y="0"/>
                </a:cxn>
                <a:cxn ang="0">
                  <a:pos x="19" y="12"/>
                </a:cxn>
                <a:cxn ang="0">
                  <a:pos x="33" y="0"/>
                </a:cxn>
              </a:cxnLst>
              <a:rect l="0" t="0" r="r" b="b"/>
              <a:pathLst>
                <a:path w="65" h="46">
                  <a:moveTo>
                    <a:pt x="33" y="0"/>
                  </a:moveTo>
                  <a:lnTo>
                    <a:pt x="58" y="6"/>
                  </a:lnTo>
                  <a:lnTo>
                    <a:pt x="60" y="16"/>
                  </a:lnTo>
                  <a:lnTo>
                    <a:pt x="65" y="23"/>
                  </a:lnTo>
                  <a:lnTo>
                    <a:pt x="54" y="35"/>
                  </a:lnTo>
                  <a:lnTo>
                    <a:pt x="40" y="44"/>
                  </a:lnTo>
                  <a:lnTo>
                    <a:pt x="19" y="46"/>
                  </a:lnTo>
                  <a:lnTo>
                    <a:pt x="0" y="23"/>
                  </a:lnTo>
                  <a:lnTo>
                    <a:pt x="2" y="0"/>
                  </a:lnTo>
                  <a:lnTo>
                    <a:pt x="19" y="12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77" name="Freeform 241"/>
            <p:cNvSpPr>
              <a:spLocks/>
            </p:cNvSpPr>
            <p:nvPr/>
          </p:nvSpPr>
          <p:spPr bwMode="auto">
            <a:xfrm>
              <a:off x="766" y="1834"/>
              <a:ext cx="30" cy="50"/>
            </a:xfrm>
            <a:custGeom>
              <a:avLst/>
              <a:gdLst/>
              <a:ahLst/>
              <a:cxnLst>
                <a:cxn ang="0">
                  <a:pos x="48" y="30"/>
                </a:cxn>
                <a:cxn ang="0">
                  <a:pos x="44" y="23"/>
                </a:cxn>
                <a:cxn ang="0">
                  <a:pos x="38" y="11"/>
                </a:cxn>
                <a:cxn ang="0">
                  <a:pos x="36" y="2"/>
                </a:cxn>
                <a:cxn ang="0">
                  <a:pos x="19" y="0"/>
                </a:cxn>
                <a:cxn ang="0">
                  <a:pos x="10" y="0"/>
                </a:cxn>
                <a:cxn ang="0">
                  <a:pos x="0" y="25"/>
                </a:cxn>
                <a:cxn ang="0">
                  <a:pos x="4" y="30"/>
                </a:cxn>
                <a:cxn ang="0">
                  <a:pos x="10" y="36"/>
                </a:cxn>
                <a:cxn ang="0">
                  <a:pos x="19" y="42"/>
                </a:cxn>
                <a:cxn ang="0">
                  <a:pos x="27" y="42"/>
                </a:cxn>
                <a:cxn ang="0">
                  <a:pos x="29" y="46"/>
                </a:cxn>
                <a:cxn ang="0">
                  <a:pos x="34" y="48"/>
                </a:cxn>
                <a:cxn ang="0">
                  <a:pos x="44" y="53"/>
                </a:cxn>
                <a:cxn ang="0">
                  <a:pos x="48" y="53"/>
                </a:cxn>
                <a:cxn ang="0">
                  <a:pos x="48" y="30"/>
                </a:cxn>
              </a:cxnLst>
              <a:rect l="0" t="0" r="r" b="b"/>
              <a:pathLst>
                <a:path w="48" h="53">
                  <a:moveTo>
                    <a:pt x="48" y="30"/>
                  </a:moveTo>
                  <a:lnTo>
                    <a:pt x="44" y="23"/>
                  </a:lnTo>
                  <a:lnTo>
                    <a:pt x="38" y="11"/>
                  </a:lnTo>
                  <a:lnTo>
                    <a:pt x="36" y="2"/>
                  </a:lnTo>
                  <a:lnTo>
                    <a:pt x="19" y="0"/>
                  </a:lnTo>
                  <a:lnTo>
                    <a:pt x="10" y="0"/>
                  </a:lnTo>
                  <a:lnTo>
                    <a:pt x="0" y="25"/>
                  </a:lnTo>
                  <a:lnTo>
                    <a:pt x="4" y="30"/>
                  </a:lnTo>
                  <a:lnTo>
                    <a:pt x="10" y="36"/>
                  </a:lnTo>
                  <a:lnTo>
                    <a:pt x="19" y="42"/>
                  </a:lnTo>
                  <a:lnTo>
                    <a:pt x="27" y="42"/>
                  </a:lnTo>
                  <a:lnTo>
                    <a:pt x="29" y="46"/>
                  </a:lnTo>
                  <a:lnTo>
                    <a:pt x="34" y="48"/>
                  </a:lnTo>
                  <a:lnTo>
                    <a:pt x="44" y="53"/>
                  </a:lnTo>
                  <a:lnTo>
                    <a:pt x="48" y="53"/>
                  </a:lnTo>
                  <a:lnTo>
                    <a:pt x="48" y="3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78" name="Freeform 242"/>
            <p:cNvSpPr>
              <a:spLocks/>
            </p:cNvSpPr>
            <p:nvPr/>
          </p:nvSpPr>
          <p:spPr bwMode="auto">
            <a:xfrm>
              <a:off x="737" y="1769"/>
              <a:ext cx="29" cy="152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44" y="9"/>
                </a:cxn>
                <a:cxn ang="0">
                  <a:pos x="36" y="15"/>
                </a:cxn>
                <a:cxn ang="0">
                  <a:pos x="46" y="122"/>
                </a:cxn>
                <a:cxn ang="0">
                  <a:pos x="46" y="143"/>
                </a:cxn>
                <a:cxn ang="0">
                  <a:pos x="25" y="155"/>
                </a:cxn>
                <a:cxn ang="0">
                  <a:pos x="0" y="139"/>
                </a:cxn>
                <a:cxn ang="0">
                  <a:pos x="0" y="116"/>
                </a:cxn>
                <a:cxn ang="0">
                  <a:pos x="21" y="15"/>
                </a:cxn>
                <a:cxn ang="0">
                  <a:pos x="12" y="9"/>
                </a:cxn>
                <a:cxn ang="0">
                  <a:pos x="21" y="0"/>
                </a:cxn>
                <a:cxn ang="0">
                  <a:pos x="27" y="4"/>
                </a:cxn>
                <a:cxn ang="0">
                  <a:pos x="36" y="0"/>
                </a:cxn>
              </a:cxnLst>
              <a:rect l="0" t="0" r="r" b="b"/>
              <a:pathLst>
                <a:path w="46" h="155">
                  <a:moveTo>
                    <a:pt x="36" y="0"/>
                  </a:moveTo>
                  <a:lnTo>
                    <a:pt x="44" y="9"/>
                  </a:lnTo>
                  <a:lnTo>
                    <a:pt x="36" y="15"/>
                  </a:lnTo>
                  <a:lnTo>
                    <a:pt x="46" y="122"/>
                  </a:lnTo>
                  <a:lnTo>
                    <a:pt x="46" y="143"/>
                  </a:lnTo>
                  <a:lnTo>
                    <a:pt x="25" y="155"/>
                  </a:lnTo>
                  <a:lnTo>
                    <a:pt x="0" y="139"/>
                  </a:lnTo>
                  <a:lnTo>
                    <a:pt x="0" y="116"/>
                  </a:lnTo>
                  <a:lnTo>
                    <a:pt x="21" y="15"/>
                  </a:lnTo>
                  <a:lnTo>
                    <a:pt x="12" y="9"/>
                  </a:lnTo>
                  <a:lnTo>
                    <a:pt x="21" y="0"/>
                  </a:lnTo>
                  <a:lnTo>
                    <a:pt x="27" y="4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1F9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79" name="Freeform 243"/>
            <p:cNvSpPr>
              <a:spLocks/>
            </p:cNvSpPr>
            <p:nvPr/>
          </p:nvSpPr>
          <p:spPr bwMode="auto">
            <a:xfrm>
              <a:off x="703" y="1842"/>
              <a:ext cx="71" cy="46"/>
            </a:xfrm>
            <a:custGeom>
              <a:avLst/>
              <a:gdLst/>
              <a:ahLst/>
              <a:cxnLst>
                <a:cxn ang="0">
                  <a:pos x="102" y="27"/>
                </a:cxn>
                <a:cxn ang="0">
                  <a:pos x="27" y="0"/>
                </a:cxn>
                <a:cxn ang="0">
                  <a:pos x="0" y="0"/>
                </a:cxn>
                <a:cxn ang="0">
                  <a:pos x="94" y="46"/>
                </a:cxn>
                <a:cxn ang="0">
                  <a:pos x="109" y="33"/>
                </a:cxn>
                <a:cxn ang="0">
                  <a:pos x="102" y="27"/>
                </a:cxn>
              </a:cxnLst>
              <a:rect l="0" t="0" r="r" b="b"/>
              <a:pathLst>
                <a:path w="109" h="46">
                  <a:moveTo>
                    <a:pt x="102" y="27"/>
                  </a:moveTo>
                  <a:lnTo>
                    <a:pt x="27" y="0"/>
                  </a:lnTo>
                  <a:lnTo>
                    <a:pt x="0" y="0"/>
                  </a:lnTo>
                  <a:lnTo>
                    <a:pt x="94" y="46"/>
                  </a:lnTo>
                  <a:lnTo>
                    <a:pt x="109" y="33"/>
                  </a:lnTo>
                  <a:lnTo>
                    <a:pt x="102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80" name="Freeform 244"/>
            <p:cNvSpPr>
              <a:spLocks/>
            </p:cNvSpPr>
            <p:nvPr/>
          </p:nvSpPr>
          <p:spPr bwMode="auto">
            <a:xfrm>
              <a:off x="703" y="1844"/>
              <a:ext cx="44" cy="46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8" y="6"/>
                </a:cxn>
                <a:cxn ang="0">
                  <a:pos x="60" y="16"/>
                </a:cxn>
                <a:cxn ang="0">
                  <a:pos x="65" y="23"/>
                </a:cxn>
                <a:cxn ang="0">
                  <a:pos x="54" y="35"/>
                </a:cxn>
                <a:cxn ang="0">
                  <a:pos x="40" y="44"/>
                </a:cxn>
                <a:cxn ang="0">
                  <a:pos x="19" y="46"/>
                </a:cxn>
                <a:cxn ang="0">
                  <a:pos x="0" y="23"/>
                </a:cxn>
                <a:cxn ang="0">
                  <a:pos x="2" y="0"/>
                </a:cxn>
                <a:cxn ang="0">
                  <a:pos x="19" y="12"/>
                </a:cxn>
                <a:cxn ang="0">
                  <a:pos x="33" y="0"/>
                </a:cxn>
              </a:cxnLst>
              <a:rect l="0" t="0" r="r" b="b"/>
              <a:pathLst>
                <a:path w="65" h="46">
                  <a:moveTo>
                    <a:pt x="33" y="0"/>
                  </a:moveTo>
                  <a:lnTo>
                    <a:pt x="58" y="6"/>
                  </a:lnTo>
                  <a:lnTo>
                    <a:pt x="60" y="16"/>
                  </a:lnTo>
                  <a:lnTo>
                    <a:pt x="65" y="23"/>
                  </a:lnTo>
                  <a:lnTo>
                    <a:pt x="54" y="35"/>
                  </a:lnTo>
                  <a:lnTo>
                    <a:pt x="40" y="44"/>
                  </a:lnTo>
                  <a:lnTo>
                    <a:pt x="19" y="46"/>
                  </a:lnTo>
                  <a:lnTo>
                    <a:pt x="0" y="23"/>
                  </a:lnTo>
                  <a:lnTo>
                    <a:pt x="2" y="0"/>
                  </a:lnTo>
                  <a:lnTo>
                    <a:pt x="19" y="12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81" name="Freeform 245"/>
            <p:cNvSpPr>
              <a:spLocks/>
            </p:cNvSpPr>
            <p:nvPr/>
          </p:nvSpPr>
          <p:spPr bwMode="auto">
            <a:xfrm>
              <a:off x="766" y="1834"/>
              <a:ext cx="30" cy="50"/>
            </a:xfrm>
            <a:custGeom>
              <a:avLst/>
              <a:gdLst/>
              <a:ahLst/>
              <a:cxnLst>
                <a:cxn ang="0">
                  <a:pos x="48" y="30"/>
                </a:cxn>
                <a:cxn ang="0">
                  <a:pos x="44" y="23"/>
                </a:cxn>
                <a:cxn ang="0">
                  <a:pos x="38" y="11"/>
                </a:cxn>
                <a:cxn ang="0">
                  <a:pos x="36" y="2"/>
                </a:cxn>
                <a:cxn ang="0">
                  <a:pos x="19" y="0"/>
                </a:cxn>
                <a:cxn ang="0">
                  <a:pos x="10" y="0"/>
                </a:cxn>
                <a:cxn ang="0">
                  <a:pos x="0" y="25"/>
                </a:cxn>
                <a:cxn ang="0">
                  <a:pos x="4" y="30"/>
                </a:cxn>
                <a:cxn ang="0">
                  <a:pos x="10" y="36"/>
                </a:cxn>
                <a:cxn ang="0">
                  <a:pos x="19" y="42"/>
                </a:cxn>
                <a:cxn ang="0">
                  <a:pos x="27" y="42"/>
                </a:cxn>
                <a:cxn ang="0">
                  <a:pos x="29" y="46"/>
                </a:cxn>
                <a:cxn ang="0">
                  <a:pos x="34" y="48"/>
                </a:cxn>
                <a:cxn ang="0">
                  <a:pos x="44" y="53"/>
                </a:cxn>
                <a:cxn ang="0">
                  <a:pos x="48" y="53"/>
                </a:cxn>
                <a:cxn ang="0">
                  <a:pos x="48" y="30"/>
                </a:cxn>
              </a:cxnLst>
              <a:rect l="0" t="0" r="r" b="b"/>
              <a:pathLst>
                <a:path w="48" h="53">
                  <a:moveTo>
                    <a:pt x="48" y="30"/>
                  </a:moveTo>
                  <a:lnTo>
                    <a:pt x="44" y="23"/>
                  </a:lnTo>
                  <a:lnTo>
                    <a:pt x="38" y="11"/>
                  </a:lnTo>
                  <a:lnTo>
                    <a:pt x="36" y="2"/>
                  </a:lnTo>
                  <a:lnTo>
                    <a:pt x="19" y="0"/>
                  </a:lnTo>
                  <a:lnTo>
                    <a:pt x="10" y="0"/>
                  </a:lnTo>
                  <a:lnTo>
                    <a:pt x="0" y="25"/>
                  </a:lnTo>
                  <a:lnTo>
                    <a:pt x="4" y="30"/>
                  </a:lnTo>
                  <a:lnTo>
                    <a:pt x="10" y="36"/>
                  </a:lnTo>
                  <a:lnTo>
                    <a:pt x="19" y="42"/>
                  </a:lnTo>
                  <a:lnTo>
                    <a:pt x="27" y="42"/>
                  </a:lnTo>
                  <a:lnTo>
                    <a:pt x="29" y="46"/>
                  </a:lnTo>
                  <a:lnTo>
                    <a:pt x="34" y="48"/>
                  </a:lnTo>
                  <a:lnTo>
                    <a:pt x="44" y="53"/>
                  </a:lnTo>
                  <a:lnTo>
                    <a:pt x="48" y="53"/>
                  </a:lnTo>
                  <a:lnTo>
                    <a:pt x="48" y="3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82" name="Freeform 246"/>
            <p:cNvSpPr>
              <a:spLocks/>
            </p:cNvSpPr>
            <p:nvPr/>
          </p:nvSpPr>
          <p:spPr bwMode="auto">
            <a:xfrm>
              <a:off x="703" y="1842"/>
              <a:ext cx="71" cy="46"/>
            </a:xfrm>
            <a:custGeom>
              <a:avLst/>
              <a:gdLst/>
              <a:ahLst/>
              <a:cxnLst>
                <a:cxn ang="0">
                  <a:pos x="102" y="27"/>
                </a:cxn>
                <a:cxn ang="0">
                  <a:pos x="27" y="0"/>
                </a:cxn>
                <a:cxn ang="0">
                  <a:pos x="0" y="0"/>
                </a:cxn>
                <a:cxn ang="0">
                  <a:pos x="94" y="46"/>
                </a:cxn>
                <a:cxn ang="0">
                  <a:pos x="109" y="33"/>
                </a:cxn>
                <a:cxn ang="0">
                  <a:pos x="102" y="27"/>
                </a:cxn>
              </a:cxnLst>
              <a:rect l="0" t="0" r="r" b="b"/>
              <a:pathLst>
                <a:path w="109" h="46">
                  <a:moveTo>
                    <a:pt x="102" y="27"/>
                  </a:moveTo>
                  <a:lnTo>
                    <a:pt x="27" y="0"/>
                  </a:lnTo>
                  <a:lnTo>
                    <a:pt x="0" y="0"/>
                  </a:lnTo>
                  <a:lnTo>
                    <a:pt x="94" y="46"/>
                  </a:lnTo>
                  <a:lnTo>
                    <a:pt x="109" y="33"/>
                  </a:lnTo>
                  <a:lnTo>
                    <a:pt x="102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83" name="Freeform 247"/>
            <p:cNvSpPr>
              <a:spLocks/>
            </p:cNvSpPr>
            <p:nvPr/>
          </p:nvSpPr>
          <p:spPr bwMode="auto">
            <a:xfrm>
              <a:off x="703" y="1844"/>
              <a:ext cx="44" cy="46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8" y="6"/>
                </a:cxn>
                <a:cxn ang="0">
                  <a:pos x="60" y="16"/>
                </a:cxn>
                <a:cxn ang="0">
                  <a:pos x="65" y="23"/>
                </a:cxn>
                <a:cxn ang="0">
                  <a:pos x="54" y="35"/>
                </a:cxn>
                <a:cxn ang="0">
                  <a:pos x="40" y="44"/>
                </a:cxn>
                <a:cxn ang="0">
                  <a:pos x="19" y="46"/>
                </a:cxn>
                <a:cxn ang="0">
                  <a:pos x="0" y="23"/>
                </a:cxn>
                <a:cxn ang="0">
                  <a:pos x="2" y="0"/>
                </a:cxn>
                <a:cxn ang="0">
                  <a:pos x="19" y="12"/>
                </a:cxn>
                <a:cxn ang="0">
                  <a:pos x="33" y="0"/>
                </a:cxn>
              </a:cxnLst>
              <a:rect l="0" t="0" r="r" b="b"/>
              <a:pathLst>
                <a:path w="65" h="46">
                  <a:moveTo>
                    <a:pt x="33" y="0"/>
                  </a:moveTo>
                  <a:lnTo>
                    <a:pt x="58" y="6"/>
                  </a:lnTo>
                  <a:lnTo>
                    <a:pt x="60" y="16"/>
                  </a:lnTo>
                  <a:lnTo>
                    <a:pt x="65" y="23"/>
                  </a:lnTo>
                  <a:lnTo>
                    <a:pt x="54" y="35"/>
                  </a:lnTo>
                  <a:lnTo>
                    <a:pt x="40" y="44"/>
                  </a:lnTo>
                  <a:lnTo>
                    <a:pt x="19" y="46"/>
                  </a:lnTo>
                  <a:lnTo>
                    <a:pt x="0" y="23"/>
                  </a:lnTo>
                  <a:lnTo>
                    <a:pt x="2" y="0"/>
                  </a:lnTo>
                  <a:lnTo>
                    <a:pt x="19" y="12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84" name="Freeform 248"/>
            <p:cNvSpPr>
              <a:spLocks/>
            </p:cNvSpPr>
            <p:nvPr/>
          </p:nvSpPr>
          <p:spPr bwMode="auto">
            <a:xfrm>
              <a:off x="766" y="1834"/>
              <a:ext cx="30" cy="50"/>
            </a:xfrm>
            <a:custGeom>
              <a:avLst/>
              <a:gdLst/>
              <a:ahLst/>
              <a:cxnLst>
                <a:cxn ang="0">
                  <a:pos x="48" y="30"/>
                </a:cxn>
                <a:cxn ang="0">
                  <a:pos x="44" y="23"/>
                </a:cxn>
                <a:cxn ang="0">
                  <a:pos x="38" y="11"/>
                </a:cxn>
                <a:cxn ang="0">
                  <a:pos x="36" y="2"/>
                </a:cxn>
                <a:cxn ang="0">
                  <a:pos x="19" y="0"/>
                </a:cxn>
                <a:cxn ang="0">
                  <a:pos x="10" y="0"/>
                </a:cxn>
                <a:cxn ang="0">
                  <a:pos x="0" y="25"/>
                </a:cxn>
                <a:cxn ang="0">
                  <a:pos x="4" y="30"/>
                </a:cxn>
                <a:cxn ang="0">
                  <a:pos x="10" y="36"/>
                </a:cxn>
                <a:cxn ang="0">
                  <a:pos x="19" y="42"/>
                </a:cxn>
                <a:cxn ang="0">
                  <a:pos x="27" y="42"/>
                </a:cxn>
                <a:cxn ang="0">
                  <a:pos x="29" y="46"/>
                </a:cxn>
                <a:cxn ang="0">
                  <a:pos x="34" y="48"/>
                </a:cxn>
                <a:cxn ang="0">
                  <a:pos x="44" y="53"/>
                </a:cxn>
                <a:cxn ang="0">
                  <a:pos x="48" y="53"/>
                </a:cxn>
                <a:cxn ang="0">
                  <a:pos x="48" y="30"/>
                </a:cxn>
              </a:cxnLst>
              <a:rect l="0" t="0" r="r" b="b"/>
              <a:pathLst>
                <a:path w="48" h="53">
                  <a:moveTo>
                    <a:pt x="48" y="30"/>
                  </a:moveTo>
                  <a:lnTo>
                    <a:pt x="44" y="23"/>
                  </a:lnTo>
                  <a:lnTo>
                    <a:pt x="38" y="11"/>
                  </a:lnTo>
                  <a:lnTo>
                    <a:pt x="36" y="2"/>
                  </a:lnTo>
                  <a:lnTo>
                    <a:pt x="19" y="0"/>
                  </a:lnTo>
                  <a:lnTo>
                    <a:pt x="10" y="0"/>
                  </a:lnTo>
                  <a:lnTo>
                    <a:pt x="0" y="25"/>
                  </a:lnTo>
                  <a:lnTo>
                    <a:pt x="4" y="30"/>
                  </a:lnTo>
                  <a:lnTo>
                    <a:pt x="10" y="36"/>
                  </a:lnTo>
                  <a:lnTo>
                    <a:pt x="19" y="42"/>
                  </a:lnTo>
                  <a:lnTo>
                    <a:pt x="27" y="42"/>
                  </a:lnTo>
                  <a:lnTo>
                    <a:pt x="29" y="46"/>
                  </a:lnTo>
                  <a:lnTo>
                    <a:pt x="34" y="48"/>
                  </a:lnTo>
                  <a:lnTo>
                    <a:pt x="44" y="53"/>
                  </a:lnTo>
                  <a:lnTo>
                    <a:pt x="48" y="53"/>
                  </a:lnTo>
                  <a:lnTo>
                    <a:pt x="48" y="3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85" name="Freeform 249"/>
            <p:cNvSpPr>
              <a:spLocks/>
            </p:cNvSpPr>
            <p:nvPr/>
          </p:nvSpPr>
          <p:spPr bwMode="auto">
            <a:xfrm>
              <a:off x="739" y="1669"/>
              <a:ext cx="40" cy="102"/>
            </a:xfrm>
            <a:custGeom>
              <a:avLst/>
              <a:gdLst/>
              <a:ahLst/>
              <a:cxnLst>
                <a:cxn ang="0">
                  <a:pos x="63" y="44"/>
                </a:cxn>
                <a:cxn ang="0">
                  <a:pos x="59" y="53"/>
                </a:cxn>
                <a:cxn ang="0">
                  <a:pos x="57" y="59"/>
                </a:cxn>
                <a:cxn ang="0">
                  <a:pos x="55" y="61"/>
                </a:cxn>
                <a:cxn ang="0">
                  <a:pos x="52" y="61"/>
                </a:cxn>
                <a:cxn ang="0">
                  <a:pos x="50" y="61"/>
                </a:cxn>
                <a:cxn ang="0">
                  <a:pos x="50" y="82"/>
                </a:cxn>
                <a:cxn ang="0">
                  <a:pos x="32" y="105"/>
                </a:cxn>
                <a:cxn ang="0">
                  <a:pos x="15" y="88"/>
                </a:cxn>
                <a:cxn ang="0">
                  <a:pos x="11" y="82"/>
                </a:cxn>
                <a:cxn ang="0">
                  <a:pos x="11" y="78"/>
                </a:cxn>
                <a:cxn ang="0">
                  <a:pos x="10" y="72"/>
                </a:cxn>
                <a:cxn ang="0">
                  <a:pos x="8" y="65"/>
                </a:cxn>
                <a:cxn ang="0">
                  <a:pos x="2" y="55"/>
                </a:cxn>
                <a:cxn ang="0">
                  <a:pos x="2" y="45"/>
                </a:cxn>
                <a:cxn ang="0">
                  <a:pos x="2" y="28"/>
                </a:cxn>
                <a:cxn ang="0">
                  <a:pos x="0" y="21"/>
                </a:cxn>
                <a:cxn ang="0">
                  <a:pos x="2" y="15"/>
                </a:cxn>
                <a:cxn ang="0">
                  <a:pos x="8" y="9"/>
                </a:cxn>
                <a:cxn ang="0">
                  <a:pos x="11" y="3"/>
                </a:cxn>
                <a:cxn ang="0">
                  <a:pos x="23" y="0"/>
                </a:cxn>
                <a:cxn ang="0">
                  <a:pos x="31" y="0"/>
                </a:cxn>
                <a:cxn ang="0">
                  <a:pos x="40" y="0"/>
                </a:cxn>
                <a:cxn ang="0">
                  <a:pos x="44" y="3"/>
                </a:cxn>
                <a:cxn ang="0">
                  <a:pos x="50" y="5"/>
                </a:cxn>
                <a:cxn ang="0">
                  <a:pos x="55" y="11"/>
                </a:cxn>
                <a:cxn ang="0">
                  <a:pos x="57" y="15"/>
                </a:cxn>
                <a:cxn ang="0">
                  <a:pos x="59" y="21"/>
                </a:cxn>
                <a:cxn ang="0">
                  <a:pos x="63" y="28"/>
                </a:cxn>
                <a:cxn ang="0">
                  <a:pos x="63" y="34"/>
                </a:cxn>
                <a:cxn ang="0">
                  <a:pos x="59" y="40"/>
                </a:cxn>
                <a:cxn ang="0">
                  <a:pos x="63" y="44"/>
                </a:cxn>
              </a:cxnLst>
              <a:rect l="0" t="0" r="r" b="b"/>
              <a:pathLst>
                <a:path w="63" h="105">
                  <a:moveTo>
                    <a:pt x="63" y="44"/>
                  </a:moveTo>
                  <a:lnTo>
                    <a:pt x="59" y="53"/>
                  </a:lnTo>
                  <a:lnTo>
                    <a:pt x="57" y="59"/>
                  </a:lnTo>
                  <a:lnTo>
                    <a:pt x="55" y="61"/>
                  </a:lnTo>
                  <a:lnTo>
                    <a:pt x="52" y="61"/>
                  </a:lnTo>
                  <a:lnTo>
                    <a:pt x="50" y="61"/>
                  </a:lnTo>
                  <a:lnTo>
                    <a:pt x="50" y="82"/>
                  </a:lnTo>
                  <a:lnTo>
                    <a:pt x="32" y="105"/>
                  </a:lnTo>
                  <a:lnTo>
                    <a:pt x="15" y="88"/>
                  </a:lnTo>
                  <a:lnTo>
                    <a:pt x="11" y="82"/>
                  </a:lnTo>
                  <a:lnTo>
                    <a:pt x="11" y="78"/>
                  </a:lnTo>
                  <a:lnTo>
                    <a:pt x="10" y="72"/>
                  </a:lnTo>
                  <a:lnTo>
                    <a:pt x="8" y="65"/>
                  </a:lnTo>
                  <a:lnTo>
                    <a:pt x="2" y="55"/>
                  </a:lnTo>
                  <a:lnTo>
                    <a:pt x="2" y="45"/>
                  </a:lnTo>
                  <a:lnTo>
                    <a:pt x="2" y="28"/>
                  </a:lnTo>
                  <a:lnTo>
                    <a:pt x="0" y="21"/>
                  </a:lnTo>
                  <a:lnTo>
                    <a:pt x="2" y="15"/>
                  </a:lnTo>
                  <a:lnTo>
                    <a:pt x="8" y="9"/>
                  </a:lnTo>
                  <a:lnTo>
                    <a:pt x="11" y="3"/>
                  </a:lnTo>
                  <a:lnTo>
                    <a:pt x="23" y="0"/>
                  </a:lnTo>
                  <a:lnTo>
                    <a:pt x="31" y="0"/>
                  </a:lnTo>
                  <a:lnTo>
                    <a:pt x="40" y="0"/>
                  </a:lnTo>
                  <a:lnTo>
                    <a:pt x="44" y="3"/>
                  </a:lnTo>
                  <a:lnTo>
                    <a:pt x="50" y="5"/>
                  </a:lnTo>
                  <a:lnTo>
                    <a:pt x="55" y="11"/>
                  </a:lnTo>
                  <a:lnTo>
                    <a:pt x="57" y="15"/>
                  </a:lnTo>
                  <a:lnTo>
                    <a:pt x="59" y="21"/>
                  </a:lnTo>
                  <a:lnTo>
                    <a:pt x="63" y="28"/>
                  </a:lnTo>
                  <a:lnTo>
                    <a:pt x="63" y="34"/>
                  </a:lnTo>
                  <a:lnTo>
                    <a:pt x="59" y="40"/>
                  </a:lnTo>
                  <a:lnTo>
                    <a:pt x="63" y="44"/>
                  </a:lnTo>
                  <a:close/>
                </a:path>
              </a:pathLst>
            </a:custGeom>
            <a:solidFill>
              <a:srgbClr val="FF9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86" name="Freeform 250"/>
            <p:cNvSpPr>
              <a:spLocks/>
            </p:cNvSpPr>
            <p:nvPr/>
          </p:nvSpPr>
          <p:spPr bwMode="auto">
            <a:xfrm>
              <a:off x="750" y="1673"/>
              <a:ext cx="30" cy="96"/>
            </a:xfrm>
            <a:custGeom>
              <a:avLst/>
              <a:gdLst/>
              <a:ahLst/>
              <a:cxnLst>
                <a:cxn ang="0">
                  <a:pos x="38" y="6"/>
                </a:cxn>
                <a:cxn ang="0">
                  <a:pos x="38" y="4"/>
                </a:cxn>
                <a:cxn ang="0">
                  <a:pos x="33" y="0"/>
                </a:cxn>
                <a:cxn ang="0">
                  <a:pos x="23" y="12"/>
                </a:cxn>
                <a:cxn ang="0">
                  <a:pos x="21" y="27"/>
                </a:cxn>
                <a:cxn ang="0">
                  <a:pos x="8" y="29"/>
                </a:cxn>
                <a:cxn ang="0">
                  <a:pos x="2" y="33"/>
                </a:cxn>
                <a:cxn ang="0">
                  <a:pos x="0" y="54"/>
                </a:cxn>
                <a:cxn ang="0">
                  <a:pos x="6" y="54"/>
                </a:cxn>
                <a:cxn ang="0">
                  <a:pos x="8" y="56"/>
                </a:cxn>
                <a:cxn ang="0">
                  <a:pos x="8" y="35"/>
                </a:cxn>
                <a:cxn ang="0">
                  <a:pos x="21" y="39"/>
                </a:cxn>
                <a:cxn ang="0">
                  <a:pos x="23" y="39"/>
                </a:cxn>
                <a:cxn ang="0">
                  <a:pos x="29" y="44"/>
                </a:cxn>
                <a:cxn ang="0">
                  <a:pos x="21" y="54"/>
                </a:cxn>
                <a:cxn ang="0">
                  <a:pos x="25" y="56"/>
                </a:cxn>
                <a:cxn ang="0">
                  <a:pos x="25" y="71"/>
                </a:cxn>
                <a:cxn ang="0">
                  <a:pos x="21" y="77"/>
                </a:cxn>
                <a:cxn ang="0">
                  <a:pos x="13" y="79"/>
                </a:cxn>
                <a:cxn ang="0">
                  <a:pos x="15" y="100"/>
                </a:cxn>
                <a:cxn ang="0">
                  <a:pos x="33" y="77"/>
                </a:cxn>
                <a:cxn ang="0">
                  <a:pos x="33" y="56"/>
                </a:cxn>
                <a:cxn ang="0">
                  <a:pos x="38" y="56"/>
                </a:cxn>
                <a:cxn ang="0">
                  <a:pos x="46" y="39"/>
                </a:cxn>
                <a:cxn ang="0">
                  <a:pos x="46" y="35"/>
                </a:cxn>
                <a:cxn ang="0">
                  <a:pos x="46" y="29"/>
                </a:cxn>
                <a:cxn ang="0">
                  <a:pos x="46" y="23"/>
                </a:cxn>
                <a:cxn ang="0">
                  <a:pos x="46" y="18"/>
                </a:cxn>
                <a:cxn ang="0">
                  <a:pos x="42" y="12"/>
                </a:cxn>
                <a:cxn ang="0">
                  <a:pos x="38" y="6"/>
                </a:cxn>
              </a:cxnLst>
              <a:rect l="0" t="0" r="r" b="b"/>
              <a:pathLst>
                <a:path w="46" h="100">
                  <a:moveTo>
                    <a:pt x="38" y="6"/>
                  </a:moveTo>
                  <a:lnTo>
                    <a:pt x="38" y="4"/>
                  </a:lnTo>
                  <a:lnTo>
                    <a:pt x="33" y="0"/>
                  </a:lnTo>
                  <a:lnTo>
                    <a:pt x="23" y="12"/>
                  </a:lnTo>
                  <a:lnTo>
                    <a:pt x="21" y="27"/>
                  </a:lnTo>
                  <a:lnTo>
                    <a:pt x="8" y="29"/>
                  </a:lnTo>
                  <a:lnTo>
                    <a:pt x="2" y="33"/>
                  </a:lnTo>
                  <a:lnTo>
                    <a:pt x="0" y="54"/>
                  </a:lnTo>
                  <a:lnTo>
                    <a:pt x="6" y="54"/>
                  </a:lnTo>
                  <a:lnTo>
                    <a:pt x="8" y="56"/>
                  </a:lnTo>
                  <a:lnTo>
                    <a:pt x="8" y="35"/>
                  </a:lnTo>
                  <a:lnTo>
                    <a:pt x="21" y="39"/>
                  </a:lnTo>
                  <a:lnTo>
                    <a:pt x="23" y="39"/>
                  </a:lnTo>
                  <a:lnTo>
                    <a:pt x="29" y="44"/>
                  </a:lnTo>
                  <a:lnTo>
                    <a:pt x="21" y="54"/>
                  </a:lnTo>
                  <a:lnTo>
                    <a:pt x="25" y="56"/>
                  </a:lnTo>
                  <a:lnTo>
                    <a:pt x="25" y="71"/>
                  </a:lnTo>
                  <a:lnTo>
                    <a:pt x="21" y="77"/>
                  </a:lnTo>
                  <a:lnTo>
                    <a:pt x="13" y="79"/>
                  </a:lnTo>
                  <a:lnTo>
                    <a:pt x="15" y="100"/>
                  </a:lnTo>
                  <a:lnTo>
                    <a:pt x="33" y="77"/>
                  </a:lnTo>
                  <a:lnTo>
                    <a:pt x="33" y="56"/>
                  </a:lnTo>
                  <a:lnTo>
                    <a:pt x="38" y="56"/>
                  </a:lnTo>
                  <a:lnTo>
                    <a:pt x="46" y="39"/>
                  </a:lnTo>
                  <a:lnTo>
                    <a:pt x="46" y="35"/>
                  </a:lnTo>
                  <a:lnTo>
                    <a:pt x="46" y="29"/>
                  </a:lnTo>
                  <a:lnTo>
                    <a:pt x="46" y="23"/>
                  </a:lnTo>
                  <a:lnTo>
                    <a:pt x="46" y="18"/>
                  </a:lnTo>
                  <a:lnTo>
                    <a:pt x="42" y="12"/>
                  </a:lnTo>
                  <a:lnTo>
                    <a:pt x="38" y="6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87" name="Freeform 251"/>
            <p:cNvSpPr>
              <a:spLocks/>
            </p:cNvSpPr>
            <p:nvPr/>
          </p:nvSpPr>
          <p:spPr bwMode="auto">
            <a:xfrm>
              <a:off x="739" y="1661"/>
              <a:ext cx="41" cy="60"/>
            </a:xfrm>
            <a:custGeom>
              <a:avLst/>
              <a:gdLst/>
              <a:ahLst/>
              <a:cxnLst>
                <a:cxn ang="0">
                  <a:pos x="65" y="48"/>
                </a:cxn>
                <a:cxn ang="0">
                  <a:pos x="65" y="38"/>
                </a:cxn>
                <a:cxn ang="0">
                  <a:pos x="65" y="29"/>
                </a:cxn>
                <a:cxn ang="0">
                  <a:pos x="65" y="21"/>
                </a:cxn>
                <a:cxn ang="0">
                  <a:pos x="61" y="15"/>
                </a:cxn>
                <a:cxn ang="0">
                  <a:pos x="57" y="10"/>
                </a:cxn>
                <a:cxn ang="0">
                  <a:pos x="52" y="6"/>
                </a:cxn>
                <a:cxn ang="0">
                  <a:pos x="50" y="4"/>
                </a:cxn>
                <a:cxn ang="0">
                  <a:pos x="44" y="0"/>
                </a:cxn>
                <a:cxn ang="0">
                  <a:pos x="36" y="0"/>
                </a:cxn>
                <a:cxn ang="0">
                  <a:pos x="29" y="0"/>
                </a:cxn>
                <a:cxn ang="0">
                  <a:pos x="21" y="0"/>
                </a:cxn>
                <a:cxn ang="0">
                  <a:pos x="17" y="4"/>
                </a:cxn>
                <a:cxn ang="0">
                  <a:pos x="11" y="6"/>
                </a:cxn>
                <a:cxn ang="0">
                  <a:pos x="8" y="10"/>
                </a:cxn>
                <a:cxn ang="0">
                  <a:pos x="4" y="15"/>
                </a:cxn>
                <a:cxn ang="0">
                  <a:pos x="0" y="15"/>
                </a:cxn>
                <a:cxn ang="0">
                  <a:pos x="4" y="17"/>
                </a:cxn>
                <a:cxn ang="0">
                  <a:pos x="4" y="21"/>
                </a:cxn>
                <a:cxn ang="0">
                  <a:pos x="4" y="23"/>
                </a:cxn>
                <a:cxn ang="0">
                  <a:pos x="4" y="27"/>
                </a:cxn>
                <a:cxn ang="0">
                  <a:pos x="2" y="32"/>
                </a:cxn>
                <a:cxn ang="0">
                  <a:pos x="2" y="42"/>
                </a:cxn>
                <a:cxn ang="0">
                  <a:pos x="4" y="48"/>
                </a:cxn>
                <a:cxn ang="0">
                  <a:pos x="4" y="34"/>
                </a:cxn>
                <a:cxn ang="0">
                  <a:pos x="4" y="29"/>
                </a:cxn>
                <a:cxn ang="0">
                  <a:pos x="8" y="27"/>
                </a:cxn>
                <a:cxn ang="0">
                  <a:pos x="10" y="23"/>
                </a:cxn>
                <a:cxn ang="0">
                  <a:pos x="11" y="23"/>
                </a:cxn>
                <a:cxn ang="0">
                  <a:pos x="17" y="23"/>
                </a:cxn>
                <a:cxn ang="0">
                  <a:pos x="21" y="23"/>
                </a:cxn>
                <a:cxn ang="0">
                  <a:pos x="27" y="23"/>
                </a:cxn>
                <a:cxn ang="0">
                  <a:pos x="32" y="23"/>
                </a:cxn>
                <a:cxn ang="0">
                  <a:pos x="34" y="23"/>
                </a:cxn>
                <a:cxn ang="0">
                  <a:pos x="32" y="27"/>
                </a:cxn>
                <a:cxn ang="0">
                  <a:pos x="29" y="27"/>
                </a:cxn>
                <a:cxn ang="0">
                  <a:pos x="32" y="27"/>
                </a:cxn>
                <a:cxn ang="0">
                  <a:pos x="36" y="27"/>
                </a:cxn>
                <a:cxn ang="0">
                  <a:pos x="42" y="27"/>
                </a:cxn>
                <a:cxn ang="0">
                  <a:pos x="48" y="27"/>
                </a:cxn>
                <a:cxn ang="0">
                  <a:pos x="50" y="27"/>
                </a:cxn>
                <a:cxn ang="0">
                  <a:pos x="52" y="27"/>
                </a:cxn>
                <a:cxn ang="0">
                  <a:pos x="50" y="27"/>
                </a:cxn>
                <a:cxn ang="0">
                  <a:pos x="50" y="29"/>
                </a:cxn>
                <a:cxn ang="0">
                  <a:pos x="50" y="32"/>
                </a:cxn>
                <a:cxn ang="0">
                  <a:pos x="50" y="34"/>
                </a:cxn>
                <a:cxn ang="0">
                  <a:pos x="55" y="42"/>
                </a:cxn>
                <a:cxn ang="0">
                  <a:pos x="55" y="44"/>
                </a:cxn>
                <a:cxn ang="0">
                  <a:pos x="55" y="50"/>
                </a:cxn>
                <a:cxn ang="0">
                  <a:pos x="55" y="53"/>
                </a:cxn>
                <a:cxn ang="0">
                  <a:pos x="55" y="59"/>
                </a:cxn>
                <a:cxn ang="0">
                  <a:pos x="57" y="53"/>
                </a:cxn>
                <a:cxn ang="0">
                  <a:pos x="61" y="48"/>
                </a:cxn>
                <a:cxn ang="0">
                  <a:pos x="65" y="50"/>
                </a:cxn>
                <a:cxn ang="0">
                  <a:pos x="65" y="53"/>
                </a:cxn>
                <a:cxn ang="0">
                  <a:pos x="65" y="48"/>
                </a:cxn>
              </a:cxnLst>
              <a:rect l="0" t="0" r="r" b="b"/>
              <a:pathLst>
                <a:path w="65" h="59">
                  <a:moveTo>
                    <a:pt x="65" y="48"/>
                  </a:moveTo>
                  <a:lnTo>
                    <a:pt x="65" y="38"/>
                  </a:lnTo>
                  <a:lnTo>
                    <a:pt x="65" y="29"/>
                  </a:lnTo>
                  <a:lnTo>
                    <a:pt x="65" y="21"/>
                  </a:lnTo>
                  <a:lnTo>
                    <a:pt x="61" y="15"/>
                  </a:lnTo>
                  <a:lnTo>
                    <a:pt x="57" y="10"/>
                  </a:lnTo>
                  <a:lnTo>
                    <a:pt x="52" y="6"/>
                  </a:lnTo>
                  <a:lnTo>
                    <a:pt x="50" y="4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9" y="0"/>
                  </a:lnTo>
                  <a:lnTo>
                    <a:pt x="21" y="0"/>
                  </a:lnTo>
                  <a:lnTo>
                    <a:pt x="17" y="4"/>
                  </a:lnTo>
                  <a:lnTo>
                    <a:pt x="11" y="6"/>
                  </a:lnTo>
                  <a:lnTo>
                    <a:pt x="8" y="10"/>
                  </a:lnTo>
                  <a:lnTo>
                    <a:pt x="4" y="15"/>
                  </a:lnTo>
                  <a:lnTo>
                    <a:pt x="0" y="15"/>
                  </a:lnTo>
                  <a:lnTo>
                    <a:pt x="4" y="17"/>
                  </a:lnTo>
                  <a:lnTo>
                    <a:pt x="4" y="21"/>
                  </a:lnTo>
                  <a:lnTo>
                    <a:pt x="4" y="23"/>
                  </a:lnTo>
                  <a:lnTo>
                    <a:pt x="4" y="27"/>
                  </a:lnTo>
                  <a:lnTo>
                    <a:pt x="2" y="32"/>
                  </a:lnTo>
                  <a:lnTo>
                    <a:pt x="2" y="42"/>
                  </a:lnTo>
                  <a:lnTo>
                    <a:pt x="4" y="48"/>
                  </a:lnTo>
                  <a:lnTo>
                    <a:pt x="4" y="34"/>
                  </a:lnTo>
                  <a:lnTo>
                    <a:pt x="4" y="29"/>
                  </a:lnTo>
                  <a:lnTo>
                    <a:pt x="8" y="27"/>
                  </a:lnTo>
                  <a:lnTo>
                    <a:pt x="10" y="23"/>
                  </a:lnTo>
                  <a:lnTo>
                    <a:pt x="11" y="23"/>
                  </a:lnTo>
                  <a:lnTo>
                    <a:pt x="17" y="23"/>
                  </a:lnTo>
                  <a:lnTo>
                    <a:pt x="21" y="23"/>
                  </a:lnTo>
                  <a:lnTo>
                    <a:pt x="27" y="23"/>
                  </a:lnTo>
                  <a:lnTo>
                    <a:pt x="32" y="23"/>
                  </a:lnTo>
                  <a:lnTo>
                    <a:pt x="34" y="23"/>
                  </a:lnTo>
                  <a:lnTo>
                    <a:pt x="32" y="27"/>
                  </a:lnTo>
                  <a:lnTo>
                    <a:pt x="29" y="27"/>
                  </a:lnTo>
                  <a:lnTo>
                    <a:pt x="32" y="27"/>
                  </a:lnTo>
                  <a:lnTo>
                    <a:pt x="36" y="27"/>
                  </a:lnTo>
                  <a:lnTo>
                    <a:pt x="42" y="27"/>
                  </a:lnTo>
                  <a:lnTo>
                    <a:pt x="48" y="27"/>
                  </a:lnTo>
                  <a:lnTo>
                    <a:pt x="50" y="27"/>
                  </a:lnTo>
                  <a:lnTo>
                    <a:pt x="52" y="27"/>
                  </a:lnTo>
                  <a:lnTo>
                    <a:pt x="50" y="27"/>
                  </a:lnTo>
                  <a:lnTo>
                    <a:pt x="50" y="29"/>
                  </a:lnTo>
                  <a:lnTo>
                    <a:pt x="50" y="32"/>
                  </a:lnTo>
                  <a:lnTo>
                    <a:pt x="50" y="34"/>
                  </a:lnTo>
                  <a:lnTo>
                    <a:pt x="55" y="42"/>
                  </a:lnTo>
                  <a:lnTo>
                    <a:pt x="55" y="44"/>
                  </a:lnTo>
                  <a:lnTo>
                    <a:pt x="55" y="50"/>
                  </a:lnTo>
                  <a:lnTo>
                    <a:pt x="55" y="53"/>
                  </a:lnTo>
                  <a:lnTo>
                    <a:pt x="55" y="59"/>
                  </a:lnTo>
                  <a:lnTo>
                    <a:pt x="57" y="53"/>
                  </a:lnTo>
                  <a:lnTo>
                    <a:pt x="61" y="48"/>
                  </a:lnTo>
                  <a:lnTo>
                    <a:pt x="65" y="50"/>
                  </a:lnTo>
                  <a:lnTo>
                    <a:pt x="65" y="53"/>
                  </a:lnTo>
                  <a:lnTo>
                    <a:pt x="65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88" name="Freeform 252"/>
            <p:cNvSpPr>
              <a:spLocks/>
            </p:cNvSpPr>
            <p:nvPr/>
          </p:nvSpPr>
          <p:spPr bwMode="auto">
            <a:xfrm>
              <a:off x="766" y="2214"/>
              <a:ext cx="56" cy="44"/>
            </a:xfrm>
            <a:custGeom>
              <a:avLst/>
              <a:gdLst/>
              <a:ahLst/>
              <a:cxnLst>
                <a:cxn ang="0">
                  <a:pos x="44" y="6"/>
                </a:cxn>
                <a:cxn ang="0">
                  <a:pos x="57" y="12"/>
                </a:cxn>
                <a:cxn ang="0">
                  <a:pos x="71" y="23"/>
                </a:cxn>
                <a:cxn ang="0">
                  <a:pos x="82" y="27"/>
                </a:cxn>
                <a:cxn ang="0">
                  <a:pos x="86" y="33"/>
                </a:cxn>
                <a:cxn ang="0">
                  <a:pos x="86" y="39"/>
                </a:cxn>
                <a:cxn ang="0">
                  <a:pos x="82" y="41"/>
                </a:cxn>
                <a:cxn ang="0">
                  <a:pos x="69" y="46"/>
                </a:cxn>
                <a:cxn ang="0">
                  <a:pos x="57" y="46"/>
                </a:cxn>
                <a:cxn ang="0">
                  <a:pos x="44" y="46"/>
                </a:cxn>
                <a:cxn ang="0">
                  <a:pos x="36" y="39"/>
                </a:cxn>
                <a:cxn ang="0">
                  <a:pos x="21" y="35"/>
                </a:cxn>
                <a:cxn ang="0">
                  <a:pos x="2" y="29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44" y="6"/>
                </a:cxn>
              </a:cxnLst>
              <a:rect l="0" t="0" r="r" b="b"/>
              <a:pathLst>
                <a:path w="86" h="46">
                  <a:moveTo>
                    <a:pt x="44" y="6"/>
                  </a:moveTo>
                  <a:lnTo>
                    <a:pt x="57" y="12"/>
                  </a:lnTo>
                  <a:lnTo>
                    <a:pt x="71" y="23"/>
                  </a:lnTo>
                  <a:lnTo>
                    <a:pt x="82" y="27"/>
                  </a:lnTo>
                  <a:lnTo>
                    <a:pt x="86" y="33"/>
                  </a:lnTo>
                  <a:lnTo>
                    <a:pt x="86" y="39"/>
                  </a:lnTo>
                  <a:lnTo>
                    <a:pt x="82" y="41"/>
                  </a:lnTo>
                  <a:lnTo>
                    <a:pt x="69" y="46"/>
                  </a:lnTo>
                  <a:lnTo>
                    <a:pt x="57" y="46"/>
                  </a:lnTo>
                  <a:lnTo>
                    <a:pt x="44" y="46"/>
                  </a:lnTo>
                  <a:lnTo>
                    <a:pt x="36" y="39"/>
                  </a:lnTo>
                  <a:lnTo>
                    <a:pt x="21" y="35"/>
                  </a:lnTo>
                  <a:lnTo>
                    <a:pt x="2" y="29"/>
                  </a:lnTo>
                  <a:lnTo>
                    <a:pt x="0" y="8"/>
                  </a:lnTo>
                  <a:lnTo>
                    <a:pt x="4" y="0"/>
                  </a:lnTo>
                  <a:lnTo>
                    <a:pt x="44" y="6"/>
                  </a:lnTo>
                  <a:close/>
                </a:path>
              </a:pathLst>
            </a:custGeom>
            <a:solidFill>
              <a:srgbClr val="3F1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89" name="Freeform 253"/>
            <p:cNvSpPr>
              <a:spLocks/>
            </p:cNvSpPr>
            <p:nvPr/>
          </p:nvSpPr>
          <p:spPr bwMode="auto">
            <a:xfrm>
              <a:off x="696" y="2214"/>
              <a:ext cx="55" cy="44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88" y="18"/>
                </a:cxn>
                <a:cxn ang="0">
                  <a:pos x="86" y="33"/>
                </a:cxn>
                <a:cxn ang="0">
                  <a:pos x="67" y="35"/>
                </a:cxn>
                <a:cxn ang="0">
                  <a:pos x="57" y="35"/>
                </a:cxn>
                <a:cxn ang="0">
                  <a:pos x="42" y="41"/>
                </a:cxn>
                <a:cxn ang="0">
                  <a:pos x="25" y="44"/>
                </a:cxn>
                <a:cxn ang="0">
                  <a:pos x="4" y="46"/>
                </a:cxn>
                <a:cxn ang="0">
                  <a:pos x="0" y="39"/>
                </a:cxn>
                <a:cxn ang="0">
                  <a:pos x="0" y="33"/>
                </a:cxn>
                <a:cxn ang="0">
                  <a:pos x="21" y="21"/>
                </a:cxn>
                <a:cxn ang="0">
                  <a:pos x="40" y="8"/>
                </a:cxn>
                <a:cxn ang="0">
                  <a:pos x="50" y="0"/>
                </a:cxn>
                <a:cxn ang="0">
                  <a:pos x="86" y="0"/>
                </a:cxn>
              </a:cxnLst>
              <a:rect l="0" t="0" r="r" b="b"/>
              <a:pathLst>
                <a:path w="88" h="46">
                  <a:moveTo>
                    <a:pt x="86" y="0"/>
                  </a:moveTo>
                  <a:lnTo>
                    <a:pt x="88" y="18"/>
                  </a:lnTo>
                  <a:lnTo>
                    <a:pt x="86" y="33"/>
                  </a:lnTo>
                  <a:lnTo>
                    <a:pt x="67" y="35"/>
                  </a:lnTo>
                  <a:lnTo>
                    <a:pt x="57" y="35"/>
                  </a:lnTo>
                  <a:lnTo>
                    <a:pt x="42" y="41"/>
                  </a:lnTo>
                  <a:lnTo>
                    <a:pt x="25" y="44"/>
                  </a:lnTo>
                  <a:lnTo>
                    <a:pt x="4" y="46"/>
                  </a:lnTo>
                  <a:lnTo>
                    <a:pt x="0" y="39"/>
                  </a:lnTo>
                  <a:lnTo>
                    <a:pt x="0" y="33"/>
                  </a:lnTo>
                  <a:lnTo>
                    <a:pt x="21" y="21"/>
                  </a:lnTo>
                  <a:lnTo>
                    <a:pt x="40" y="8"/>
                  </a:lnTo>
                  <a:lnTo>
                    <a:pt x="50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3F1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90" name="Freeform 254"/>
            <p:cNvSpPr>
              <a:spLocks/>
            </p:cNvSpPr>
            <p:nvPr/>
          </p:nvSpPr>
          <p:spPr bwMode="auto">
            <a:xfrm>
              <a:off x="716" y="1921"/>
              <a:ext cx="82" cy="314"/>
            </a:xfrm>
            <a:custGeom>
              <a:avLst/>
              <a:gdLst/>
              <a:ahLst/>
              <a:cxnLst>
                <a:cxn ang="0">
                  <a:pos x="126" y="0"/>
                </a:cxn>
                <a:cxn ang="0">
                  <a:pos x="128" y="24"/>
                </a:cxn>
                <a:cxn ang="0">
                  <a:pos x="128" y="68"/>
                </a:cxn>
                <a:cxn ang="0">
                  <a:pos x="128" y="120"/>
                </a:cxn>
                <a:cxn ang="0">
                  <a:pos x="126" y="152"/>
                </a:cxn>
                <a:cxn ang="0">
                  <a:pos x="126" y="164"/>
                </a:cxn>
                <a:cxn ang="0">
                  <a:pos x="128" y="214"/>
                </a:cxn>
                <a:cxn ang="0">
                  <a:pos x="128" y="248"/>
                </a:cxn>
                <a:cxn ang="0">
                  <a:pos x="126" y="298"/>
                </a:cxn>
                <a:cxn ang="0">
                  <a:pos x="126" y="311"/>
                </a:cxn>
                <a:cxn ang="0">
                  <a:pos x="116" y="317"/>
                </a:cxn>
                <a:cxn ang="0">
                  <a:pos x="84" y="309"/>
                </a:cxn>
                <a:cxn ang="0">
                  <a:pos x="74" y="204"/>
                </a:cxn>
                <a:cxn ang="0">
                  <a:pos x="74" y="141"/>
                </a:cxn>
                <a:cxn ang="0">
                  <a:pos x="68" y="82"/>
                </a:cxn>
                <a:cxn ang="0">
                  <a:pos x="65" y="175"/>
                </a:cxn>
                <a:cxn ang="0">
                  <a:pos x="61" y="309"/>
                </a:cxn>
                <a:cxn ang="0">
                  <a:pos x="30" y="321"/>
                </a:cxn>
                <a:cxn ang="0">
                  <a:pos x="19" y="311"/>
                </a:cxn>
                <a:cxn ang="0">
                  <a:pos x="11" y="193"/>
                </a:cxn>
                <a:cxn ang="0">
                  <a:pos x="9" y="135"/>
                </a:cxn>
                <a:cxn ang="0">
                  <a:pos x="0" y="13"/>
                </a:cxn>
                <a:cxn ang="0">
                  <a:pos x="5" y="0"/>
                </a:cxn>
                <a:cxn ang="0">
                  <a:pos x="126" y="0"/>
                </a:cxn>
              </a:cxnLst>
              <a:rect l="0" t="0" r="r" b="b"/>
              <a:pathLst>
                <a:path w="128" h="321">
                  <a:moveTo>
                    <a:pt x="126" y="0"/>
                  </a:moveTo>
                  <a:lnTo>
                    <a:pt x="128" y="24"/>
                  </a:lnTo>
                  <a:lnTo>
                    <a:pt x="128" y="68"/>
                  </a:lnTo>
                  <a:lnTo>
                    <a:pt x="128" y="120"/>
                  </a:lnTo>
                  <a:lnTo>
                    <a:pt x="126" y="152"/>
                  </a:lnTo>
                  <a:lnTo>
                    <a:pt x="126" y="164"/>
                  </a:lnTo>
                  <a:lnTo>
                    <a:pt x="128" y="214"/>
                  </a:lnTo>
                  <a:lnTo>
                    <a:pt x="128" y="248"/>
                  </a:lnTo>
                  <a:lnTo>
                    <a:pt x="126" y="298"/>
                  </a:lnTo>
                  <a:lnTo>
                    <a:pt x="126" y="311"/>
                  </a:lnTo>
                  <a:lnTo>
                    <a:pt x="116" y="317"/>
                  </a:lnTo>
                  <a:lnTo>
                    <a:pt x="84" y="309"/>
                  </a:lnTo>
                  <a:lnTo>
                    <a:pt x="74" y="204"/>
                  </a:lnTo>
                  <a:lnTo>
                    <a:pt x="74" y="141"/>
                  </a:lnTo>
                  <a:lnTo>
                    <a:pt x="68" y="82"/>
                  </a:lnTo>
                  <a:lnTo>
                    <a:pt x="65" y="175"/>
                  </a:lnTo>
                  <a:lnTo>
                    <a:pt x="61" y="309"/>
                  </a:lnTo>
                  <a:lnTo>
                    <a:pt x="30" y="321"/>
                  </a:lnTo>
                  <a:lnTo>
                    <a:pt x="19" y="311"/>
                  </a:lnTo>
                  <a:lnTo>
                    <a:pt x="11" y="193"/>
                  </a:lnTo>
                  <a:lnTo>
                    <a:pt x="9" y="135"/>
                  </a:lnTo>
                  <a:lnTo>
                    <a:pt x="0" y="13"/>
                  </a:lnTo>
                  <a:lnTo>
                    <a:pt x="5" y="0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91" name="Freeform 255"/>
            <p:cNvSpPr>
              <a:spLocks/>
            </p:cNvSpPr>
            <p:nvPr/>
          </p:nvSpPr>
          <p:spPr bwMode="auto">
            <a:xfrm>
              <a:off x="739" y="1669"/>
              <a:ext cx="40" cy="102"/>
            </a:xfrm>
            <a:custGeom>
              <a:avLst/>
              <a:gdLst/>
              <a:ahLst/>
              <a:cxnLst>
                <a:cxn ang="0">
                  <a:pos x="63" y="44"/>
                </a:cxn>
                <a:cxn ang="0">
                  <a:pos x="59" y="53"/>
                </a:cxn>
                <a:cxn ang="0">
                  <a:pos x="57" y="59"/>
                </a:cxn>
                <a:cxn ang="0">
                  <a:pos x="55" y="61"/>
                </a:cxn>
                <a:cxn ang="0">
                  <a:pos x="52" y="61"/>
                </a:cxn>
                <a:cxn ang="0">
                  <a:pos x="50" y="61"/>
                </a:cxn>
                <a:cxn ang="0">
                  <a:pos x="50" y="82"/>
                </a:cxn>
                <a:cxn ang="0">
                  <a:pos x="32" y="105"/>
                </a:cxn>
                <a:cxn ang="0">
                  <a:pos x="15" y="88"/>
                </a:cxn>
                <a:cxn ang="0">
                  <a:pos x="11" y="82"/>
                </a:cxn>
                <a:cxn ang="0">
                  <a:pos x="11" y="78"/>
                </a:cxn>
                <a:cxn ang="0">
                  <a:pos x="10" y="72"/>
                </a:cxn>
                <a:cxn ang="0">
                  <a:pos x="8" y="65"/>
                </a:cxn>
                <a:cxn ang="0">
                  <a:pos x="2" y="55"/>
                </a:cxn>
                <a:cxn ang="0">
                  <a:pos x="2" y="45"/>
                </a:cxn>
                <a:cxn ang="0">
                  <a:pos x="2" y="28"/>
                </a:cxn>
                <a:cxn ang="0">
                  <a:pos x="0" y="21"/>
                </a:cxn>
                <a:cxn ang="0">
                  <a:pos x="2" y="15"/>
                </a:cxn>
                <a:cxn ang="0">
                  <a:pos x="8" y="9"/>
                </a:cxn>
                <a:cxn ang="0">
                  <a:pos x="11" y="3"/>
                </a:cxn>
                <a:cxn ang="0">
                  <a:pos x="23" y="0"/>
                </a:cxn>
                <a:cxn ang="0">
                  <a:pos x="31" y="0"/>
                </a:cxn>
                <a:cxn ang="0">
                  <a:pos x="40" y="0"/>
                </a:cxn>
                <a:cxn ang="0">
                  <a:pos x="44" y="3"/>
                </a:cxn>
                <a:cxn ang="0">
                  <a:pos x="50" y="5"/>
                </a:cxn>
                <a:cxn ang="0">
                  <a:pos x="55" y="11"/>
                </a:cxn>
                <a:cxn ang="0">
                  <a:pos x="57" y="15"/>
                </a:cxn>
                <a:cxn ang="0">
                  <a:pos x="59" y="21"/>
                </a:cxn>
                <a:cxn ang="0">
                  <a:pos x="63" y="28"/>
                </a:cxn>
                <a:cxn ang="0">
                  <a:pos x="63" y="34"/>
                </a:cxn>
                <a:cxn ang="0">
                  <a:pos x="59" y="40"/>
                </a:cxn>
                <a:cxn ang="0">
                  <a:pos x="63" y="44"/>
                </a:cxn>
              </a:cxnLst>
              <a:rect l="0" t="0" r="r" b="b"/>
              <a:pathLst>
                <a:path w="63" h="105">
                  <a:moveTo>
                    <a:pt x="63" y="44"/>
                  </a:moveTo>
                  <a:lnTo>
                    <a:pt x="59" y="53"/>
                  </a:lnTo>
                  <a:lnTo>
                    <a:pt x="57" y="59"/>
                  </a:lnTo>
                  <a:lnTo>
                    <a:pt x="55" y="61"/>
                  </a:lnTo>
                  <a:lnTo>
                    <a:pt x="52" y="61"/>
                  </a:lnTo>
                  <a:lnTo>
                    <a:pt x="50" y="61"/>
                  </a:lnTo>
                  <a:lnTo>
                    <a:pt x="50" y="82"/>
                  </a:lnTo>
                  <a:lnTo>
                    <a:pt x="32" y="105"/>
                  </a:lnTo>
                  <a:lnTo>
                    <a:pt x="15" y="88"/>
                  </a:lnTo>
                  <a:lnTo>
                    <a:pt x="11" y="82"/>
                  </a:lnTo>
                  <a:lnTo>
                    <a:pt x="11" y="78"/>
                  </a:lnTo>
                  <a:lnTo>
                    <a:pt x="10" y="72"/>
                  </a:lnTo>
                  <a:lnTo>
                    <a:pt x="8" y="65"/>
                  </a:lnTo>
                  <a:lnTo>
                    <a:pt x="2" y="55"/>
                  </a:lnTo>
                  <a:lnTo>
                    <a:pt x="2" y="45"/>
                  </a:lnTo>
                  <a:lnTo>
                    <a:pt x="2" y="28"/>
                  </a:lnTo>
                  <a:lnTo>
                    <a:pt x="0" y="21"/>
                  </a:lnTo>
                  <a:lnTo>
                    <a:pt x="2" y="15"/>
                  </a:lnTo>
                  <a:lnTo>
                    <a:pt x="8" y="9"/>
                  </a:lnTo>
                  <a:lnTo>
                    <a:pt x="11" y="3"/>
                  </a:lnTo>
                  <a:lnTo>
                    <a:pt x="23" y="0"/>
                  </a:lnTo>
                  <a:lnTo>
                    <a:pt x="31" y="0"/>
                  </a:lnTo>
                  <a:lnTo>
                    <a:pt x="40" y="0"/>
                  </a:lnTo>
                  <a:lnTo>
                    <a:pt x="44" y="3"/>
                  </a:lnTo>
                  <a:lnTo>
                    <a:pt x="50" y="5"/>
                  </a:lnTo>
                  <a:lnTo>
                    <a:pt x="55" y="11"/>
                  </a:lnTo>
                  <a:lnTo>
                    <a:pt x="57" y="15"/>
                  </a:lnTo>
                  <a:lnTo>
                    <a:pt x="59" y="21"/>
                  </a:lnTo>
                  <a:lnTo>
                    <a:pt x="63" y="28"/>
                  </a:lnTo>
                  <a:lnTo>
                    <a:pt x="63" y="34"/>
                  </a:lnTo>
                  <a:lnTo>
                    <a:pt x="59" y="40"/>
                  </a:lnTo>
                  <a:lnTo>
                    <a:pt x="63" y="44"/>
                  </a:lnTo>
                  <a:close/>
                </a:path>
              </a:pathLst>
            </a:custGeom>
            <a:solidFill>
              <a:srgbClr val="FF9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92" name="Freeform 256"/>
            <p:cNvSpPr>
              <a:spLocks/>
            </p:cNvSpPr>
            <p:nvPr/>
          </p:nvSpPr>
          <p:spPr bwMode="auto">
            <a:xfrm>
              <a:off x="750" y="1673"/>
              <a:ext cx="30" cy="96"/>
            </a:xfrm>
            <a:custGeom>
              <a:avLst/>
              <a:gdLst/>
              <a:ahLst/>
              <a:cxnLst>
                <a:cxn ang="0">
                  <a:pos x="38" y="6"/>
                </a:cxn>
                <a:cxn ang="0">
                  <a:pos x="38" y="4"/>
                </a:cxn>
                <a:cxn ang="0">
                  <a:pos x="33" y="0"/>
                </a:cxn>
                <a:cxn ang="0">
                  <a:pos x="23" y="12"/>
                </a:cxn>
                <a:cxn ang="0">
                  <a:pos x="21" y="27"/>
                </a:cxn>
                <a:cxn ang="0">
                  <a:pos x="8" y="29"/>
                </a:cxn>
                <a:cxn ang="0">
                  <a:pos x="2" y="33"/>
                </a:cxn>
                <a:cxn ang="0">
                  <a:pos x="0" y="54"/>
                </a:cxn>
                <a:cxn ang="0">
                  <a:pos x="6" y="54"/>
                </a:cxn>
                <a:cxn ang="0">
                  <a:pos x="8" y="56"/>
                </a:cxn>
                <a:cxn ang="0">
                  <a:pos x="8" y="35"/>
                </a:cxn>
                <a:cxn ang="0">
                  <a:pos x="21" y="39"/>
                </a:cxn>
                <a:cxn ang="0">
                  <a:pos x="23" y="39"/>
                </a:cxn>
                <a:cxn ang="0">
                  <a:pos x="29" y="44"/>
                </a:cxn>
                <a:cxn ang="0">
                  <a:pos x="21" y="54"/>
                </a:cxn>
                <a:cxn ang="0">
                  <a:pos x="25" y="56"/>
                </a:cxn>
                <a:cxn ang="0">
                  <a:pos x="25" y="71"/>
                </a:cxn>
                <a:cxn ang="0">
                  <a:pos x="21" y="77"/>
                </a:cxn>
                <a:cxn ang="0">
                  <a:pos x="13" y="79"/>
                </a:cxn>
                <a:cxn ang="0">
                  <a:pos x="15" y="100"/>
                </a:cxn>
                <a:cxn ang="0">
                  <a:pos x="33" y="77"/>
                </a:cxn>
                <a:cxn ang="0">
                  <a:pos x="33" y="56"/>
                </a:cxn>
                <a:cxn ang="0">
                  <a:pos x="38" y="56"/>
                </a:cxn>
                <a:cxn ang="0">
                  <a:pos x="46" y="39"/>
                </a:cxn>
                <a:cxn ang="0">
                  <a:pos x="46" y="35"/>
                </a:cxn>
                <a:cxn ang="0">
                  <a:pos x="46" y="29"/>
                </a:cxn>
                <a:cxn ang="0">
                  <a:pos x="46" y="23"/>
                </a:cxn>
                <a:cxn ang="0">
                  <a:pos x="46" y="18"/>
                </a:cxn>
                <a:cxn ang="0">
                  <a:pos x="42" y="12"/>
                </a:cxn>
                <a:cxn ang="0">
                  <a:pos x="38" y="6"/>
                </a:cxn>
              </a:cxnLst>
              <a:rect l="0" t="0" r="r" b="b"/>
              <a:pathLst>
                <a:path w="46" h="100">
                  <a:moveTo>
                    <a:pt x="38" y="6"/>
                  </a:moveTo>
                  <a:lnTo>
                    <a:pt x="38" y="4"/>
                  </a:lnTo>
                  <a:lnTo>
                    <a:pt x="33" y="0"/>
                  </a:lnTo>
                  <a:lnTo>
                    <a:pt x="23" y="12"/>
                  </a:lnTo>
                  <a:lnTo>
                    <a:pt x="21" y="27"/>
                  </a:lnTo>
                  <a:lnTo>
                    <a:pt x="8" y="29"/>
                  </a:lnTo>
                  <a:lnTo>
                    <a:pt x="2" y="33"/>
                  </a:lnTo>
                  <a:lnTo>
                    <a:pt x="0" y="54"/>
                  </a:lnTo>
                  <a:lnTo>
                    <a:pt x="6" y="54"/>
                  </a:lnTo>
                  <a:lnTo>
                    <a:pt x="8" y="56"/>
                  </a:lnTo>
                  <a:lnTo>
                    <a:pt x="8" y="35"/>
                  </a:lnTo>
                  <a:lnTo>
                    <a:pt x="21" y="39"/>
                  </a:lnTo>
                  <a:lnTo>
                    <a:pt x="23" y="39"/>
                  </a:lnTo>
                  <a:lnTo>
                    <a:pt x="29" y="44"/>
                  </a:lnTo>
                  <a:lnTo>
                    <a:pt x="21" y="54"/>
                  </a:lnTo>
                  <a:lnTo>
                    <a:pt x="25" y="56"/>
                  </a:lnTo>
                  <a:lnTo>
                    <a:pt x="25" y="71"/>
                  </a:lnTo>
                  <a:lnTo>
                    <a:pt x="21" y="77"/>
                  </a:lnTo>
                  <a:lnTo>
                    <a:pt x="13" y="79"/>
                  </a:lnTo>
                  <a:lnTo>
                    <a:pt x="15" y="100"/>
                  </a:lnTo>
                  <a:lnTo>
                    <a:pt x="33" y="77"/>
                  </a:lnTo>
                  <a:lnTo>
                    <a:pt x="33" y="56"/>
                  </a:lnTo>
                  <a:lnTo>
                    <a:pt x="38" y="56"/>
                  </a:lnTo>
                  <a:lnTo>
                    <a:pt x="46" y="39"/>
                  </a:lnTo>
                  <a:lnTo>
                    <a:pt x="46" y="35"/>
                  </a:lnTo>
                  <a:lnTo>
                    <a:pt x="46" y="29"/>
                  </a:lnTo>
                  <a:lnTo>
                    <a:pt x="46" y="23"/>
                  </a:lnTo>
                  <a:lnTo>
                    <a:pt x="46" y="18"/>
                  </a:lnTo>
                  <a:lnTo>
                    <a:pt x="42" y="12"/>
                  </a:lnTo>
                  <a:lnTo>
                    <a:pt x="38" y="6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93" name="Freeform 257"/>
            <p:cNvSpPr>
              <a:spLocks/>
            </p:cNvSpPr>
            <p:nvPr/>
          </p:nvSpPr>
          <p:spPr bwMode="auto">
            <a:xfrm>
              <a:off x="739" y="1661"/>
              <a:ext cx="41" cy="60"/>
            </a:xfrm>
            <a:custGeom>
              <a:avLst/>
              <a:gdLst/>
              <a:ahLst/>
              <a:cxnLst>
                <a:cxn ang="0">
                  <a:pos x="65" y="48"/>
                </a:cxn>
                <a:cxn ang="0">
                  <a:pos x="65" y="38"/>
                </a:cxn>
                <a:cxn ang="0">
                  <a:pos x="65" y="29"/>
                </a:cxn>
                <a:cxn ang="0">
                  <a:pos x="65" y="21"/>
                </a:cxn>
                <a:cxn ang="0">
                  <a:pos x="61" y="15"/>
                </a:cxn>
                <a:cxn ang="0">
                  <a:pos x="57" y="10"/>
                </a:cxn>
                <a:cxn ang="0">
                  <a:pos x="52" y="6"/>
                </a:cxn>
                <a:cxn ang="0">
                  <a:pos x="50" y="4"/>
                </a:cxn>
                <a:cxn ang="0">
                  <a:pos x="44" y="0"/>
                </a:cxn>
                <a:cxn ang="0">
                  <a:pos x="36" y="0"/>
                </a:cxn>
                <a:cxn ang="0">
                  <a:pos x="29" y="0"/>
                </a:cxn>
                <a:cxn ang="0">
                  <a:pos x="21" y="0"/>
                </a:cxn>
                <a:cxn ang="0">
                  <a:pos x="17" y="4"/>
                </a:cxn>
                <a:cxn ang="0">
                  <a:pos x="11" y="6"/>
                </a:cxn>
                <a:cxn ang="0">
                  <a:pos x="8" y="10"/>
                </a:cxn>
                <a:cxn ang="0">
                  <a:pos x="4" y="15"/>
                </a:cxn>
                <a:cxn ang="0">
                  <a:pos x="0" y="15"/>
                </a:cxn>
                <a:cxn ang="0">
                  <a:pos x="4" y="17"/>
                </a:cxn>
                <a:cxn ang="0">
                  <a:pos x="4" y="21"/>
                </a:cxn>
                <a:cxn ang="0">
                  <a:pos x="4" y="23"/>
                </a:cxn>
                <a:cxn ang="0">
                  <a:pos x="4" y="27"/>
                </a:cxn>
                <a:cxn ang="0">
                  <a:pos x="2" y="32"/>
                </a:cxn>
                <a:cxn ang="0">
                  <a:pos x="2" y="42"/>
                </a:cxn>
                <a:cxn ang="0">
                  <a:pos x="4" y="48"/>
                </a:cxn>
                <a:cxn ang="0">
                  <a:pos x="4" y="34"/>
                </a:cxn>
                <a:cxn ang="0">
                  <a:pos x="4" y="29"/>
                </a:cxn>
                <a:cxn ang="0">
                  <a:pos x="8" y="27"/>
                </a:cxn>
                <a:cxn ang="0">
                  <a:pos x="10" y="23"/>
                </a:cxn>
                <a:cxn ang="0">
                  <a:pos x="11" y="23"/>
                </a:cxn>
                <a:cxn ang="0">
                  <a:pos x="17" y="23"/>
                </a:cxn>
                <a:cxn ang="0">
                  <a:pos x="21" y="23"/>
                </a:cxn>
                <a:cxn ang="0">
                  <a:pos x="27" y="23"/>
                </a:cxn>
                <a:cxn ang="0">
                  <a:pos x="32" y="23"/>
                </a:cxn>
                <a:cxn ang="0">
                  <a:pos x="34" y="23"/>
                </a:cxn>
                <a:cxn ang="0">
                  <a:pos x="32" y="27"/>
                </a:cxn>
                <a:cxn ang="0">
                  <a:pos x="29" y="27"/>
                </a:cxn>
                <a:cxn ang="0">
                  <a:pos x="32" y="27"/>
                </a:cxn>
                <a:cxn ang="0">
                  <a:pos x="36" y="27"/>
                </a:cxn>
                <a:cxn ang="0">
                  <a:pos x="42" y="27"/>
                </a:cxn>
                <a:cxn ang="0">
                  <a:pos x="48" y="27"/>
                </a:cxn>
                <a:cxn ang="0">
                  <a:pos x="50" y="27"/>
                </a:cxn>
                <a:cxn ang="0">
                  <a:pos x="52" y="27"/>
                </a:cxn>
                <a:cxn ang="0">
                  <a:pos x="50" y="27"/>
                </a:cxn>
                <a:cxn ang="0">
                  <a:pos x="50" y="29"/>
                </a:cxn>
                <a:cxn ang="0">
                  <a:pos x="50" y="32"/>
                </a:cxn>
                <a:cxn ang="0">
                  <a:pos x="50" y="34"/>
                </a:cxn>
                <a:cxn ang="0">
                  <a:pos x="55" y="42"/>
                </a:cxn>
                <a:cxn ang="0">
                  <a:pos x="55" y="44"/>
                </a:cxn>
                <a:cxn ang="0">
                  <a:pos x="55" y="50"/>
                </a:cxn>
                <a:cxn ang="0">
                  <a:pos x="55" y="53"/>
                </a:cxn>
                <a:cxn ang="0">
                  <a:pos x="55" y="59"/>
                </a:cxn>
                <a:cxn ang="0">
                  <a:pos x="57" y="53"/>
                </a:cxn>
                <a:cxn ang="0">
                  <a:pos x="61" y="48"/>
                </a:cxn>
                <a:cxn ang="0">
                  <a:pos x="65" y="50"/>
                </a:cxn>
                <a:cxn ang="0">
                  <a:pos x="65" y="53"/>
                </a:cxn>
                <a:cxn ang="0">
                  <a:pos x="65" y="48"/>
                </a:cxn>
              </a:cxnLst>
              <a:rect l="0" t="0" r="r" b="b"/>
              <a:pathLst>
                <a:path w="65" h="59">
                  <a:moveTo>
                    <a:pt x="65" y="48"/>
                  </a:moveTo>
                  <a:lnTo>
                    <a:pt x="65" y="38"/>
                  </a:lnTo>
                  <a:lnTo>
                    <a:pt x="65" y="29"/>
                  </a:lnTo>
                  <a:lnTo>
                    <a:pt x="65" y="21"/>
                  </a:lnTo>
                  <a:lnTo>
                    <a:pt x="61" y="15"/>
                  </a:lnTo>
                  <a:lnTo>
                    <a:pt x="57" y="10"/>
                  </a:lnTo>
                  <a:lnTo>
                    <a:pt x="52" y="6"/>
                  </a:lnTo>
                  <a:lnTo>
                    <a:pt x="50" y="4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9" y="0"/>
                  </a:lnTo>
                  <a:lnTo>
                    <a:pt x="21" y="0"/>
                  </a:lnTo>
                  <a:lnTo>
                    <a:pt x="17" y="4"/>
                  </a:lnTo>
                  <a:lnTo>
                    <a:pt x="11" y="6"/>
                  </a:lnTo>
                  <a:lnTo>
                    <a:pt x="8" y="10"/>
                  </a:lnTo>
                  <a:lnTo>
                    <a:pt x="4" y="15"/>
                  </a:lnTo>
                  <a:lnTo>
                    <a:pt x="0" y="15"/>
                  </a:lnTo>
                  <a:lnTo>
                    <a:pt x="4" y="17"/>
                  </a:lnTo>
                  <a:lnTo>
                    <a:pt x="4" y="21"/>
                  </a:lnTo>
                  <a:lnTo>
                    <a:pt x="4" y="23"/>
                  </a:lnTo>
                  <a:lnTo>
                    <a:pt x="4" y="27"/>
                  </a:lnTo>
                  <a:lnTo>
                    <a:pt x="2" y="32"/>
                  </a:lnTo>
                  <a:lnTo>
                    <a:pt x="2" y="42"/>
                  </a:lnTo>
                  <a:lnTo>
                    <a:pt x="4" y="48"/>
                  </a:lnTo>
                  <a:lnTo>
                    <a:pt x="4" y="34"/>
                  </a:lnTo>
                  <a:lnTo>
                    <a:pt x="4" y="29"/>
                  </a:lnTo>
                  <a:lnTo>
                    <a:pt x="8" y="27"/>
                  </a:lnTo>
                  <a:lnTo>
                    <a:pt x="10" y="23"/>
                  </a:lnTo>
                  <a:lnTo>
                    <a:pt x="11" y="23"/>
                  </a:lnTo>
                  <a:lnTo>
                    <a:pt x="17" y="23"/>
                  </a:lnTo>
                  <a:lnTo>
                    <a:pt x="21" y="23"/>
                  </a:lnTo>
                  <a:lnTo>
                    <a:pt x="27" y="23"/>
                  </a:lnTo>
                  <a:lnTo>
                    <a:pt x="32" y="23"/>
                  </a:lnTo>
                  <a:lnTo>
                    <a:pt x="34" y="23"/>
                  </a:lnTo>
                  <a:lnTo>
                    <a:pt x="32" y="27"/>
                  </a:lnTo>
                  <a:lnTo>
                    <a:pt x="29" y="27"/>
                  </a:lnTo>
                  <a:lnTo>
                    <a:pt x="32" y="27"/>
                  </a:lnTo>
                  <a:lnTo>
                    <a:pt x="36" y="27"/>
                  </a:lnTo>
                  <a:lnTo>
                    <a:pt x="42" y="27"/>
                  </a:lnTo>
                  <a:lnTo>
                    <a:pt x="48" y="27"/>
                  </a:lnTo>
                  <a:lnTo>
                    <a:pt x="50" y="27"/>
                  </a:lnTo>
                  <a:lnTo>
                    <a:pt x="52" y="27"/>
                  </a:lnTo>
                  <a:lnTo>
                    <a:pt x="50" y="27"/>
                  </a:lnTo>
                  <a:lnTo>
                    <a:pt x="50" y="29"/>
                  </a:lnTo>
                  <a:lnTo>
                    <a:pt x="50" y="32"/>
                  </a:lnTo>
                  <a:lnTo>
                    <a:pt x="50" y="34"/>
                  </a:lnTo>
                  <a:lnTo>
                    <a:pt x="55" y="42"/>
                  </a:lnTo>
                  <a:lnTo>
                    <a:pt x="55" y="44"/>
                  </a:lnTo>
                  <a:lnTo>
                    <a:pt x="55" y="50"/>
                  </a:lnTo>
                  <a:lnTo>
                    <a:pt x="55" y="53"/>
                  </a:lnTo>
                  <a:lnTo>
                    <a:pt x="55" y="59"/>
                  </a:lnTo>
                  <a:lnTo>
                    <a:pt x="57" y="53"/>
                  </a:lnTo>
                  <a:lnTo>
                    <a:pt x="61" y="48"/>
                  </a:lnTo>
                  <a:lnTo>
                    <a:pt x="65" y="50"/>
                  </a:lnTo>
                  <a:lnTo>
                    <a:pt x="65" y="53"/>
                  </a:lnTo>
                  <a:lnTo>
                    <a:pt x="65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94" name="Freeform 258"/>
            <p:cNvSpPr>
              <a:spLocks/>
            </p:cNvSpPr>
            <p:nvPr/>
          </p:nvSpPr>
          <p:spPr bwMode="auto">
            <a:xfrm>
              <a:off x="739" y="1669"/>
              <a:ext cx="40" cy="102"/>
            </a:xfrm>
            <a:custGeom>
              <a:avLst/>
              <a:gdLst/>
              <a:ahLst/>
              <a:cxnLst>
                <a:cxn ang="0">
                  <a:pos x="63" y="44"/>
                </a:cxn>
                <a:cxn ang="0">
                  <a:pos x="59" y="53"/>
                </a:cxn>
                <a:cxn ang="0">
                  <a:pos x="57" y="59"/>
                </a:cxn>
                <a:cxn ang="0">
                  <a:pos x="55" y="61"/>
                </a:cxn>
                <a:cxn ang="0">
                  <a:pos x="52" y="61"/>
                </a:cxn>
                <a:cxn ang="0">
                  <a:pos x="50" y="61"/>
                </a:cxn>
                <a:cxn ang="0">
                  <a:pos x="50" y="82"/>
                </a:cxn>
                <a:cxn ang="0">
                  <a:pos x="32" y="105"/>
                </a:cxn>
                <a:cxn ang="0">
                  <a:pos x="15" y="88"/>
                </a:cxn>
                <a:cxn ang="0">
                  <a:pos x="11" y="82"/>
                </a:cxn>
                <a:cxn ang="0">
                  <a:pos x="11" y="78"/>
                </a:cxn>
                <a:cxn ang="0">
                  <a:pos x="10" y="72"/>
                </a:cxn>
                <a:cxn ang="0">
                  <a:pos x="8" y="65"/>
                </a:cxn>
                <a:cxn ang="0">
                  <a:pos x="2" y="55"/>
                </a:cxn>
                <a:cxn ang="0">
                  <a:pos x="2" y="45"/>
                </a:cxn>
                <a:cxn ang="0">
                  <a:pos x="2" y="28"/>
                </a:cxn>
                <a:cxn ang="0">
                  <a:pos x="0" y="21"/>
                </a:cxn>
                <a:cxn ang="0">
                  <a:pos x="2" y="15"/>
                </a:cxn>
                <a:cxn ang="0">
                  <a:pos x="8" y="9"/>
                </a:cxn>
                <a:cxn ang="0">
                  <a:pos x="11" y="3"/>
                </a:cxn>
                <a:cxn ang="0">
                  <a:pos x="23" y="0"/>
                </a:cxn>
                <a:cxn ang="0">
                  <a:pos x="31" y="0"/>
                </a:cxn>
                <a:cxn ang="0">
                  <a:pos x="40" y="0"/>
                </a:cxn>
                <a:cxn ang="0">
                  <a:pos x="44" y="3"/>
                </a:cxn>
                <a:cxn ang="0">
                  <a:pos x="50" y="5"/>
                </a:cxn>
                <a:cxn ang="0">
                  <a:pos x="55" y="11"/>
                </a:cxn>
                <a:cxn ang="0">
                  <a:pos x="57" y="15"/>
                </a:cxn>
                <a:cxn ang="0">
                  <a:pos x="59" y="21"/>
                </a:cxn>
                <a:cxn ang="0">
                  <a:pos x="63" y="28"/>
                </a:cxn>
                <a:cxn ang="0">
                  <a:pos x="63" y="34"/>
                </a:cxn>
                <a:cxn ang="0">
                  <a:pos x="59" y="40"/>
                </a:cxn>
                <a:cxn ang="0">
                  <a:pos x="63" y="44"/>
                </a:cxn>
              </a:cxnLst>
              <a:rect l="0" t="0" r="r" b="b"/>
              <a:pathLst>
                <a:path w="63" h="105">
                  <a:moveTo>
                    <a:pt x="63" y="44"/>
                  </a:moveTo>
                  <a:lnTo>
                    <a:pt x="59" y="53"/>
                  </a:lnTo>
                  <a:lnTo>
                    <a:pt x="57" y="59"/>
                  </a:lnTo>
                  <a:lnTo>
                    <a:pt x="55" y="61"/>
                  </a:lnTo>
                  <a:lnTo>
                    <a:pt x="52" y="61"/>
                  </a:lnTo>
                  <a:lnTo>
                    <a:pt x="50" y="61"/>
                  </a:lnTo>
                  <a:lnTo>
                    <a:pt x="50" y="82"/>
                  </a:lnTo>
                  <a:lnTo>
                    <a:pt x="32" y="105"/>
                  </a:lnTo>
                  <a:lnTo>
                    <a:pt x="15" y="88"/>
                  </a:lnTo>
                  <a:lnTo>
                    <a:pt x="11" y="82"/>
                  </a:lnTo>
                  <a:lnTo>
                    <a:pt x="11" y="78"/>
                  </a:lnTo>
                  <a:lnTo>
                    <a:pt x="10" y="72"/>
                  </a:lnTo>
                  <a:lnTo>
                    <a:pt x="8" y="65"/>
                  </a:lnTo>
                  <a:lnTo>
                    <a:pt x="2" y="55"/>
                  </a:lnTo>
                  <a:lnTo>
                    <a:pt x="2" y="45"/>
                  </a:lnTo>
                  <a:lnTo>
                    <a:pt x="2" y="28"/>
                  </a:lnTo>
                  <a:lnTo>
                    <a:pt x="0" y="21"/>
                  </a:lnTo>
                  <a:lnTo>
                    <a:pt x="2" y="15"/>
                  </a:lnTo>
                  <a:lnTo>
                    <a:pt x="8" y="9"/>
                  </a:lnTo>
                  <a:lnTo>
                    <a:pt x="11" y="3"/>
                  </a:lnTo>
                  <a:lnTo>
                    <a:pt x="23" y="0"/>
                  </a:lnTo>
                  <a:lnTo>
                    <a:pt x="31" y="0"/>
                  </a:lnTo>
                  <a:lnTo>
                    <a:pt x="40" y="0"/>
                  </a:lnTo>
                  <a:lnTo>
                    <a:pt x="44" y="3"/>
                  </a:lnTo>
                  <a:lnTo>
                    <a:pt x="50" y="5"/>
                  </a:lnTo>
                  <a:lnTo>
                    <a:pt x="55" y="11"/>
                  </a:lnTo>
                  <a:lnTo>
                    <a:pt x="57" y="15"/>
                  </a:lnTo>
                  <a:lnTo>
                    <a:pt x="59" y="21"/>
                  </a:lnTo>
                  <a:lnTo>
                    <a:pt x="63" y="28"/>
                  </a:lnTo>
                  <a:lnTo>
                    <a:pt x="63" y="34"/>
                  </a:lnTo>
                  <a:lnTo>
                    <a:pt x="59" y="40"/>
                  </a:lnTo>
                  <a:lnTo>
                    <a:pt x="63" y="44"/>
                  </a:lnTo>
                  <a:close/>
                </a:path>
              </a:pathLst>
            </a:custGeom>
            <a:solidFill>
              <a:srgbClr val="FF9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95" name="Freeform 259"/>
            <p:cNvSpPr>
              <a:spLocks/>
            </p:cNvSpPr>
            <p:nvPr/>
          </p:nvSpPr>
          <p:spPr bwMode="auto">
            <a:xfrm>
              <a:off x="750" y="1673"/>
              <a:ext cx="30" cy="96"/>
            </a:xfrm>
            <a:custGeom>
              <a:avLst/>
              <a:gdLst/>
              <a:ahLst/>
              <a:cxnLst>
                <a:cxn ang="0">
                  <a:pos x="38" y="6"/>
                </a:cxn>
                <a:cxn ang="0">
                  <a:pos x="38" y="4"/>
                </a:cxn>
                <a:cxn ang="0">
                  <a:pos x="33" y="0"/>
                </a:cxn>
                <a:cxn ang="0">
                  <a:pos x="23" y="12"/>
                </a:cxn>
                <a:cxn ang="0">
                  <a:pos x="21" y="27"/>
                </a:cxn>
                <a:cxn ang="0">
                  <a:pos x="8" y="29"/>
                </a:cxn>
                <a:cxn ang="0">
                  <a:pos x="2" y="33"/>
                </a:cxn>
                <a:cxn ang="0">
                  <a:pos x="0" y="54"/>
                </a:cxn>
                <a:cxn ang="0">
                  <a:pos x="6" y="54"/>
                </a:cxn>
                <a:cxn ang="0">
                  <a:pos x="8" y="56"/>
                </a:cxn>
                <a:cxn ang="0">
                  <a:pos x="8" y="35"/>
                </a:cxn>
                <a:cxn ang="0">
                  <a:pos x="21" y="39"/>
                </a:cxn>
                <a:cxn ang="0">
                  <a:pos x="23" y="39"/>
                </a:cxn>
                <a:cxn ang="0">
                  <a:pos x="29" y="44"/>
                </a:cxn>
                <a:cxn ang="0">
                  <a:pos x="21" y="54"/>
                </a:cxn>
                <a:cxn ang="0">
                  <a:pos x="25" y="56"/>
                </a:cxn>
                <a:cxn ang="0">
                  <a:pos x="25" y="71"/>
                </a:cxn>
                <a:cxn ang="0">
                  <a:pos x="21" y="77"/>
                </a:cxn>
                <a:cxn ang="0">
                  <a:pos x="13" y="79"/>
                </a:cxn>
                <a:cxn ang="0">
                  <a:pos x="15" y="100"/>
                </a:cxn>
                <a:cxn ang="0">
                  <a:pos x="33" y="77"/>
                </a:cxn>
                <a:cxn ang="0">
                  <a:pos x="33" y="56"/>
                </a:cxn>
                <a:cxn ang="0">
                  <a:pos x="38" y="56"/>
                </a:cxn>
                <a:cxn ang="0">
                  <a:pos x="46" y="39"/>
                </a:cxn>
                <a:cxn ang="0">
                  <a:pos x="46" y="35"/>
                </a:cxn>
                <a:cxn ang="0">
                  <a:pos x="46" y="29"/>
                </a:cxn>
                <a:cxn ang="0">
                  <a:pos x="46" y="23"/>
                </a:cxn>
                <a:cxn ang="0">
                  <a:pos x="46" y="18"/>
                </a:cxn>
                <a:cxn ang="0">
                  <a:pos x="42" y="12"/>
                </a:cxn>
                <a:cxn ang="0">
                  <a:pos x="38" y="6"/>
                </a:cxn>
              </a:cxnLst>
              <a:rect l="0" t="0" r="r" b="b"/>
              <a:pathLst>
                <a:path w="46" h="100">
                  <a:moveTo>
                    <a:pt x="38" y="6"/>
                  </a:moveTo>
                  <a:lnTo>
                    <a:pt x="38" y="4"/>
                  </a:lnTo>
                  <a:lnTo>
                    <a:pt x="33" y="0"/>
                  </a:lnTo>
                  <a:lnTo>
                    <a:pt x="23" y="12"/>
                  </a:lnTo>
                  <a:lnTo>
                    <a:pt x="21" y="27"/>
                  </a:lnTo>
                  <a:lnTo>
                    <a:pt x="8" y="29"/>
                  </a:lnTo>
                  <a:lnTo>
                    <a:pt x="2" y="33"/>
                  </a:lnTo>
                  <a:lnTo>
                    <a:pt x="0" y="54"/>
                  </a:lnTo>
                  <a:lnTo>
                    <a:pt x="6" y="54"/>
                  </a:lnTo>
                  <a:lnTo>
                    <a:pt x="8" y="56"/>
                  </a:lnTo>
                  <a:lnTo>
                    <a:pt x="8" y="35"/>
                  </a:lnTo>
                  <a:lnTo>
                    <a:pt x="21" y="39"/>
                  </a:lnTo>
                  <a:lnTo>
                    <a:pt x="23" y="39"/>
                  </a:lnTo>
                  <a:lnTo>
                    <a:pt x="29" y="44"/>
                  </a:lnTo>
                  <a:lnTo>
                    <a:pt x="21" y="54"/>
                  </a:lnTo>
                  <a:lnTo>
                    <a:pt x="25" y="56"/>
                  </a:lnTo>
                  <a:lnTo>
                    <a:pt x="25" y="71"/>
                  </a:lnTo>
                  <a:lnTo>
                    <a:pt x="21" y="77"/>
                  </a:lnTo>
                  <a:lnTo>
                    <a:pt x="13" y="79"/>
                  </a:lnTo>
                  <a:lnTo>
                    <a:pt x="15" y="100"/>
                  </a:lnTo>
                  <a:lnTo>
                    <a:pt x="33" y="77"/>
                  </a:lnTo>
                  <a:lnTo>
                    <a:pt x="33" y="56"/>
                  </a:lnTo>
                  <a:lnTo>
                    <a:pt x="38" y="56"/>
                  </a:lnTo>
                  <a:lnTo>
                    <a:pt x="46" y="39"/>
                  </a:lnTo>
                  <a:lnTo>
                    <a:pt x="46" y="35"/>
                  </a:lnTo>
                  <a:lnTo>
                    <a:pt x="46" y="29"/>
                  </a:lnTo>
                  <a:lnTo>
                    <a:pt x="46" y="23"/>
                  </a:lnTo>
                  <a:lnTo>
                    <a:pt x="46" y="18"/>
                  </a:lnTo>
                  <a:lnTo>
                    <a:pt x="42" y="12"/>
                  </a:lnTo>
                  <a:lnTo>
                    <a:pt x="38" y="6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96" name="Freeform 260"/>
            <p:cNvSpPr>
              <a:spLocks/>
            </p:cNvSpPr>
            <p:nvPr/>
          </p:nvSpPr>
          <p:spPr bwMode="auto">
            <a:xfrm>
              <a:off x="739" y="1661"/>
              <a:ext cx="41" cy="60"/>
            </a:xfrm>
            <a:custGeom>
              <a:avLst/>
              <a:gdLst/>
              <a:ahLst/>
              <a:cxnLst>
                <a:cxn ang="0">
                  <a:pos x="65" y="48"/>
                </a:cxn>
                <a:cxn ang="0">
                  <a:pos x="65" y="38"/>
                </a:cxn>
                <a:cxn ang="0">
                  <a:pos x="65" y="29"/>
                </a:cxn>
                <a:cxn ang="0">
                  <a:pos x="65" y="21"/>
                </a:cxn>
                <a:cxn ang="0">
                  <a:pos x="61" y="15"/>
                </a:cxn>
                <a:cxn ang="0">
                  <a:pos x="57" y="10"/>
                </a:cxn>
                <a:cxn ang="0">
                  <a:pos x="52" y="6"/>
                </a:cxn>
                <a:cxn ang="0">
                  <a:pos x="50" y="4"/>
                </a:cxn>
                <a:cxn ang="0">
                  <a:pos x="44" y="0"/>
                </a:cxn>
                <a:cxn ang="0">
                  <a:pos x="36" y="0"/>
                </a:cxn>
                <a:cxn ang="0">
                  <a:pos x="29" y="0"/>
                </a:cxn>
                <a:cxn ang="0">
                  <a:pos x="21" y="0"/>
                </a:cxn>
                <a:cxn ang="0">
                  <a:pos x="17" y="4"/>
                </a:cxn>
                <a:cxn ang="0">
                  <a:pos x="11" y="6"/>
                </a:cxn>
                <a:cxn ang="0">
                  <a:pos x="8" y="10"/>
                </a:cxn>
                <a:cxn ang="0">
                  <a:pos x="4" y="15"/>
                </a:cxn>
                <a:cxn ang="0">
                  <a:pos x="0" y="15"/>
                </a:cxn>
                <a:cxn ang="0">
                  <a:pos x="4" y="17"/>
                </a:cxn>
                <a:cxn ang="0">
                  <a:pos x="4" y="21"/>
                </a:cxn>
                <a:cxn ang="0">
                  <a:pos x="4" y="23"/>
                </a:cxn>
                <a:cxn ang="0">
                  <a:pos x="4" y="27"/>
                </a:cxn>
                <a:cxn ang="0">
                  <a:pos x="2" y="32"/>
                </a:cxn>
                <a:cxn ang="0">
                  <a:pos x="2" y="42"/>
                </a:cxn>
                <a:cxn ang="0">
                  <a:pos x="4" y="48"/>
                </a:cxn>
                <a:cxn ang="0">
                  <a:pos x="4" y="34"/>
                </a:cxn>
                <a:cxn ang="0">
                  <a:pos x="4" y="29"/>
                </a:cxn>
                <a:cxn ang="0">
                  <a:pos x="8" y="27"/>
                </a:cxn>
                <a:cxn ang="0">
                  <a:pos x="10" y="23"/>
                </a:cxn>
                <a:cxn ang="0">
                  <a:pos x="11" y="23"/>
                </a:cxn>
                <a:cxn ang="0">
                  <a:pos x="17" y="23"/>
                </a:cxn>
                <a:cxn ang="0">
                  <a:pos x="21" y="23"/>
                </a:cxn>
                <a:cxn ang="0">
                  <a:pos x="27" y="23"/>
                </a:cxn>
                <a:cxn ang="0">
                  <a:pos x="32" y="23"/>
                </a:cxn>
                <a:cxn ang="0">
                  <a:pos x="34" y="23"/>
                </a:cxn>
                <a:cxn ang="0">
                  <a:pos x="32" y="27"/>
                </a:cxn>
                <a:cxn ang="0">
                  <a:pos x="29" y="27"/>
                </a:cxn>
                <a:cxn ang="0">
                  <a:pos x="32" y="27"/>
                </a:cxn>
                <a:cxn ang="0">
                  <a:pos x="36" y="27"/>
                </a:cxn>
                <a:cxn ang="0">
                  <a:pos x="42" y="27"/>
                </a:cxn>
                <a:cxn ang="0">
                  <a:pos x="48" y="27"/>
                </a:cxn>
                <a:cxn ang="0">
                  <a:pos x="50" y="27"/>
                </a:cxn>
                <a:cxn ang="0">
                  <a:pos x="52" y="27"/>
                </a:cxn>
                <a:cxn ang="0">
                  <a:pos x="50" y="27"/>
                </a:cxn>
                <a:cxn ang="0">
                  <a:pos x="50" y="29"/>
                </a:cxn>
                <a:cxn ang="0">
                  <a:pos x="50" y="32"/>
                </a:cxn>
                <a:cxn ang="0">
                  <a:pos x="50" y="34"/>
                </a:cxn>
                <a:cxn ang="0">
                  <a:pos x="55" y="42"/>
                </a:cxn>
                <a:cxn ang="0">
                  <a:pos x="55" y="44"/>
                </a:cxn>
                <a:cxn ang="0">
                  <a:pos x="55" y="50"/>
                </a:cxn>
                <a:cxn ang="0">
                  <a:pos x="55" y="53"/>
                </a:cxn>
                <a:cxn ang="0">
                  <a:pos x="55" y="59"/>
                </a:cxn>
                <a:cxn ang="0">
                  <a:pos x="57" y="53"/>
                </a:cxn>
                <a:cxn ang="0">
                  <a:pos x="61" y="48"/>
                </a:cxn>
                <a:cxn ang="0">
                  <a:pos x="65" y="50"/>
                </a:cxn>
                <a:cxn ang="0">
                  <a:pos x="65" y="53"/>
                </a:cxn>
                <a:cxn ang="0">
                  <a:pos x="65" y="48"/>
                </a:cxn>
              </a:cxnLst>
              <a:rect l="0" t="0" r="r" b="b"/>
              <a:pathLst>
                <a:path w="65" h="59">
                  <a:moveTo>
                    <a:pt x="65" y="48"/>
                  </a:moveTo>
                  <a:lnTo>
                    <a:pt x="65" y="38"/>
                  </a:lnTo>
                  <a:lnTo>
                    <a:pt x="65" y="29"/>
                  </a:lnTo>
                  <a:lnTo>
                    <a:pt x="65" y="21"/>
                  </a:lnTo>
                  <a:lnTo>
                    <a:pt x="61" y="15"/>
                  </a:lnTo>
                  <a:lnTo>
                    <a:pt x="57" y="10"/>
                  </a:lnTo>
                  <a:lnTo>
                    <a:pt x="52" y="6"/>
                  </a:lnTo>
                  <a:lnTo>
                    <a:pt x="50" y="4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9" y="0"/>
                  </a:lnTo>
                  <a:lnTo>
                    <a:pt x="21" y="0"/>
                  </a:lnTo>
                  <a:lnTo>
                    <a:pt x="17" y="4"/>
                  </a:lnTo>
                  <a:lnTo>
                    <a:pt x="11" y="6"/>
                  </a:lnTo>
                  <a:lnTo>
                    <a:pt x="8" y="10"/>
                  </a:lnTo>
                  <a:lnTo>
                    <a:pt x="4" y="15"/>
                  </a:lnTo>
                  <a:lnTo>
                    <a:pt x="0" y="15"/>
                  </a:lnTo>
                  <a:lnTo>
                    <a:pt x="4" y="17"/>
                  </a:lnTo>
                  <a:lnTo>
                    <a:pt x="4" y="21"/>
                  </a:lnTo>
                  <a:lnTo>
                    <a:pt x="4" y="23"/>
                  </a:lnTo>
                  <a:lnTo>
                    <a:pt x="4" y="27"/>
                  </a:lnTo>
                  <a:lnTo>
                    <a:pt x="2" y="32"/>
                  </a:lnTo>
                  <a:lnTo>
                    <a:pt x="2" y="42"/>
                  </a:lnTo>
                  <a:lnTo>
                    <a:pt x="4" y="48"/>
                  </a:lnTo>
                  <a:lnTo>
                    <a:pt x="4" y="34"/>
                  </a:lnTo>
                  <a:lnTo>
                    <a:pt x="4" y="29"/>
                  </a:lnTo>
                  <a:lnTo>
                    <a:pt x="8" y="27"/>
                  </a:lnTo>
                  <a:lnTo>
                    <a:pt x="10" y="23"/>
                  </a:lnTo>
                  <a:lnTo>
                    <a:pt x="11" y="23"/>
                  </a:lnTo>
                  <a:lnTo>
                    <a:pt x="17" y="23"/>
                  </a:lnTo>
                  <a:lnTo>
                    <a:pt x="21" y="23"/>
                  </a:lnTo>
                  <a:lnTo>
                    <a:pt x="27" y="23"/>
                  </a:lnTo>
                  <a:lnTo>
                    <a:pt x="32" y="23"/>
                  </a:lnTo>
                  <a:lnTo>
                    <a:pt x="34" y="23"/>
                  </a:lnTo>
                  <a:lnTo>
                    <a:pt x="32" y="27"/>
                  </a:lnTo>
                  <a:lnTo>
                    <a:pt x="29" y="27"/>
                  </a:lnTo>
                  <a:lnTo>
                    <a:pt x="32" y="27"/>
                  </a:lnTo>
                  <a:lnTo>
                    <a:pt x="36" y="27"/>
                  </a:lnTo>
                  <a:lnTo>
                    <a:pt x="42" y="27"/>
                  </a:lnTo>
                  <a:lnTo>
                    <a:pt x="48" y="27"/>
                  </a:lnTo>
                  <a:lnTo>
                    <a:pt x="50" y="27"/>
                  </a:lnTo>
                  <a:lnTo>
                    <a:pt x="52" y="27"/>
                  </a:lnTo>
                  <a:lnTo>
                    <a:pt x="50" y="27"/>
                  </a:lnTo>
                  <a:lnTo>
                    <a:pt x="50" y="29"/>
                  </a:lnTo>
                  <a:lnTo>
                    <a:pt x="50" y="32"/>
                  </a:lnTo>
                  <a:lnTo>
                    <a:pt x="50" y="34"/>
                  </a:lnTo>
                  <a:lnTo>
                    <a:pt x="55" y="42"/>
                  </a:lnTo>
                  <a:lnTo>
                    <a:pt x="55" y="44"/>
                  </a:lnTo>
                  <a:lnTo>
                    <a:pt x="55" y="50"/>
                  </a:lnTo>
                  <a:lnTo>
                    <a:pt x="55" y="53"/>
                  </a:lnTo>
                  <a:lnTo>
                    <a:pt x="55" y="59"/>
                  </a:lnTo>
                  <a:lnTo>
                    <a:pt x="57" y="53"/>
                  </a:lnTo>
                  <a:lnTo>
                    <a:pt x="61" y="48"/>
                  </a:lnTo>
                  <a:lnTo>
                    <a:pt x="65" y="50"/>
                  </a:lnTo>
                  <a:lnTo>
                    <a:pt x="65" y="53"/>
                  </a:lnTo>
                  <a:lnTo>
                    <a:pt x="65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97" name="Freeform 261"/>
            <p:cNvSpPr>
              <a:spLocks/>
            </p:cNvSpPr>
            <p:nvPr/>
          </p:nvSpPr>
          <p:spPr bwMode="auto">
            <a:xfrm>
              <a:off x="766" y="2214"/>
              <a:ext cx="56" cy="44"/>
            </a:xfrm>
            <a:custGeom>
              <a:avLst/>
              <a:gdLst/>
              <a:ahLst/>
              <a:cxnLst>
                <a:cxn ang="0">
                  <a:pos x="44" y="6"/>
                </a:cxn>
                <a:cxn ang="0">
                  <a:pos x="57" y="12"/>
                </a:cxn>
                <a:cxn ang="0">
                  <a:pos x="71" y="23"/>
                </a:cxn>
                <a:cxn ang="0">
                  <a:pos x="82" y="27"/>
                </a:cxn>
                <a:cxn ang="0">
                  <a:pos x="86" y="33"/>
                </a:cxn>
                <a:cxn ang="0">
                  <a:pos x="86" y="39"/>
                </a:cxn>
                <a:cxn ang="0">
                  <a:pos x="82" y="41"/>
                </a:cxn>
                <a:cxn ang="0">
                  <a:pos x="69" y="46"/>
                </a:cxn>
                <a:cxn ang="0">
                  <a:pos x="57" y="46"/>
                </a:cxn>
                <a:cxn ang="0">
                  <a:pos x="44" y="46"/>
                </a:cxn>
                <a:cxn ang="0">
                  <a:pos x="36" y="39"/>
                </a:cxn>
                <a:cxn ang="0">
                  <a:pos x="21" y="35"/>
                </a:cxn>
                <a:cxn ang="0">
                  <a:pos x="2" y="29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44" y="6"/>
                </a:cxn>
              </a:cxnLst>
              <a:rect l="0" t="0" r="r" b="b"/>
              <a:pathLst>
                <a:path w="86" h="46">
                  <a:moveTo>
                    <a:pt x="44" y="6"/>
                  </a:moveTo>
                  <a:lnTo>
                    <a:pt x="57" y="12"/>
                  </a:lnTo>
                  <a:lnTo>
                    <a:pt x="71" y="23"/>
                  </a:lnTo>
                  <a:lnTo>
                    <a:pt x="82" y="27"/>
                  </a:lnTo>
                  <a:lnTo>
                    <a:pt x="86" y="33"/>
                  </a:lnTo>
                  <a:lnTo>
                    <a:pt x="86" y="39"/>
                  </a:lnTo>
                  <a:lnTo>
                    <a:pt x="82" y="41"/>
                  </a:lnTo>
                  <a:lnTo>
                    <a:pt x="69" y="46"/>
                  </a:lnTo>
                  <a:lnTo>
                    <a:pt x="57" y="46"/>
                  </a:lnTo>
                  <a:lnTo>
                    <a:pt x="44" y="46"/>
                  </a:lnTo>
                  <a:lnTo>
                    <a:pt x="36" y="39"/>
                  </a:lnTo>
                  <a:lnTo>
                    <a:pt x="21" y="35"/>
                  </a:lnTo>
                  <a:lnTo>
                    <a:pt x="2" y="29"/>
                  </a:lnTo>
                  <a:lnTo>
                    <a:pt x="0" y="8"/>
                  </a:lnTo>
                  <a:lnTo>
                    <a:pt x="4" y="0"/>
                  </a:lnTo>
                  <a:lnTo>
                    <a:pt x="44" y="6"/>
                  </a:lnTo>
                  <a:close/>
                </a:path>
              </a:pathLst>
            </a:custGeom>
            <a:solidFill>
              <a:srgbClr val="3F1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98" name="Freeform 262"/>
            <p:cNvSpPr>
              <a:spLocks/>
            </p:cNvSpPr>
            <p:nvPr/>
          </p:nvSpPr>
          <p:spPr bwMode="auto">
            <a:xfrm>
              <a:off x="696" y="2214"/>
              <a:ext cx="55" cy="44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88" y="18"/>
                </a:cxn>
                <a:cxn ang="0">
                  <a:pos x="86" y="33"/>
                </a:cxn>
                <a:cxn ang="0">
                  <a:pos x="67" y="35"/>
                </a:cxn>
                <a:cxn ang="0">
                  <a:pos x="57" y="35"/>
                </a:cxn>
                <a:cxn ang="0">
                  <a:pos x="42" y="41"/>
                </a:cxn>
                <a:cxn ang="0">
                  <a:pos x="25" y="44"/>
                </a:cxn>
                <a:cxn ang="0">
                  <a:pos x="4" y="46"/>
                </a:cxn>
                <a:cxn ang="0">
                  <a:pos x="0" y="39"/>
                </a:cxn>
                <a:cxn ang="0">
                  <a:pos x="0" y="33"/>
                </a:cxn>
                <a:cxn ang="0">
                  <a:pos x="21" y="21"/>
                </a:cxn>
                <a:cxn ang="0">
                  <a:pos x="40" y="8"/>
                </a:cxn>
                <a:cxn ang="0">
                  <a:pos x="50" y="0"/>
                </a:cxn>
                <a:cxn ang="0">
                  <a:pos x="86" y="0"/>
                </a:cxn>
              </a:cxnLst>
              <a:rect l="0" t="0" r="r" b="b"/>
              <a:pathLst>
                <a:path w="88" h="46">
                  <a:moveTo>
                    <a:pt x="86" y="0"/>
                  </a:moveTo>
                  <a:lnTo>
                    <a:pt x="88" y="18"/>
                  </a:lnTo>
                  <a:lnTo>
                    <a:pt x="86" y="33"/>
                  </a:lnTo>
                  <a:lnTo>
                    <a:pt x="67" y="35"/>
                  </a:lnTo>
                  <a:lnTo>
                    <a:pt x="57" y="35"/>
                  </a:lnTo>
                  <a:lnTo>
                    <a:pt x="42" y="41"/>
                  </a:lnTo>
                  <a:lnTo>
                    <a:pt x="25" y="44"/>
                  </a:lnTo>
                  <a:lnTo>
                    <a:pt x="4" y="46"/>
                  </a:lnTo>
                  <a:lnTo>
                    <a:pt x="0" y="39"/>
                  </a:lnTo>
                  <a:lnTo>
                    <a:pt x="0" y="33"/>
                  </a:lnTo>
                  <a:lnTo>
                    <a:pt x="21" y="21"/>
                  </a:lnTo>
                  <a:lnTo>
                    <a:pt x="40" y="8"/>
                  </a:lnTo>
                  <a:lnTo>
                    <a:pt x="50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3F1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599" name="Freeform 263"/>
            <p:cNvSpPr>
              <a:spLocks/>
            </p:cNvSpPr>
            <p:nvPr/>
          </p:nvSpPr>
          <p:spPr bwMode="auto">
            <a:xfrm>
              <a:off x="766" y="2214"/>
              <a:ext cx="56" cy="44"/>
            </a:xfrm>
            <a:custGeom>
              <a:avLst/>
              <a:gdLst/>
              <a:ahLst/>
              <a:cxnLst>
                <a:cxn ang="0">
                  <a:pos x="44" y="6"/>
                </a:cxn>
                <a:cxn ang="0">
                  <a:pos x="57" y="12"/>
                </a:cxn>
                <a:cxn ang="0">
                  <a:pos x="71" y="23"/>
                </a:cxn>
                <a:cxn ang="0">
                  <a:pos x="82" y="27"/>
                </a:cxn>
                <a:cxn ang="0">
                  <a:pos x="86" y="33"/>
                </a:cxn>
                <a:cxn ang="0">
                  <a:pos x="86" y="39"/>
                </a:cxn>
                <a:cxn ang="0">
                  <a:pos x="82" y="41"/>
                </a:cxn>
                <a:cxn ang="0">
                  <a:pos x="69" y="46"/>
                </a:cxn>
                <a:cxn ang="0">
                  <a:pos x="57" y="46"/>
                </a:cxn>
                <a:cxn ang="0">
                  <a:pos x="44" y="46"/>
                </a:cxn>
                <a:cxn ang="0">
                  <a:pos x="36" y="39"/>
                </a:cxn>
                <a:cxn ang="0">
                  <a:pos x="21" y="35"/>
                </a:cxn>
                <a:cxn ang="0">
                  <a:pos x="2" y="29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44" y="6"/>
                </a:cxn>
              </a:cxnLst>
              <a:rect l="0" t="0" r="r" b="b"/>
              <a:pathLst>
                <a:path w="86" h="46">
                  <a:moveTo>
                    <a:pt x="44" y="6"/>
                  </a:moveTo>
                  <a:lnTo>
                    <a:pt x="57" y="12"/>
                  </a:lnTo>
                  <a:lnTo>
                    <a:pt x="71" y="23"/>
                  </a:lnTo>
                  <a:lnTo>
                    <a:pt x="82" y="27"/>
                  </a:lnTo>
                  <a:lnTo>
                    <a:pt x="86" y="33"/>
                  </a:lnTo>
                  <a:lnTo>
                    <a:pt x="86" y="39"/>
                  </a:lnTo>
                  <a:lnTo>
                    <a:pt x="82" y="41"/>
                  </a:lnTo>
                  <a:lnTo>
                    <a:pt x="69" y="46"/>
                  </a:lnTo>
                  <a:lnTo>
                    <a:pt x="57" y="46"/>
                  </a:lnTo>
                  <a:lnTo>
                    <a:pt x="44" y="46"/>
                  </a:lnTo>
                  <a:lnTo>
                    <a:pt x="36" y="39"/>
                  </a:lnTo>
                  <a:lnTo>
                    <a:pt x="21" y="35"/>
                  </a:lnTo>
                  <a:lnTo>
                    <a:pt x="2" y="29"/>
                  </a:lnTo>
                  <a:lnTo>
                    <a:pt x="0" y="8"/>
                  </a:lnTo>
                  <a:lnTo>
                    <a:pt x="4" y="0"/>
                  </a:lnTo>
                  <a:lnTo>
                    <a:pt x="44" y="6"/>
                  </a:lnTo>
                  <a:close/>
                </a:path>
              </a:pathLst>
            </a:custGeom>
            <a:solidFill>
              <a:srgbClr val="3F1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00" name="Freeform 264"/>
            <p:cNvSpPr>
              <a:spLocks/>
            </p:cNvSpPr>
            <p:nvPr/>
          </p:nvSpPr>
          <p:spPr bwMode="auto">
            <a:xfrm>
              <a:off x="696" y="2214"/>
              <a:ext cx="55" cy="44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88" y="18"/>
                </a:cxn>
                <a:cxn ang="0">
                  <a:pos x="86" y="33"/>
                </a:cxn>
                <a:cxn ang="0">
                  <a:pos x="67" y="35"/>
                </a:cxn>
                <a:cxn ang="0">
                  <a:pos x="57" y="35"/>
                </a:cxn>
                <a:cxn ang="0">
                  <a:pos x="42" y="41"/>
                </a:cxn>
                <a:cxn ang="0">
                  <a:pos x="25" y="44"/>
                </a:cxn>
                <a:cxn ang="0">
                  <a:pos x="4" y="46"/>
                </a:cxn>
                <a:cxn ang="0">
                  <a:pos x="0" y="39"/>
                </a:cxn>
                <a:cxn ang="0">
                  <a:pos x="0" y="33"/>
                </a:cxn>
                <a:cxn ang="0">
                  <a:pos x="21" y="21"/>
                </a:cxn>
                <a:cxn ang="0">
                  <a:pos x="40" y="8"/>
                </a:cxn>
                <a:cxn ang="0">
                  <a:pos x="50" y="0"/>
                </a:cxn>
                <a:cxn ang="0">
                  <a:pos x="86" y="0"/>
                </a:cxn>
              </a:cxnLst>
              <a:rect l="0" t="0" r="r" b="b"/>
              <a:pathLst>
                <a:path w="88" h="46">
                  <a:moveTo>
                    <a:pt x="86" y="0"/>
                  </a:moveTo>
                  <a:lnTo>
                    <a:pt x="88" y="18"/>
                  </a:lnTo>
                  <a:lnTo>
                    <a:pt x="86" y="33"/>
                  </a:lnTo>
                  <a:lnTo>
                    <a:pt x="67" y="35"/>
                  </a:lnTo>
                  <a:lnTo>
                    <a:pt x="57" y="35"/>
                  </a:lnTo>
                  <a:lnTo>
                    <a:pt x="42" y="41"/>
                  </a:lnTo>
                  <a:lnTo>
                    <a:pt x="25" y="44"/>
                  </a:lnTo>
                  <a:lnTo>
                    <a:pt x="4" y="46"/>
                  </a:lnTo>
                  <a:lnTo>
                    <a:pt x="0" y="39"/>
                  </a:lnTo>
                  <a:lnTo>
                    <a:pt x="0" y="33"/>
                  </a:lnTo>
                  <a:lnTo>
                    <a:pt x="21" y="21"/>
                  </a:lnTo>
                  <a:lnTo>
                    <a:pt x="40" y="8"/>
                  </a:lnTo>
                  <a:lnTo>
                    <a:pt x="50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3F1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01" name="Freeform 265"/>
            <p:cNvSpPr>
              <a:spLocks/>
            </p:cNvSpPr>
            <p:nvPr/>
          </p:nvSpPr>
          <p:spPr bwMode="auto">
            <a:xfrm>
              <a:off x="716" y="1921"/>
              <a:ext cx="82" cy="314"/>
            </a:xfrm>
            <a:custGeom>
              <a:avLst/>
              <a:gdLst/>
              <a:ahLst/>
              <a:cxnLst>
                <a:cxn ang="0">
                  <a:pos x="126" y="0"/>
                </a:cxn>
                <a:cxn ang="0">
                  <a:pos x="128" y="24"/>
                </a:cxn>
                <a:cxn ang="0">
                  <a:pos x="128" y="68"/>
                </a:cxn>
                <a:cxn ang="0">
                  <a:pos x="128" y="120"/>
                </a:cxn>
                <a:cxn ang="0">
                  <a:pos x="126" y="152"/>
                </a:cxn>
                <a:cxn ang="0">
                  <a:pos x="126" y="164"/>
                </a:cxn>
                <a:cxn ang="0">
                  <a:pos x="128" y="214"/>
                </a:cxn>
                <a:cxn ang="0">
                  <a:pos x="128" y="248"/>
                </a:cxn>
                <a:cxn ang="0">
                  <a:pos x="126" y="298"/>
                </a:cxn>
                <a:cxn ang="0">
                  <a:pos x="126" y="311"/>
                </a:cxn>
                <a:cxn ang="0">
                  <a:pos x="116" y="317"/>
                </a:cxn>
                <a:cxn ang="0">
                  <a:pos x="84" y="309"/>
                </a:cxn>
                <a:cxn ang="0">
                  <a:pos x="74" y="204"/>
                </a:cxn>
                <a:cxn ang="0">
                  <a:pos x="74" y="141"/>
                </a:cxn>
                <a:cxn ang="0">
                  <a:pos x="68" y="82"/>
                </a:cxn>
                <a:cxn ang="0">
                  <a:pos x="65" y="175"/>
                </a:cxn>
                <a:cxn ang="0">
                  <a:pos x="61" y="309"/>
                </a:cxn>
                <a:cxn ang="0">
                  <a:pos x="30" y="321"/>
                </a:cxn>
                <a:cxn ang="0">
                  <a:pos x="19" y="311"/>
                </a:cxn>
                <a:cxn ang="0">
                  <a:pos x="11" y="193"/>
                </a:cxn>
                <a:cxn ang="0">
                  <a:pos x="9" y="135"/>
                </a:cxn>
                <a:cxn ang="0">
                  <a:pos x="0" y="13"/>
                </a:cxn>
                <a:cxn ang="0">
                  <a:pos x="5" y="0"/>
                </a:cxn>
                <a:cxn ang="0">
                  <a:pos x="126" y="0"/>
                </a:cxn>
              </a:cxnLst>
              <a:rect l="0" t="0" r="r" b="b"/>
              <a:pathLst>
                <a:path w="128" h="321">
                  <a:moveTo>
                    <a:pt x="126" y="0"/>
                  </a:moveTo>
                  <a:lnTo>
                    <a:pt x="128" y="24"/>
                  </a:lnTo>
                  <a:lnTo>
                    <a:pt x="128" y="68"/>
                  </a:lnTo>
                  <a:lnTo>
                    <a:pt x="128" y="120"/>
                  </a:lnTo>
                  <a:lnTo>
                    <a:pt x="126" y="152"/>
                  </a:lnTo>
                  <a:lnTo>
                    <a:pt x="126" y="164"/>
                  </a:lnTo>
                  <a:lnTo>
                    <a:pt x="128" y="214"/>
                  </a:lnTo>
                  <a:lnTo>
                    <a:pt x="128" y="248"/>
                  </a:lnTo>
                  <a:lnTo>
                    <a:pt x="126" y="298"/>
                  </a:lnTo>
                  <a:lnTo>
                    <a:pt x="126" y="311"/>
                  </a:lnTo>
                  <a:lnTo>
                    <a:pt x="116" y="317"/>
                  </a:lnTo>
                  <a:lnTo>
                    <a:pt x="84" y="309"/>
                  </a:lnTo>
                  <a:lnTo>
                    <a:pt x="74" y="204"/>
                  </a:lnTo>
                  <a:lnTo>
                    <a:pt x="74" y="141"/>
                  </a:lnTo>
                  <a:lnTo>
                    <a:pt x="68" y="82"/>
                  </a:lnTo>
                  <a:lnTo>
                    <a:pt x="65" y="175"/>
                  </a:lnTo>
                  <a:lnTo>
                    <a:pt x="61" y="309"/>
                  </a:lnTo>
                  <a:lnTo>
                    <a:pt x="30" y="321"/>
                  </a:lnTo>
                  <a:lnTo>
                    <a:pt x="19" y="311"/>
                  </a:lnTo>
                  <a:lnTo>
                    <a:pt x="11" y="193"/>
                  </a:lnTo>
                  <a:lnTo>
                    <a:pt x="9" y="135"/>
                  </a:lnTo>
                  <a:lnTo>
                    <a:pt x="0" y="13"/>
                  </a:lnTo>
                  <a:lnTo>
                    <a:pt x="5" y="0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02" name="Freeform 266"/>
            <p:cNvSpPr>
              <a:spLocks/>
            </p:cNvSpPr>
            <p:nvPr/>
          </p:nvSpPr>
          <p:spPr bwMode="auto">
            <a:xfrm>
              <a:off x="867" y="2258"/>
              <a:ext cx="38" cy="46"/>
            </a:xfrm>
            <a:custGeom>
              <a:avLst/>
              <a:gdLst/>
              <a:ahLst/>
              <a:cxnLst>
                <a:cxn ang="0">
                  <a:pos x="36" y="8"/>
                </a:cxn>
                <a:cxn ang="0">
                  <a:pos x="52" y="21"/>
                </a:cxn>
                <a:cxn ang="0">
                  <a:pos x="59" y="33"/>
                </a:cxn>
                <a:cxn ang="0">
                  <a:pos x="59" y="40"/>
                </a:cxn>
                <a:cxn ang="0">
                  <a:pos x="53" y="46"/>
                </a:cxn>
                <a:cxn ang="0">
                  <a:pos x="34" y="44"/>
                </a:cxn>
                <a:cxn ang="0">
                  <a:pos x="25" y="39"/>
                </a:cxn>
                <a:cxn ang="0">
                  <a:pos x="19" y="29"/>
                </a:cxn>
                <a:cxn ang="0">
                  <a:pos x="0" y="21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19" y="6"/>
                </a:cxn>
                <a:cxn ang="0">
                  <a:pos x="36" y="8"/>
                </a:cxn>
              </a:cxnLst>
              <a:rect l="0" t="0" r="r" b="b"/>
              <a:pathLst>
                <a:path w="59" h="46">
                  <a:moveTo>
                    <a:pt x="36" y="8"/>
                  </a:moveTo>
                  <a:lnTo>
                    <a:pt x="52" y="21"/>
                  </a:lnTo>
                  <a:lnTo>
                    <a:pt x="59" y="33"/>
                  </a:lnTo>
                  <a:lnTo>
                    <a:pt x="59" y="40"/>
                  </a:lnTo>
                  <a:lnTo>
                    <a:pt x="53" y="46"/>
                  </a:lnTo>
                  <a:lnTo>
                    <a:pt x="34" y="44"/>
                  </a:lnTo>
                  <a:lnTo>
                    <a:pt x="25" y="39"/>
                  </a:lnTo>
                  <a:lnTo>
                    <a:pt x="19" y="29"/>
                  </a:lnTo>
                  <a:lnTo>
                    <a:pt x="0" y="21"/>
                  </a:lnTo>
                  <a:lnTo>
                    <a:pt x="0" y="8"/>
                  </a:lnTo>
                  <a:lnTo>
                    <a:pt x="4" y="0"/>
                  </a:lnTo>
                  <a:lnTo>
                    <a:pt x="19" y="6"/>
                  </a:lnTo>
                  <a:lnTo>
                    <a:pt x="36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03" name="Freeform 267"/>
            <p:cNvSpPr>
              <a:spLocks/>
            </p:cNvSpPr>
            <p:nvPr/>
          </p:nvSpPr>
          <p:spPr bwMode="auto">
            <a:xfrm>
              <a:off x="778" y="2245"/>
              <a:ext cx="47" cy="44"/>
            </a:xfrm>
            <a:custGeom>
              <a:avLst/>
              <a:gdLst/>
              <a:ahLst/>
              <a:cxnLst>
                <a:cxn ang="0">
                  <a:pos x="75" y="4"/>
                </a:cxn>
                <a:cxn ang="0">
                  <a:pos x="75" y="21"/>
                </a:cxn>
                <a:cxn ang="0">
                  <a:pos x="65" y="27"/>
                </a:cxn>
                <a:cxn ang="0">
                  <a:pos x="56" y="31"/>
                </a:cxn>
                <a:cxn ang="0">
                  <a:pos x="50" y="33"/>
                </a:cxn>
                <a:cxn ang="0">
                  <a:pos x="38" y="42"/>
                </a:cxn>
                <a:cxn ang="0">
                  <a:pos x="16" y="48"/>
                </a:cxn>
                <a:cxn ang="0">
                  <a:pos x="8" y="44"/>
                </a:cxn>
                <a:cxn ang="0">
                  <a:pos x="0" y="42"/>
                </a:cxn>
                <a:cxn ang="0">
                  <a:pos x="0" y="36"/>
                </a:cxn>
                <a:cxn ang="0">
                  <a:pos x="10" y="27"/>
                </a:cxn>
                <a:cxn ang="0">
                  <a:pos x="25" y="15"/>
                </a:cxn>
                <a:cxn ang="0">
                  <a:pos x="40" y="8"/>
                </a:cxn>
                <a:cxn ang="0">
                  <a:pos x="46" y="0"/>
                </a:cxn>
                <a:cxn ang="0">
                  <a:pos x="75" y="4"/>
                </a:cxn>
              </a:cxnLst>
              <a:rect l="0" t="0" r="r" b="b"/>
              <a:pathLst>
                <a:path w="75" h="48">
                  <a:moveTo>
                    <a:pt x="75" y="4"/>
                  </a:moveTo>
                  <a:lnTo>
                    <a:pt x="75" y="21"/>
                  </a:lnTo>
                  <a:lnTo>
                    <a:pt x="65" y="27"/>
                  </a:lnTo>
                  <a:lnTo>
                    <a:pt x="56" y="31"/>
                  </a:lnTo>
                  <a:lnTo>
                    <a:pt x="50" y="33"/>
                  </a:lnTo>
                  <a:lnTo>
                    <a:pt x="38" y="42"/>
                  </a:lnTo>
                  <a:lnTo>
                    <a:pt x="16" y="48"/>
                  </a:lnTo>
                  <a:lnTo>
                    <a:pt x="8" y="44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10" y="27"/>
                  </a:lnTo>
                  <a:lnTo>
                    <a:pt x="25" y="15"/>
                  </a:lnTo>
                  <a:lnTo>
                    <a:pt x="40" y="8"/>
                  </a:lnTo>
                  <a:lnTo>
                    <a:pt x="46" y="0"/>
                  </a:lnTo>
                  <a:lnTo>
                    <a:pt x="75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04" name="Freeform 268"/>
            <p:cNvSpPr>
              <a:spLocks/>
            </p:cNvSpPr>
            <p:nvPr/>
          </p:nvSpPr>
          <p:spPr bwMode="auto">
            <a:xfrm>
              <a:off x="803" y="1786"/>
              <a:ext cx="89" cy="149"/>
            </a:xfrm>
            <a:custGeom>
              <a:avLst/>
              <a:gdLst/>
              <a:ahLst/>
              <a:cxnLst>
                <a:cxn ang="0">
                  <a:pos x="138" y="29"/>
                </a:cxn>
                <a:cxn ang="0">
                  <a:pos x="96" y="0"/>
                </a:cxn>
                <a:cxn ang="0">
                  <a:pos x="52" y="67"/>
                </a:cxn>
                <a:cxn ang="0">
                  <a:pos x="44" y="2"/>
                </a:cxn>
                <a:cxn ang="0">
                  <a:pos x="16" y="12"/>
                </a:cxn>
                <a:cxn ang="0">
                  <a:pos x="0" y="34"/>
                </a:cxn>
                <a:cxn ang="0">
                  <a:pos x="2" y="153"/>
                </a:cxn>
                <a:cxn ang="0">
                  <a:pos x="125" y="153"/>
                </a:cxn>
                <a:cxn ang="0">
                  <a:pos x="138" y="29"/>
                </a:cxn>
              </a:cxnLst>
              <a:rect l="0" t="0" r="r" b="b"/>
              <a:pathLst>
                <a:path w="138" h="153">
                  <a:moveTo>
                    <a:pt x="138" y="29"/>
                  </a:moveTo>
                  <a:lnTo>
                    <a:pt x="96" y="0"/>
                  </a:lnTo>
                  <a:lnTo>
                    <a:pt x="52" y="67"/>
                  </a:lnTo>
                  <a:lnTo>
                    <a:pt x="44" y="2"/>
                  </a:lnTo>
                  <a:lnTo>
                    <a:pt x="16" y="12"/>
                  </a:lnTo>
                  <a:lnTo>
                    <a:pt x="0" y="34"/>
                  </a:lnTo>
                  <a:lnTo>
                    <a:pt x="2" y="153"/>
                  </a:lnTo>
                  <a:lnTo>
                    <a:pt x="125" y="153"/>
                  </a:lnTo>
                  <a:lnTo>
                    <a:pt x="138" y="29"/>
                  </a:lnTo>
                  <a:close/>
                </a:path>
              </a:pathLst>
            </a:custGeom>
            <a:solidFill>
              <a:srgbClr val="7F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05" name="Freeform 269"/>
            <p:cNvSpPr>
              <a:spLocks/>
            </p:cNvSpPr>
            <p:nvPr/>
          </p:nvSpPr>
          <p:spPr bwMode="auto">
            <a:xfrm>
              <a:off x="832" y="1773"/>
              <a:ext cx="36" cy="92"/>
            </a:xfrm>
            <a:custGeom>
              <a:avLst/>
              <a:gdLst/>
              <a:ahLst/>
              <a:cxnLst>
                <a:cxn ang="0">
                  <a:pos x="58" y="9"/>
                </a:cxn>
                <a:cxn ang="0">
                  <a:pos x="52" y="0"/>
                </a:cxn>
                <a:cxn ang="0">
                  <a:pos x="18" y="15"/>
                </a:cxn>
                <a:cxn ang="0">
                  <a:pos x="10" y="3"/>
                </a:cxn>
                <a:cxn ang="0">
                  <a:pos x="4" y="9"/>
                </a:cxn>
                <a:cxn ang="0">
                  <a:pos x="0" y="65"/>
                </a:cxn>
                <a:cxn ang="0">
                  <a:pos x="2" y="93"/>
                </a:cxn>
                <a:cxn ang="0">
                  <a:pos x="58" y="9"/>
                </a:cxn>
              </a:cxnLst>
              <a:rect l="0" t="0" r="r" b="b"/>
              <a:pathLst>
                <a:path w="58" h="93">
                  <a:moveTo>
                    <a:pt x="58" y="9"/>
                  </a:moveTo>
                  <a:lnTo>
                    <a:pt x="52" y="0"/>
                  </a:lnTo>
                  <a:lnTo>
                    <a:pt x="18" y="15"/>
                  </a:lnTo>
                  <a:lnTo>
                    <a:pt x="10" y="3"/>
                  </a:lnTo>
                  <a:lnTo>
                    <a:pt x="4" y="9"/>
                  </a:lnTo>
                  <a:lnTo>
                    <a:pt x="0" y="65"/>
                  </a:lnTo>
                  <a:lnTo>
                    <a:pt x="2" y="93"/>
                  </a:lnTo>
                  <a:lnTo>
                    <a:pt x="58" y="9"/>
                  </a:lnTo>
                  <a:close/>
                </a:path>
              </a:pathLst>
            </a:custGeom>
            <a:solidFill>
              <a:srgbClr val="FFDFB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06" name="Freeform 270"/>
            <p:cNvSpPr>
              <a:spLocks/>
            </p:cNvSpPr>
            <p:nvPr/>
          </p:nvSpPr>
          <p:spPr bwMode="auto">
            <a:xfrm>
              <a:off x="825" y="1792"/>
              <a:ext cx="29" cy="46"/>
            </a:xfrm>
            <a:custGeom>
              <a:avLst/>
              <a:gdLst/>
              <a:ahLst/>
              <a:cxnLst>
                <a:cxn ang="0">
                  <a:pos x="46" y="46"/>
                </a:cxn>
                <a:cxn ang="0">
                  <a:pos x="21" y="0"/>
                </a:cxn>
                <a:cxn ang="0">
                  <a:pos x="0" y="38"/>
                </a:cxn>
              </a:cxnLst>
              <a:rect l="0" t="0" r="r" b="b"/>
              <a:pathLst>
                <a:path w="46" h="46">
                  <a:moveTo>
                    <a:pt x="46" y="46"/>
                  </a:moveTo>
                  <a:lnTo>
                    <a:pt x="21" y="0"/>
                  </a:lnTo>
                  <a:lnTo>
                    <a:pt x="0" y="38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07" name="Freeform 271"/>
            <p:cNvSpPr>
              <a:spLocks/>
            </p:cNvSpPr>
            <p:nvPr/>
          </p:nvSpPr>
          <p:spPr bwMode="auto">
            <a:xfrm>
              <a:off x="769" y="1786"/>
              <a:ext cx="141" cy="488"/>
            </a:xfrm>
            <a:custGeom>
              <a:avLst/>
              <a:gdLst/>
              <a:ahLst/>
              <a:cxnLst>
                <a:cxn ang="0">
                  <a:pos x="149" y="0"/>
                </a:cxn>
                <a:cxn ang="0">
                  <a:pos x="205" y="34"/>
                </a:cxn>
                <a:cxn ang="0">
                  <a:pos x="220" y="153"/>
                </a:cxn>
                <a:cxn ang="0">
                  <a:pos x="180" y="231"/>
                </a:cxn>
                <a:cxn ang="0">
                  <a:pos x="180" y="247"/>
                </a:cxn>
                <a:cxn ang="0">
                  <a:pos x="178" y="264"/>
                </a:cxn>
                <a:cxn ang="0">
                  <a:pos x="172" y="275"/>
                </a:cxn>
                <a:cxn ang="0">
                  <a:pos x="180" y="363"/>
                </a:cxn>
                <a:cxn ang="0">
                  <a:pos x="193" y="499"/>
                </a:cxn>
                <a:cxn ang="0">
                  <a:pos x="178" y="503"/>
                </a:cxn>
                <a:cxn ang="0">
                  <a:pos x="155" y="493"/>
                </a:cxn>
                <a:cxn ang="0">
                  <a:pos x="138" y="399"/>
                </a:cxn>
                <a:cxn ang="0">
                  <a:pos x="130" y="365"/>
                </a:cxn>
                <a:cxn ang="0">
                  <a:pos x="105" y="279"/>
                </a:cxn>
                <a:cxn ang="0">
                  <a:pos x="101" y="371"/>
                </a:cxn>
                <a:cxn ang="0">
                  <a:pos x="90" y="485"/>
                </a:cxn>
                <a:cxn ang="0">
                  <a:pos x="51" y="487"/>
                </a:cxn>
                <a:cxn ang="0">
                  <a:pos x="50" y="363"/>
                </a:cxn>
                <a:cxn ang="0">
                  <a:pos x="51" y="241"/>
                </a:cxn>
                <a:cxn ang="0">
                  <a:pos x="51" y="182"/>
                </a:cxn>
                <a:cxn ang="0">
                  <a:pos x="44" y="162"/>
                </a:cxn>
                <a:cxn ang="0">
                  <a:pos x="42" y="164"/>
                </a:cxn>
                <a:cxn ang="0">
                  <a:pos x="4" y="141"/>
                </a:cxn>
                <a:cxn ang="0">
                  <a:pos x="0" y="103"/>
                </a:cxn>
                <a:cxn ang="0">
                  <a:pos x="59" y="12"/>
                </a:cxn>
                <a:cxn ang="0">
                  <a:pos x="101" y="0"/>
                </a:cxn>
                <a:cxn ang="0">
                  <a:pos x="92" y="61"/>
                </a:cxn>
                <a:cxn ang="0">
                  <a:pos x="105" y="120"/>
                </a:cxn>
                <a:cxn ang="0">
                  <a:pos x="120" y="63"/>
                </a:cxn>
                <a:cxn ang="0">
                  <a:pos x="149" y="0"/>
                </a:cxn>
              </a:cxnLst>
              <a:rect l="0" t="0" r="r" b="b"/>
              <a:pathLst>
                <a:path w="220" h="503">
                  <a:moveTo>
                    <a:pt x="149" y="0"/>
                  </a:moveTo>
                  <a:lnTo>
                    <a:pt x="205" y="34"/>
                  </a:lnTo>
                  <a:lnTo>
                    <a:pt x="220" y="153"/>
                  </a:lnTo>
                  <a:lnTo>
                    <a:pt x="180" y="231"/>
                  </a:lnTo>
                  <a:lnTo>
                    <a:pt x="180" y="247"/>
                  </a:lnTo>
                  <a:lnTo>
                    <a:pt x="178" y="264"/>
                  </a:lnTo>
                  <a:lnTo>
                    <a:pt x="172" y="275"/>
                  </a:lnTo>
                  <a:lnTo>
                    <a:pt x="180" y="363"/>
                  </a:lnTo>
                  <a:lnTo>
                    <a:pt x="193" y="499"/>
                  </a:lnTo>
                  <a:lnTo>
                    <a:pt x="178" y="503"/>
                  </a:lnTo>
                  <a:lnTo>
                    <a:pt x="155" y="493"/>
                  </a:lnTo>
                  <a:lnTo>
                    <a:pt x="138" y="399"/>
                  </a:lnTo>
                  <a:lnTo>
                    <a:pt x="130" y="365"/>
                  </a:lnTo>
                  <a:lnTo>
                    <a:pt x="105" y="279"/>
                  </a:lnTo>
                  <a:lnTo>
                    <a:pt x="101" y="371"/>
                  </a:lnTo>
                  <a:lnTo>
                    <a:pt x="90" y="485"/>
                  </a:lnTo>
                  <a:lnTo>
                    <a:pt x="51" y="487"/>
                  </a:lnTo>
                  <a:lnTo>
                    <a:pt x="50" y="363"/>
                  </a:lnTo>
                  <a:lnTo>
                    <a:pt x="51" y="241"/>
                  </a:lnTo>
                  <a:lnTo>
                    <a:pt x="51" y="182"/>
                  </a:lnTo>
                  <a:lnTo>
                    <a:pt x="44" y="162"/>
                  </a:lnTo>
                  <a:lnTo>
                    <a:pt x="42" y="164"/>
                  </a:lnTo>
                  <a:lnTo>
                    <a:pt x="4" y="141"/>
                  </a:lnTo>
                  <a:lnTo>
                    <a:pt x="0" y="103"/>
                  </a:lnTo>
                  <a:lnTo>
                    <a:pt x="59" y="12"/>
                  </a:lnTo>
                  <a:lnTo>
                    <a:pt x="101" y="0"/>
                  </a:lnTo>
                  <a:lnTo>
                    <a:pt x="92" y="61"/>
                  </a:lnTo>
                  <a:lnTo>
                    <a:pt x="105" y="120"/>
                  </a:lnTo>
                  <a:lnTo>
                    <a:pt x="120" y="63"/>
                  </a:lnTo>
                  <a:lnTo>
                    <a:pt x="149" y="0"/>
                  </a:lnTo>
                  <a:close/>
                </a:path>
              </a:pathLst>
            </a:custGeom>
            <a:solidFill>
              <a:srgbClr val="5F3F1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08" name="Freeform 272"/>
            <p:cNvSpPr>
              <a:spLocks/>
            </p:cNvSpPr>
            <p:nvPr/>
          </p:nvSpPr>
          <p:spPr bwMode="auto">
            <a:xfrm>
              <a:off x="868" y="1836"/>
              <a:ext cx="37" cy="127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23" y="30"/>
                </a:cxn>
                <a:cxn ang="0">
                  <a:pos x="27" y="78"/>
                </a:cxn>
                <a:cxn ang="0">
                  <a:pos x="57" y="86"/>
                </a:cxn>
                <a:cxn ang="0">
                  <a:pos x="27" y="86"/>
                </a:cxn>
                <a:cxn ang="0">
                  <a:pos x="17" y="114"/>
                </a:cxn>
                <a:cxn ang="0">
                  <a:pos x="0" y="130"/>
                </a:cxn>
                <a:cxn ang="0">
                  <a:pos x="7" y="107"/>
                </a:cxn>
                <a:cxn ang="0">
                  <a:pos x="11" y="91"/>
                </a:cxn>
                <a:cxn ang="0">
                  <a:pos x="15" y="61"/>
                </a:cxn>
                <a:cxn ang="0">
                  <a:pos x="30" y="0"/>
                </a:cxn>
              </a:cxnLst>
              <a:rect l="0" t="0" r="r" b="b"/>
              <a:pathLst>
                <a:path w="57" h="130">
                  <a:moveTo>
                    <a:pt x="30" y="0"/>
                  </a:moveTo>
                  <a:lnTo>
                    <a:pt x="23" y="30"/>
                  </a:lnTo>
                  <a:lnTo>
                    <a:pt x="27" y="78"/>
                  </a:lnTo>
                  <a:lnTo>
                    <a:pt x="57" y="86"/>
                  </a:lnTo>
                  <a:lnTo>
                    <a:pt x="27" y="86"/>
                  </a:lnTo>
                  <a:lnTo>
                    <a:pt x="17" y="114"/>
                  </a:lnTo>
                  <a:lnTo>
                    <a:pt x="0" y="130"/>
                  </a:lnTo>
                  <a:lnTo>
                    <a:pt x="7" y="107"/>
                  </a:lnTo>
                  <a:lnTo>
                    <a:pt x="11" y="91"/>
                  </a:lnTo>
                  <a:lnTo>
                    <a:pt x="15" y="6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3F1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09" name="Freeform 273"/>
            <p:cNvSpPr>
              <a:spLocks/>
            </p:cNvSpPr>
            <p:nvPr/>
          </p:nvSpPr>
          <p:spPr bwMode="auto">
            <a:xfrm>
              <a:off x="842" y="1842"/>
              <a:ext cx="31" cy="44"/>
            </a:xfrm>
            <a:custGeom>
              <a:avLst/>
              <a:gdLst/>
              <a:ahLst/>
              <a:cxnLst>
                <a:cxn ang="0">
                  <a:pos x="46" y="44"/>
                </a:cxn>
                <a:cxn ang="0">
                  <a:pos x="36" y="0"/>
                </a:cxn>
                <a:cxn ang="0">
                  <a:pos x="0" y="37"/>
                </a:cxn>
                <a:cxn ang="0">
                  <a:pos x="46" y="44"/>
                </a:cxn>
              </a:cxnLst>
              <a:rect l="0" t="0" r="r" b="b"/>
              <a:pathLst>
                <a:path w="46" h="44">
                  <a:moveTo>
                    <a:pt x="46" y="44"/>
                  </a:moveTo>
                  <a:lnTo>
                    <a:pt x="36" y="0"/>
                  </a:lnTo>
                  <a:lnTo>
                    <a:pt x="0" y="37"/>
                  </a:lnTo>
                  <a:lnTo>
                    <a:pt x="46" y="44"/>
                  </a:lnTo>
                  <a:close/>
                </a:path>
              </a:pathLst>
            </a:custGeom>
            <a:solidFill>
              <a:srgbClr val="FFDFB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10" name="Freeform 274"/>
            <p:cNvSpPr>
              <a:spLocks/>
            </p:cNvSpPr>
            <p:nvPr/>
          </p:nvSpPr>
          <p:spPr bwMode="auto">
            <a:xfrm>
              <a:off x="867" y="2258"/>
              <a:ext cx="38" cy="46"/>
            </a:xfrm>
            <a:custGeom>
              <a:avLst/>
              <a:gdLst/>
              <a:ahLst/>
              <a:cxnLst>
                <a:cxn ang="0">
                  <a:pos x="36" y="8"/>
                </a:cxn>
                <a:cxn ang="0">
                  <a:pos x="52" y="21"/>
                </a:cxn>
                <a:cxn ang="0">
                  <a:pos x="59" y="33"/>
                </a:cxn>
                <a:cxn ang="0">
                  <a:pos x="59" y="40"/>
                </a:cxn>
                <a:cxn ang="0">
                  <a:pos x="53" y="46"/>
                </a:cxn>
                <a:cxn ang="0">
                  <a:pos x="34" y="44"/>
                </a:cxn>
                <a:cxn ang="0">
                  <a:pos x="25" y="39"/>
                </a:cxn>
                <a:cxn ang="0">
                  <a:pos x="19" y="29"/>
                </a:cxn>
                <a:cxn ang="0">
                  <a:pos x="0" y="21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19" y="6"/>
                </a:cxn>
                <a:cxn ang="0">
                  <a:pos x="36" y="8"/>
                </a:cxn>
              </a:cxnLst>
              <a:rect l="0" t="0" r="r" b="b"/>
              <a:pathLst>
                <a:path w="59" h="46">
                  <a:moveTo>
                    <a:pt x="36" y="8"/>
                  </a:moveTo>
                  <a:lnTo>
                    <a:pt x="52" y="21"/>
                  </a:lnTo>
                  <a:lnTo>
                    <a:pt x="59" y="33"/>
                  </a:lnTo>
                  <a:lnTo>
                    <a:pt x="59" y="40"/>
                  </a:lnTo>
                  <a:lnTo>
                    <a:pt x="53" y="46"/>
                  </a:lnTo>
                  <a:lnTo>
                    <a:pt x="34" y="44"/>
                  </a:lnTo>
                  <a:lnTo>
                    <a:pt x="25" y="39"/>
                  </a:lnTo>
                  <a:lnTo>
                    <a:pt x="19" y="29"/>
                  </a:lnTo>
                  <a:lnTo>
                    <a:pt x="0" y="21"/>
                  </a:lnTo>
                  <a:lnTo>
                    <a:pt x="0" y="8"/>
                  </a:lnTo>
                  <a:lnTo>
                    <a:pt x="4" y="0"/>
                  </a:lnTo>
                  <a:lnTo>
                    <a:pt x="19" y="6"/>
                  </a:lnTo>
                  <a:lnTo>
                    <a:pt x="36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11" name="Freeform 275"/>
            <p:cNvSpPr>
              <a:spLocks/>
            </p:cNvSpPr>
            <p:nvPr/>
          </p:nvSpPr>
          <p:spPr bwMode="auto">
            <a:xfrm>
              <a:off x="778" y="2245"/>
              <a:ext cx="47" cy="44"/>
            </a:xfrm>
            <a:custGeom>
              <a:avLst/>
              <a:gdLst/>
              <a:ahLst/>
              <a:cxnLst>
                <a:cxn ang="0">
                  <a:pos x="75" y="4"/>
                </a:cxn>
                <a:cxn ang="0">
                  <a:pos x="75" y="21"/>
                </a:cxn>
                <a:cxn ang="0">
                  <a:pos x="65" y="27"/>
                </a:cxn>
                <a:cxn ang="0">
                  <a:pos x="56" y="31"/>
                </a:cxn>
                <a:cxn ang="0">
                  <a:pos x="50" y="33"/>
                </a:cxn>
                <a:cxn ang="0">
                  <a:pos x="38" y="42"/>
                </a:cxn>
                <a:cxn ang="0">
                  <a:pos x="16" y="48"/>
                </a:cxn>
                <a:cxn ang="0">
                  <a:pos x="8" y="44"/>
                </a:cxn>
                <a:cxn ang="0">
                  <a:pos x="0" y="42"/>
                </a:cxn>
                <a:cxn ang="0">
                  <a:pos x="0" y="36"/>
                </a:cxn>
                <a:cxn ang="0">
                  <a:pos x="10" y="27"/>
                </a:cxn>
                <a:cxn ang="0">
                  <a:pos x="25" y="15"/>
                </a:cxn>
                <a:cxn ang="0">
                  <a:pos x="40" y="8"/>
                </a:cxn>
                <a:cxn ang="0">
                  <a:pos x="46" y="0"/>
                </a:cxn>
                <a:cxn ang="0">
                  <a:pos x="75" y="4"/>
                </a:cxn>
              </a:cxnLst>
              <a:rect l="0" t="0" r="r" b="b"/>
              <a:pathLst>
                <a:path w="75" h="48">
                  <a:moveTo>
                    <a:pt x="75" y="4"/>
                  </a:moveTo>
                  <a:lnTo>
                    <a:pt x="75" y="21"/>
                  </a:lnTo>
                  <a:lnTo>
                    <a:pt x="65" y="27"/>
                  </a:lnTo>
                  <a:lnTo>
                    <a:pt x="56" y="31"/>
                  </a:lnTo>
                  <a:lnTo>
                    <a:pt x="50" y="33"/>
                  </a:lnTo>
                  <a:lnTo>
                    <a:pt x="38" y="42"/>
                  </a:lnTo>
                  <a:lnTo>
                    <a:pt x="16" y="48"/>
                  </a:lnTo>
                  <a:lnTo>
                    <a:pt x="8" y="44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10" y="27"/>
                  </a:lnTo>
                  <a:lnTo>
                    <a:pt x="25" y="15"/>
                  </a:lnTo>
                  <a:lnTo>
                    <a:pt x="40" y="8"/>
                  </a:lnTo>
                  <a:lnTo>
                    <a:pt x="46" y="0"/>
                  </a:lnTo>
                  <a:lnTo>
                    <a:pt x="75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12" name="Freeform 276"/>
            <p:cNvSpPr>
              <a:spLocks/>
            </p:cNvSpPr>
            <p:nvPr/>
          </p:nvSpPr>
          <p:spPr bwMode="auto">
            <a:xfrm>
              <a:off x="867" y="2258"/>
              <a:ext cx="38" cy="46"/>
            </a:xfrm>
            <a:custGeom>
              <a:avLst/>
              <a:gdLst/>
              <a:ahLst/>
              <a:cxnLst>
                <a:cxn ang="0">
                  <a:pos x="36" y="8"/>
                </a:cxn>
                <a:cxn ang="0">
                  <a:pos x="52" y="21"/>
                </a:cxn>
                <a:cxn ang="0">
                  <a:pos x="59" y="33"/>
                </a:cxn>
                <a:cxn ang="0">
                  <a:pos x="59" y="40"/>
                </a:cxn>
                <a:cxn ang="0">
                  <a:pos x="53" y="46"/>
                </a:cxn>
                <a:cxn ang="0">
                  <a:pos x="34" y="44"/>
                </a:cxn>
                <a:cxn ang="0">
                  <a:pos x="25" y="39"/>
                </a:cxn>
                <a:cxn ang="0">
                  <a:pos x="19" y="29"/>
                </a:cxn>
                <a:cxn ang="0">
                  <a:pos x="0" y="21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19" y="6"/>
                </a:cxn>
                <a:cxn ang="0">
                  <a:pos x="36" y="8"/>
                </a:cxn>
              </a:cxnLst>
              <a:rect l="0" t="0" r="r" b="b"/>
              <a:pathLst>
                <a:path w="59" h="46">
                  <a:moveTo>
                    <a:pt x="36" y="8"/>
                  </a:moveTo>
                  <a:lnTo>
                    <a:pt x="52" y="21"/>
                  </a:lnTo>
                  <a:lnTo>
                    <a:pt x="59" y="33"/>
                  </a:lnTo>
                  <a:lnTo>
                    <a:pt x="59" y="40"/>
                  </a:lnTo>
                  <a:lnTo>
                    <a:pt x="53" y="46"/>
                  </a:lnTo>
                  <a:lnTo>
                    <a:pt x="34" y="44"/>
                  </a:lnTo>
                  <a:lnTo>
                    <a:pt x="25" y="39"/>
                  </a:lnTo>
                  <a:lnTo>
                    <a:pt x="19" y="29"/>
                  </a:lnTo>
                  <a:lnTo>
                    <a:pt x="0" y="21"/>
                  </a:lnTo>
                  <a:lnTo>
                    <a:pt x="0" y="8"/>
                  </a:lnTo>
                  <a:lnTo>
                    <a:pt x="4" y="0"/>
                  </a:lnTo>
                  <a:lnTo>
                    <a:pt x="19" y="6"/>
                  </a:lnTo>
                  <a:lnTo>
                    <a:pt x="36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13" name="Freeform 277"/>
            <p:cNvSpPr>
              <a:spLocks/>
            </p:cNvSpPr>
            <p:nvPr/>
          </p:nvSpPr>
          <p:spPr bwMode="auto">
            <a:xfrm>
              <a:off x="778" y="2245"/>
              <a:ext cx="47" cy="44"/>
            </a:xfrm>
            <a:custGeom>
              <a:avLst/>
              <a:gdLst/>
              <a:ahLst/>
              <a:cxnLst>
                <a:cxn ang="0">
                  <a:pos x="75" y="4"/>
                </a:cxn>
                <a:cxn ang="0">
                  <a:pos x="75" y="21"/>
                </a:cxn>
                <a:cxn ang="0">
                  <a:pos x="65" y="27"/>
                </a:cxn>
                <a:cxn ang="0">
                  <a:pos x="56" y="31"/>
                </a:cxn>
                <a:cxn ang="0">
                  <a:pos x="50" y="33"/>
                </a:cxn>
                <a:cxn ang="0">
                  <a:pos x="38" y="42"/>
                </a:cxn>
                <a:cxn ang="0">
                  <a:pos x="16" y="48"/>
                </a:cxn>
                <a:cxn ang="0">
                  <a:pos x="8" y="44"/>
                </a:cxn>
                <a:cxn ang="0">
                  <a:pos x="0" y="42"/>
                </a:cxn>
                <a:cxn ang="0">
                  <a:pos x="0" y="36"/>
                </a:cxn>
                <a:cxn ang="0">
                  <a:pos x="10" y="27"/>
                </a:cxn>
                <a:cxn ang="0">
                  <a:pos x="25" y="15"/>
                </a:cxn>
                <a:cxn ang="0">
                  <a:pos x="40" y="8"/>
                </a:cxn>
                <a:cxn ang="0">
                  <a:pos x="46" y="0"/>
                </a:cxn>
                <a:cxn ang="0">
                  <a:pos x="75" y="4"/>
                </a:cxn>
              </a:cxnLst>
              <a:rect l="0" t="0" r="r" b="b"/>
              <a:pathLst>
                <a:path w="75" h="48">
                  <a:moveTo>
                    <a:pt x="75" y="4"/>
                  </a:moveTo>
                  <a:lnTo>
                    <a:pt x="75" y="21"/>
                  </a:lnTo>
                  <a:lnTo>
                    <a:pt x="65" y="27"/>
                  </a:lnTo>
                  <a:lnTo>
                    <a:pt x="56" y="31"/>
                  </a:lnTo>
                  <a:lnTo>
                    <a:pt x="50" y="33"/>
                  </a:lnTo>
                  <a:lnTo>
                    <a:pt x="38" y="42"/>
                  </a:lnTo>
                  <a:lnTo>
                    <a:pt x="16" y="48"/>
                  </a:lnTo>
                  <a:lnTo>
                    <a:pt x="8" y="44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10" y="27"/>
                  </a:lnTo>
                  <a:lnTo>
                    <a:pt x="25" y="15"/>
                  </a:lnTo>
                  <a:lnTo>
                    <a:pt x="40" y="8"/>
                  </a:lnTo>
                  <a:lnTo>
                    <a:pt x="46" y="0"/>
                  </a:lnTo>
                  <a:lnTo>
                    <a:pt x="75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14" name="Freeform 278"/>
            <p:cNvSpPr>
              <a:spLocks/>
            </p:cNvSpPr>
            <p:nvPr/>
          </p:nvSpPr>
          <p:spPr bwMode="auto">
            <a:xfrm>
              <a:off x="803" y="1786"/>
              <a:ext cx="89" cy="149"/>
            </a:xfrm>
            <a:custGeom>
              <a:avLst/>
              <a:gdLst/>
              <a:ahLst/>
              <a:cxnLst>
                <a:cxn ang="0">
                  <a:pos x="138" y="29"/>
                </a:cxn>
                <a:cxn ang="0">
                  <a:pos x="96" y="0"/>
                </a:cxn>
                <a:cxn ang="0">
                  <a:pos x="52" y="67"/>
                </a:cxn>
                <a:cxn ang="0">
                  <a:pos x="44" y="2"/>
                </a:cxn>
                <a:cxn ang="0">
                  <a:pos x="16" y="12"/>
                </a:cxn>
                <a:cxn ang="0">
                  <a:pos x="0" y="34"/>
                </a:cxn>
                <a:cxn ang="0">
                  <a:pos x="2" y="153"/>
                </a:cxn>
                <a:cxn ang="0">
                  <a:pos x="125" y="153"/>
                </a:cxn>
                <a:cxn ang="0">
                  <a:pos x="138" y="29"/>
                </a:cxn>
              </a:cxnLst>
              <a:rect l="0" t="0" r="r" b="b"/>
              <a:pathLst>
                <a:path w="138" h="153">
                  <a:moveTo>
                    <a:pt x="138" y="29"/>
                  </a:moveTo>
                  <a:lnTo>
                    <a:pt x="96" y="0"/>
                  </a:lnTo>
                  <a:lnTo>
                    <a:pt x="52" y="67"/>
                  </a:lnTo>
                  <a:lnTo>
                    <a:pt x="44" y="2"/>
                  </a:lnTo>
                  <a:lnTo>
                    <a:pt x="16" y="12"/>
                  </a:lnTo>
                  <a:lnTo>
                    <a:pt x="0" y="34"/>
                  </a:lnTo>
                  <a:lnTo>
                    <a:pt x="2" y="153"/>
                  </a:lnTo>
                  <a:lnTo>
                    <a:pt x="125" y="153"/>
                  </a:lnTo>
                  <a:lnTo>
                    <a:pt x="138" y="29"/>
                  </a:lnTo>
                  <a:close/>
                </a:path>
              </a:pathLst>
            </a:custGeom>
            <a:solidFill>
              <a:srgbClr val="7F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15" name="Freeform 279"/>
            <p:cNvSpPr>
              <a:spLocks/>
            </p:cNvSpPr>
            <p:nvPr/>
          </p:nvSpPr>
          <p:spPr bwMode="auto">
            <a:xfrm>
              <a:off x="832" y="1773"/>
              <a:ext cx="36" cy="92"/>
            </a:xfrm>
            <a:custGeom>
              <a:avLst/>
              <a:gdLst/>
              <a:ahLst/>
              <a:cxnLst>
                <a:cxn ang="0">
                  <a:pos x="58" y="9"/>
                </a:cxn>
                <a:cxn ang="0">
                  <a:pos x="52" y="0"/>
                </a:cxn>
                <a:cxn ang="0">
                  <a:pos x="18" y="15"/>
                </a:cxn>
                <a:cxn ang="0">
                  <a:pos x="10" y="3"/>
                </a:cxn>
                <a:cxn ang="0">
                  <a:pos x="4" y="9"/>
                </a:cxn>
                <a:cxn ang="0">
                  <a:pos x="0" y="65"/>
                </a:cxn>
                <a:cxn ang="0">
                  <a:pos x="2" y="93"/>
                </a:cxn>
                <a:cxn ang="0">
                  <a:pos x="58" y="9"/>
                </a:cxn>
              </a:cxnLst>
              <a:rect l="0" t="0" r="r" b="b"/>
              <a:pathLst>
                <a:path w="58" h="93">
                  <a:moveTo>
                    <a:pt x="58" y="9"/>
                  </a:moveTo>
                  <a:lnTo>
                    <a:pt x="52" y="0"/>
                  </a:lnTo>
                  <a:lnTo>
                    <a:pt x="18" y="15"/>
                  </a:lnTo>
                  <a:lnTo>
                    <a:pt x="10" y="3"/>
                  </a:lnTo>
                  <a:lnTo>
                    <a:pt x="4" y="9"/>
                  </a:lnTo>
                  <a:lnTo>
                    <a:pt x="0" y="65"/>
                  </a:lnTo>
                  <a:lnTo>
                    <a:pt x="2" y="93"/>
                  </a:lnTo>
                  <a:lnTo>
                    <a:pt x="58" y="9"/>
                  </a:lnTo>
                  <a:close/>
                </a:path>
              </a:pathLst>
            </a:custGeom>
            <a:solidFill>
              <a:srgbClr val="FFDFB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16" name="Freeform 280"/>
            <p:cNvSpPr>
              <a:spLocks/>
            </p:cNvSpPr>
            <p:nvPr/>
          </p:nvSpPr>
          <p:spPr bwMode="auto">
            <a:xfrm>
              <a:off x="825" y="1792"/>
              <a:ext cx="29" cy="46"/>
            </a:xfrm>
            <a:custGeom>
              <a:avLst/>
              <a:gdLst/>
              <a:ahLst/>
              <a:cxnLst>
                <a:cxn ang="0">
                  <a:pos x="46" y="46"/>
                </a:cxn>
                <a:cxn ang="0">
                  <a:pos x="21" y="0"/>
                </a:cxn>
                <a:cxn ang="0">
                  <a:pos x="0" y="38"/>
                </a:cxn>
              </a:cxnLst>
              <a:rect l="0" t="0" r="r" b="b"/>
              <a:pathLst>
                <a:path w="46" h="46">
                  <a:moveTo>
                    <a:pt x="46" y="46"/>
                  </a:moveTo>
                  <a:lnTo>
                    <a:pt x="21" y="0"/>
                  </a:lnTo>
                  <a:lnTo>
                    <a:pt x="0" y="38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17" name="Freeform 281"/>
            <p:cNvSpPr>
              <a:spLocks/>
            </p:cNvSpPr>
            <p:nvPr/>
          </p:nvSpPr>
          <p:spPr bwMode="auto">
            <a:xfrm>
              <a:off x="769" y="1786"/>
              <a:ext cx="141" cy="488"/>
            </a:xfrm>
            <a:custGeom>
              <a:avLst/>
              <a:gdLst/>
              <a:ahLst/>
              <a:cxnLst>
                <a:cxn ang="0">
                  <a:pos x="149" y="0"/>
                </a:cxn>
                <a:cxn ang="0">
                  <a:pos x="205" y="34"/>
                </a:cxn>
                <a:cxn ang="0">
                  <a:pos x="220" y="153"/>
                </a:cxn>
                <a:cxn ang="0">
                  <a:pos x="180" y="231"/>
                </a:cxn>
                <a:cxn ang="0">
                  <a:pos x="180" y="247"/>
                </a:cxn>
                <a:cxn ang="0">
                  <a:pos x="178" y="264"/>
                </a:cxn>
                <a:cxn ang="0">
                  <a:pos x="172" y="275"/>
                </a:cxn>
                <a:cxn ang="0">
                  <a:pos x="180" y="363"/>
                </a:cxn>
                <a:cxn ang="0">
                  <a:pos x="193" y="499"/>
                </a:cxn>
                <a:cxn ang="0">
                  <a:pos x="178" y="503"/>
                </a:cxn>
                <a:cxn ang="0">
                  <a:pos x="155" y="493"/>
                </a:cxn>
                <a:cxn ang="0">
                  <a:pos x="138" y="399"/>
                </a:cxn>
                <a:cxn ang="0">
                  <a:pos x="130" y="365"/>
                </a:cxn>
                <a:cxn ang="0">
                  <a:pos x="105" y="279"/>
                </a:cxn>
                <a:cxn ang="0">
                  <a:pos x="101" y="371"/>
                </a:cxn>
                <a:cxn ang="0">
                  <a:pos x="90" y="485"/>
                </a:cxn>
                <a:cxn ang="0">
                  <a:pos x="51" y="487"/>
                </a:cxn>
                <a:cxn ang="0">
                  <a:pos x="50" y="363"/>
                </a:cxn>
                <a:cxn ang="0">
                  <a:pos x="51" y="241"/>
                </a:cxn>
                <a:cxn ang="0">
                  <a:pos x="51" y="182"/>
                </a:cxn>
                <a:cxn ang="0">
                  <a:pos x="44" y="162"/>
                </a:cxn>
                <a:cxn ang="0">
                  <a:pos x="42" y="164"/>
                </a:cxn>
                <a:cxn ang="0">
                  <a:pos x="4" y="141"/>
                </a:cxn>
                <a:cxn ang="0">
                  <a:pos x="0" y="103"/>
                </a:cxn>
                <a:cxn ang="0">
                  <a:pos x="59" y="12"/>
                </a:cxn>
                <a:cxn ang="0">
                  <a:pos x="101" y="0"/>
                </a:cxn>
                <a:cxn ang="0">
                  <a:pos x="92" y="61"/>
                </a:cxn>
                <a:cxn ang="0">
                  <a:pos x="105" y="120"/>
                </a:cxn>
                <a:cxn ang="0">
                  <a:pos x="120" y="63"/>
                </a:cxn>
                <a:cxn ang="0">
                  <a:pos x="149" y="0"/>
                </a:cxn>
              </a:cxnLst>
              <a:rect l="0" t="0" r="r" b="b"/>
              <a:pathLst>
                <a:path w="220" h="503">
                  <a:moveTo>
                    <a:pt x="149" y="0"/>
                  </a:moveTo>
                  <a:lnTo>
                    <a:pt x="205" y="34"/>
                  </a:lnTo>
                  <a:lnTo>
                    <a:pt x="220" y="153"/>
                  </a:lnTo>
                  <a:lnTo>
                    <a:pt x="180" y="231"/>
                  </a:lnTo>
                  <a:lnTo>
                    <a:pt x="180" y="247"/>
                  </a:lnTo>
                  <a:lnTo>
                    <a:pt x="178" y="264"/>
                  </a:lnTo>
                  <a:lnTo>
                    <a:pt x="172" y="275"/>
                  </a:lnTo>
                  <a:lnTo>
                    <a:pt x="180" y="363"/>
                  </a:lnTo>
                  <a:lnTo>
                    <a:pt x="193" y="499"/>
                  </a:lnTo>
                  <a:lnTo>
                    <a:pt x="178" y="503"/>
                  </a:lnTo>
                  <a:lnTo>
                    <a:pt x="155" y="493"/>
                  </a:lnTo>
                  <a:lnTo>
                    <a:pt x="138" y="399"/>
                  </a:lnTo>
                  <a:lnTo>
                    <a:pt x="130" y="365"/>
                  </a:lnTo>
                  <a:lnTo>
                    <a:pt x="105" y="279"/>
                  </a:lnTo>
                  <a:lnTo>
                    <a:pt x="101" y="371"/>
                  </a:lnTo>
                  <a:lnTo>
                    <a:pt x="90" y="485"/>
                  </a:lnTo>
                  <a:lnTo>
                    <a:pt x="51" y="487"/>
                  </a:lnTo>
                  <a:lnTo>
                    <a:pt x="50" y="363"/>
                  </a:lnTo>
                  <a:lnTo>
                    <a:pt x="51" y="241"/>
                  </a:lnTo>
                  <a:lnTo>
                    <a:pt x="51" y="182"/>
                  </a:lnTo>
                  <a:lnTo>
                    <a:pt x="44" y="162"/>
                  </a:lnTo>
                  <a:lnTo>
                    <a:pt x="42" y="164"/>
                  </a:lnTo>
                  <a:lnTo>
                    <a:pt x="4" y="141"/>
                  </a:lnTo>
                  <a:lnTo>
                    <a:pt x="0" y="103"/>
                  </a:lnTo>
                  <a:lnTo>
                    <a:pt x="59" y="12"/>
                  </a:lnTo>
                  <a:lnTo>
                    <a:pt x="101" y="0"/>
                  </a:lnTo>
                  <a:lnTo>
                    <a:pt x="92" y="61"/>
                  </a:lnTo>
                  <a:lnTo>
                    <a:pt x="105" y="120"/>
                  </a:lnTo>
                  <a:lnTo>
                    <a:pt x="120" y="63"/>
                  </a:lnTo>
                  <a:lnTo>
                    <a:pt x="149" y="0"/>
                  </a:lnTo>
                  <a:close/>
                </a:path>
              </a:pathLst>
            </a:custGeom>
            <a:solidFill>
              <a:srgbClr val="5F3F1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18" name="Freeform 282"/>
            <p:cNvSpPr>
              <a:spLocks/>
            </p:cNvSpPr>
            <p:nvPr/>
          </p:nvSpPr>
          <p:spPr bwMode="auto">
            <a:xfrm>
              <a:off x="868" y="1836"/>
              <a:ext cx="37" cy="127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23" y="30"/>
                </a:cxn>
                <a:cxn ang="0">
                  <a:pos x="27" y="78"/>
                </a:cxn>
                <a:cxn ang="0">
                  <a:pos x="57" y="86"/>
                </a:cxn>
                <a:cxn ang="0">
                  <a:pos x="27" y="86"/>
                </a:cxn>
                <a:cxn ang="0">
                  <a:pos x="17" y="114"/>
                </a:cxn>
                <a:cxn ang="0">
                  <a:pos x="0" y="130"/>
                </a:cxn>
                <a:cxn ang="0">
                  <a:pos x="7" y="107"/>
                </a:cxn>
                <a:cxn ang="0">
                  <a:pos x="11" y="91"/>
                </a:cxn>
                <a:cxn ang="0">
                  <a:pos x="15" y="61"/>
                </a:cxn>
                <a:cxn ang="0">
                  <a:pos x="30" y="0"/>
                </a:cxn>
              </a:cxnLst>
              <a:rect l="0" t="0" r="r" b="b"/>
              <a:pathLst>
                <a:path w="57" h="130">
                  <a:moveTo>
                    <a:pt x="30" y="0"/>
                  </a:moveTo>
                  <a:lnTo>
                    <a:pt x="23" y="30"/>
                  </a:lnTo>
                  <a:lnTo>
                    <a:pt x="27" y="78"/>
                  </a:lnTo>
                  <a:lnTo>
                    <a:pt x="57" y="86"/>
                  </a:lnTo>
                  <a:lnTo>
                    <a:pt x="27" y="86"/>
                  </a:lnTo>
                  <a:lnTo>
                    <a:pt x="17" y="114"/>
                  </a:lnTo>
                  <a:lnTo>
                    <a:pt x="0" y="130"/>
                  </a:lnTo>
                  <a:lnTo>
                    <a:pt x="7" y="107"/>
                  </a:lnTo>
                  <a:lnTo>
                    <a:pt x="11" y="91"/>
                  </a:lnTo>
                  <a:lnTo>
                    <a:pt x="15" y="6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3F1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19" name="Freeform 283"/>
            <p:cNvSpPr>
              <a:spLocks/>
            </p:cNvSpPr>
            <p:nvPr/>
          </p:nvSpPr>
          <p:spPr bwMode="auto">
            <a:xfrm>
              <a:off x="842" y="1842"/>
              <a:ext cx="31" cy="44"/>
            </a:xfrm>
            <a:custGeom>
              <a:avLst/>
              <a:gdLst/>
              <a:ahLst/>
              <a:cxnLst>
                <a:cxn ang="0">
                  <a:pos x="46" y="44"/>
                </a:cxn>
                <a:cxn ang="0">
                  <a:pos x="36" y="0"/>
                </a:cxn>
                <a:cxn ang="0">
                  <a:pos x="0" y="37"/>
                </a:cxn>
                <a:cxn ang="0">
                  <a:pos x="46" y="44"/>
                </a:cxn>
              </a:cxnLst>
              <a:rect l="0" t="0" r="r" b="b"/>
              <a:pathLst>
                <a:path w="46" h="44">
                  <a:moveTo>
                    <a:pt x="46" y="44"/>
                  </a:moveTo>
                  <a:lnTo>
                    <a:pt x="36" y="0"/>
                  </a:lnTo>
                  <a:lnTo>
                    <a:pt x="0" y="37"/>
                  </a:lnTo>
                  <a:lnTo>
                    <a:pt x="46" y="44"/>
                  </a:lnTo>
                  <a:close/>
                </a:path>
              </a:pathLst>
            </a:custGeom>
            <a:solidFill>
              <a:srgbClr val="FFDFB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20" name="Freeform 284"/>
            <p:cNvSpPr>
              <a:spLocks/>
            </p:cNvSpPr>
            <p:nvPr/>
          </p:nvSpPr>
          <p:spPr bwMode="auto">
            <a:xfrm>
              <a:off x="803" y="1786"/>
              <a:ext cx="89" cy="149"/>
            </a:xfrm>
            <a:custGeom>
              <a:avLst/>
              <a:gdLst/>
              <a:ahLst/>
              <a:cxnLst>
                <a:cxn ang="0">
                  <a:pos x="138" y="29"/>
                </a:cxn>
                <a:cxn ang="0">
                  <a:pos x="96" y="0"/>
                </a:cxn>
                <a:cxn ang="0">
                  <a:pos x="52" y="67"/>
                </a:cxn>
                <a:cxn ang="0">
                  <a:pos x="44" y="2"/>
                </a:cxn>
                <a:cxn ang="0">
                  <a:pos x="16" y="12"/>
                </a:cxn>
                <a:cxn ang="0">
                  <a:pos x="0" y="34"/>
                </a:cxn>
                <a:cxn ang="0">
                  <a:pos x="2" y="153"/>
                </a:cxn>
                <a:cxn ang="0">
                  <a:pos x="125" y="153"/>
                </a:cxn>
                <a:cxn ang="0">
                  <a:pos x="138" y="29"/>
                </a:cxn>
              </a:cxnLst>
              <a:rect l="0" t="0" r="r" b="b"/>
              <a:pathLst>
                <a:path w="138" h="153">
                  <a:moveTo>
                    <a:pt x="138" y="29"/>
                  </a:moveTo>
                  <a:lnTo>
                    <a:pt x="96" y="0"/>
                  </a:lnTo>
                  <a:lnTo>
                    <a:pt x="52" y="67"/>
                  </a:lnTo>
                  <a:lnTo>
                    <a:pt x="44" y="2"/>
                  </a:lnTo>
                  <a:lnTo>
                    <a:pt x="16" y="12"/>
                  </a:lnTo>
                  <a:lnTo>
                    <a:pt x="0" y="34"/>
                  </a:lnTo>
                  <a:lnTo>
                    <a:pt x="2" y="153"/>
                  </a:lnTo>
                  <a:lnTo>
                    <a:pt x="125" y="153"/>
                  </a:lnTo>
                  <a:lnTo>
                    <a:pt x="138" y="29"/>
                  </a:lnTo>
                  <a:close/>
                </a:path>
              </a:pathLst>
            </a:custGeom>
            <a:solidFill>
              <a:srgbClr val="7F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21" name="Freeform 285"/>
            <p:cNvSpPr>
              <a:spLocks/>
            </p:cNvSpPr>
            <p:nvPr/>
          </p:nvSpPr>
          <p:spPr bwMode="auto">
            <a:xfrm>
              <a:off x="832" y="1773"/>
              <a:ext cx="36" cy="92"/>
            </a:xfrm>
            <a:custGeom>
              <a:avLst/>
              <a:gdLst/>
              <a:ahLst/>
              <a:cxnLst>
                <a:cxn ang="0">
                  <a:pos x="58" y="9"/>
                </a:cxn>
                <a:cxn ang="0">
                  <a:pos x="52" y="0"/>
                </a:cxn>
                <a:cxn ang="0">
                  <a:pos x="18" y="15"/>
                </a:cxn>
                <a:cxn ang="0">
                  <a:pos x="10" y="3"/>
                </a:cxn>
                <a:cxn ang="0">
                  <a:pos x="4" y="9"/>
                </a:cxn>
                <a:cxn ang="0">
                  <a:pos x="0" y="65"/>
                </a:cxn>
                <a:cxn ang="0">
                  <a:pos x="2" y="93"/>
                </a:cxn>
                <a:cxn ang="0">
                  <a:pos x="58" y="9"/>
                </a:cxn>
              </a:cxnLst>
              <a:rect l="0" t="0" r="r" b="b"/>
              <a:pathLst>
                <a:path w="58" h="93">
                  <a:moveTo>
                    <a:pt x="58" y="9"/>
                  </a:moveTo>
                  <a:lnTo>
                    <a:pt x="52" y="0"/>
                  </a:lnTo>
                  <a:lnTo>
                    <a:pt x="18" y="15"/>
                  </a:lnTo>
                  <a:lnTo>
                    <a:pt x="10" y="3"/>
                  </a:lnTo>
                  <a:lnTo>
                    <a:pt x="4" y="9"/>
                  </a:lnTo>
                  <a:lnTo>
                    <a:pt x="0" y="65"/>
                  </a:lnTo>
                  <a:lnTo>
                    <a:pt x="2" y="93"/>
                  </a:lnTo>
                  <a:lnTo>
                    <a:pt x="58" y="9"/>
                  </a:lnTo>
                  <a:close/>
                </a:path>
              </a:pathLst>
            </a:custGeom>
            <a:solidFill>
              <a:srgbClr val="FFDFB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22" name="Freeform 286"/>
            <p:cNvSpPr>
              <a:spLocks/>
            </p:cNvSpPr>
            <p:nvPr/>
          </p:nvSpPr>
          <p:spPr bwMode="auto">
            <a:xfrm>
              <a:off x="825" y="1792"/>
              <a:ext cx="29" cy="46"/>
            </a:xfrm>
            <a:custGeom>
              <a:avLst/>
              <a:gdLst/>
              <a:ahLst/>
              <a:cxnLst>
                <a:cxn ang="0">
                  <a:pos x="46" y="46"/>
                </a:cxn>
                <a:cxn ang="0">
                  <a:pos x="21" y="0"/>
                </a:cxn>
                <a:cxn ang="0">
                  <a:pos x="0" y="38"/>
                </a:cxn>
              </a:cxnLst>
              <a:rect l="0" t="0" r="r" b="b"/>
              <a:pathLst>
                <a:path w="46" h="46">
                  <a:moveTo>
                    <a:pt x="46" y="46"/>
                  </a:moveTo>
                  <a:lnTo>
                    <a:pt x="21" y="0"/>
                  </a:lnTo>
                  <a:lnTo>
                    <a:pt x="0" y="38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23" name="Freeform 287"/>
            <p:cNvSpPr>
              <a:spLocks/>
            </p:cNvSpPr>
            <p:nvPr/>
          </p:nvSpPr>
          <p:spPr bwMode="auto">
            <a:xfrm>
              <a:off x="803" y="1786"/>
              <a:ext cx="89" cy="149"/>
            </a:xfrm>
            <a:custGeom>
              <a:avLst/>
              <a:gdLst/>
              <a:ahLst/>
              <a:cxnLst>
                <a:cxn ang="0">
                  <a:pos x="138" y="29"/>
                </a:cxn>
                <a:cxn ang="0">
                  <a:pos x="96" y="0"/>
                </a:cxn>
                <a:cxn ang="0">
                  <a:pos x="52" y="67"/>
                </a:cxn>
                <a:cxn ang="0">
                  <a:pos x="44" y="2"/>
                </a:cxn>
                <a:cxn ang="0">
                  <a:pos x="16" y="12"/>
                </a:cxn>
                <a:cxn ang="0">
                  <a:pos x="0" y="34"/>
                </a:cxn>
                <a:cxn ang="0">
                  <a:pos x="2" y="153"/>
                </a:cxn>
                <a:cxn ang="0">
                  <a:pos x="125" y="153"/>
                </a:cxn>
                <a:cxn ang="0">
                  <a:pos x="138" y="29"/>
                </a:cxn>
              </a:cxnLst>
              <a:rect l="0" t="0" r="r" b="b"/>
              <a:pathLst>
                <a:path w="138" h="153">
                  <a:moveTo>
                    <a:pt x="138" y="29"/>
                  </a:moveTo>
                  <a:lnTo>
                    <a:pt x="96" y="0"/>
                  </a:lnTo>
                  <a:lnTo>
                    <a:pt x="52" y="67"/>
                  </a:lnTo>
                  <a:lnTo>
                    <a:pt x="44" y="2"/>
                  </a:lnTo>
                  <a:lnTo>
                    <a:pt x="16" y="12"/>
                  </a:lnTo>
                  <a:lnTo>
                    <a:pt x="0" y="34"/>
                  </a:lnTo>
                  <a:lnTo>
                    <a:pt x="2" y="153"/>
                  </a:lnTo>
                  <a:lnTo>
                    <a:pt x="125" y="153"/>
                  </a:lnTo>
                  <a:lnTo>
                    <a:pt x="138" y="29"/>
                  </a:lnTo>
                  <a:close/>
                </a:path>
              </a:pathLst>
            </a:custGeom>
            <a:solidFill>
              <a:srgbClr val="7F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24" name="Freeform 288"/>
            <p:cNvSpPr>
              <a:spLocks/>
            </p:cNvSpPr>
            <p:nvPr/>
          </p:nvSpPr>
          <p:spPr bwMode="auto">
            <a:xfrm>
              <a:off x="832" y="1773"/>
              <a:ext cx="36" cy="92"/>
            </a:xfrm>
            <a:custGeom>
              <a:avLst/>
              <a:gdLst/>
              <a:ahLst/>
              <a:cxnLst>
                <a:cxn ang="0">
                  <a:pos x="58" y="9"/>
                </a:cxn>
                <a:cxn ang="0">
                  <a:pos x="52" y="0"/>
                </a:cxn>
                <a:cxn ang="0">
                  <a:pos x="18" y="15"/>
                </a:cxn>
                <a:cxn ang="0">
                  <a:pos x="10" y="3"/>
                </a:cxn>
                <a:cxn ang="0">
                  <a:pos x="4" y="9"/>
                </a:cxn>
                <a:cxn ang="0">
                  <a:pos x="0" y="65"/>
                </a:cxn>
                <a:cxn ang="0">
                  <a:pos x="2" y="93"/>
                </a:cxn>
                <a:cxn ang="0">
                  <a:pos x="58" y="9"/>
                </a:cxn>
              </a:cxnLst>
              <a:rect l="0" t="0" r="r" b="b"/>
              <a:pathLst>
                <a:path w="58" h="93">
                  <a:moveTo>
                    <a:pt x="58" y="9"/>
                  </a:moveTo>
                  <a:lnTo>
                    <a:pt x="52" y="0"/>
                  </a:lnTo>
                  <a:lnTo>
                    <a:pt x="18" y="15"/>
                  </a:lnTo>
                  <a:lnTo>
                    <a:pt x="10" y="3"/>
                  </a:lnTo>
                  <a:lnTo>
                    <a:pt x="4" y="9"/>
                  </a:lnTo>
                  <a:lnTo>
                    <a:pt x="0" y="65"/>
                  </a:lnTo>
                  <a:lnTo>
                    <a:pt x="2" y="93"/>
                  </a:lnTo>
                  <a:lnTo>
                    <a:pt x="58" y="9"/>
                  </a:lnTo>
                  <a:close/>
                </a:path>
              </a:pathLst>
            </a:custGeom>
            <a:solidFill>
              <a:srgbClr val="FFDFB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25" name="Freeform 289"/>
            <p:cNvSpPr>
              <a:spLocks/>
            </p:cNvSpPr>
            <p:nvPr/>
          </p:nvSpPr>
          <p:spPr bwMode="auto">
            <a:xfrm>
              <a:off x="825" y="1792"/>
              <a:ext cx="29" cy="46"/>
            </a:xfrm>
            <a:custGeom>
              <a:avLst/>
              <a:gdLst/>
              <a:ahLst/>
              <a:cxnLst>
                <a:cxn ang="0">
                  <a:pos x="46" y="46"/>
                </a:cxn>
                <a:cxn ang="0">
                  <a:pos x="21" y="0"/>
                </a:cxn>
                <a:cxn ang="0">
                  <a:pos x="0" y="38"/>
                </a:cxn>
              </a:cxnLst>
              <a:rect l="0" t="0" r="r" b="b"/>
              <a:pathLst>
                <a:path w="46" h="46">
                  <a:moveTo>
                    <a:pt x="46" y="46"/>
                  </a:moveTo>
                  <a:lnTo>
                    <a:pt x="21" y="0"/>
                  </a:lnTo>
                  <a:lnTo>
                    <a:pt x="0" y="38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26" name="Freeform 290"/>
            <p:cNvSpPr>
              <a:spLocks/>
            </p:cNvSpPr>
            <p:nvPr/>
          </p:nvSpPr>
          <p:spPr bwMode="auto">
            <a:xfrm>
              <a:off x="769" y="1786"/>
              <a:ext cx="141" cy="488"/>
            </a:xfrm>
            <a:custGeom>
              <a:avLst/>
              <a:gdLst/>
              <a:ahLst/>
              <a:cxnLst>
                <a:cxn ang="0">
                  <a:pos x="149" y="0"/>
                </a:cxn>
                <a:cxn ang="0">
                  <a:pos x="205" y="34"/>
                </a:cxn>
                <a:cxn ang="0">
                  <a:pos x="220" y="153"/>
                </a:cxn>
                <a:cxn ang="0">
                  <a:pos x="180" y="231"/>
                </a:cxn>
                <a:cxn ang="0">
                  <a:pos x="180" y="247"/>
                </a:cxn>
                <a:cxn ang="0">
                  <a:pos x="178" y="264"/>
                </a:cxn>
                <a:cxn ang="0">
                  <a:pos x="172" y="275"/>
                </a:cxn>
                <a:cxn ang="0">
                  <a:pos x="180" y="363"/>
                </a:cxn>
                <a:cxn ang="0">
                  <a:pos x="193" y="499"/>
                </a:cxn>
                <a:cxn ang="0">
                  <a:pos x="178" y="503"/>
                </a:cxn>
                <a:cxn ang="0">
                  <a:pos x="155" y="493"/>
                </a:cxn>
                <a:cxn ang="0">
                  <a:pos x="138" y="399"/>
                </a:cxn>
                <a:cxn ang="0">
                  <a:pos x="130" y="365"/>
                </a:cxn>
                <a:cxn ang="0">
                  <a:pos x="105" y="279"/>
                </a:cxn>
                <a:cxn ang="0">
                  <a:pos x="101" y="371"/>
                </a:cxn>
                <a:cxn ang="0">
                  <a:pos x="90" y="485"/>
                </a:cxn>
                <a:cxn ang="0">
                  <a:pos x="51" y="487"/>
                </a:cxn>
                <a:cxn ang="0">
                  <a:pos x="50" y="363"/>
                </a:cxn>
                <a:cxn ang="0">
                  <a:pos x="51" y="241"/>
                </a:cxn>
                <a:cxn ang="0">
                  <a:pos x="51" y="182"/>
                </a:cxn>
                <a:cxn ang="0">
                  <a:pos x="44" y="162"/>
                </a:cxn>
                <a:cxn ang="0">
                  <a:pos x="42" y="164"/>
                </a:cxn>
                <a:cxn ang="0">
                  <a:pos x="4" y="141"/>
                </a:cxn>
                <a:cxn ang="0">
                  <a:pos x="0" y="103"/>
                </a:cxn>
                <a:cxn ang="0">
                  <a:pos x="59" y="12"/>
                </a:cxn>
                <a:cxn ang="0">
                  <a:pos x="101" y="0"/>
                </a:cxn>
                <a:cxn ang="0">
                  <a:pos x="92" y="61"/>
                </a:cxn>
                <a:cxn ang="0">
                  <a:pos x="105" y="120"/>
                </a:cxn>
                <a:cxn ang="0">
                  <a:pos x="120" y="63"/>
                </a:cxn>
                <a:cxn ang="0">
                  <a:pos x="149" y="0"/>
                </a:cxn>
              </a:cxnLst>
              <a:rect l="0" t="0" r="r" b="b"/>
              <a:pathLst>
                <a:path w="220" h="503">
                  <a:moveTo>
                    <a:pt x="149" y="0"/>
                  </a:moveTo>
                  <a:lnTo>
                    <a:pt x="205" y="34"/>
                  </a:lnTo>
                  <a:lnTo>
                    <a:pt x="220" y="153"/>
                  </a:lnTo>
                  <a:lnTo>
                    <a:pt x="180" y="231"/>
                  </a:lnTo>
                  <a:lnTo>
                    <a:pt x="180" y="247"/>
                  </a:lnTo>
                  <a:lnTo>
                    <a:pt x="178" y="264"/>
                  </a:lnTo>
                  <a:lnTo>
                    <a:pt x="172" y="275"/>
                  </a:lnTo>
                  <a:lnTo>
                    <a:pt x="180" y="363"/>
                  </a:lnTo>
                  <a:lnTo>
                    <a:pt x="193" y="499"/>
                  </a:lnTo>
                  <a:lnTo>
                    <a:pt x="178" y="503"/>
                  </a:lnTo>
                  <a:lnTo>
                    <a:pt x="155" y="493"/>
                  </a:lnTo>
                  <a:lnTo>
                    <a:pt x="138" y="399"/>
                  </a:lnTo>
                  <a:lnTo>
                    <a:pt x="130" y="365"/>
                  </a:lnTo>
                  <a:lnTo>
                    <a:pt x="105" y="279"/>
                  </a:lnTo>
                  <a:lnTo>
                    <a:pt x="101" y="371"/>
                  </a:lnTo>
                  <a:lnTo>
                    <a:pt x="90" y="485"/>
                  </a:lnTo>
                  <a:lnTo>
                    <a:pt x="51" y="487"/>
                  </a:lnTo>
                  <a:lnTo>
                    <a:pt x="50" y="363"/>
                  </a:lnTo>
                  <a:lnTo>
                    <a:pt x="51" y="241"/>
                  </a:lnTo>
                  <a:lnTo>
                    <a:pt x="51" y="182"/>
                  </a:lnTo>
                  <a:lnTo>
                    <a:pt x="44" y="162"/>
                  </a:lnTo>
                  <a:lnTo>
                    <a:pt x="42" y="164"/>
                  </a:lnTo>
                  <a:lnTo>
                    <a:pt x="4" y="141"/>
                  </a:lnTo>
                  <a:lnTo>
                    <a:pt x="0" y="103"/>
                  </a:lnTo>
                  <a:lnTo>
                    <a:pt x="59" y="12"/>
                  </a:lnTo>
                  <a:lnTo>
                    <a:pt x="101" y="0"/>
                  </a:lnTo>
                  <a:lnTo>
                    <a:pt x="92" y="61"/>
                  </a:lnTo>
                  <a:lnTo>
                    <a:pt x="105" y="120"/>
                  </a:lnTo>
                  <a:lnTo>
                    <a:pt x="120" y="63"/>
                  </a:lnTo>
                  <a:lnTo>
                    <a:pt x="149" y="0"/>
                  </a:lnTo>
                  <a:close/>
                </a:path>
              </a:pathLst>
            </a:custGeom>
            <a:solidFill>
              <a:srgbClr val="5F3F1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27" name="Freeform 291"/>
            <p:cNvSpPr>
              <a:spLocks/>
            </p:cNvSpPr>
            <p:nvPr/>
          </p:nvSpPr>
          <p:spPr bwMode="auto">
            <a:xfrm>
              <a:off x="868" y="1836"/>
              <a:ext cx="37" cy="127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23" y="30"/>
                </a:cxn>
                <a:cxn ang="0">
                  <a:pos x="27" y="78"/>
                </a:cxn>
                <a:cxn ang="0">
                  <a:pos x="57" y="86"/>
                </a:cxn>
                <a:cxn ang="0">
                  <a:pos x="27" y="86"/>
                </a:cxn>
                <a:cxn ang="0">
                  <a:pos x="17" y="114"/>
                </a:cxn>
                <a:cxn ang="0">
                  <a:pos x="0" y="130"/>
                </a:cxn>
                <a:cxn ang="0">
                  <a:pos x="7" y="107"/>
                </a:cxn>
                <a:cxn ang="0">
                  <a:pos x="11" y="91"/>
                </a:cxn>
                <a:cxn ang="0">
                  <a:pos x="15" y="61"/>
                </a:cxn>
                <a:cxn ang="0">
                  <a:pos x="30" y="0"/>
                </a:cxn>
              </a:cxnLst>
              <a:rect l="0" t="0" r="r" b="b"/>
              <a:pathLst>
                <a:path w="57" h="130">
                  <a:moveTo>
                    <a:pt x="30" y="0"/>
                  </a:moveTo>
                  <a:lnTo>
                    <a:pt x="23" y="30"/>
                  </a:lnTo>
                  <a:lnTo>
                    <a:pt x="27" y="78"/>
                  </a:lnTo>
                  <a:lnTo>
                    <a:pt x="57" y="86"/>
                  </a:lnTo>
                  <a:lnTo>
                    <a:pt x="27" y="86"/>
                  </a:lnTo>
                  <a:lnTo>
                    <a:pt x="17" y="114"/>
                  </a:lnTo>
                  <a:lnTo>
                    <a:pt x="0" y="130"/>
                  </a:lnTo>
                  <a:lnTo>
                    <a:pt x="7" y="107"/>
                  </a:lnTo>
                  <a:lnTo>
                    <a:pt x="11" y="91"/>
                  </a:lnTo>
                  <a:lnTo>
                    <a:pt x="15" y="6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3F1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28" name="Freeform 292"/>
            <p:cNvSpPr>
              <a:spLocks/>
            </p:cNvSpPr>
            <p:nvPr/>
          </p:nvSpPr>
          <p:spPr bwMode="auto">
            <a:xfrm>
              <a:off x="842" y="1842"/>
              <a:ext cx="31" cy="44"/>
            </a:xfrm>
            <a:custGeom>
              <a:avLst/>
              <a:gdLst/>
              <a:ahLst/>
              <a:cxnLst>
                <a:cxn ang="0">
                  <a:pos x="46" y="44"/>
                </a:cxn>
                <a:cxn ang="0">
                  <a:pos x="36" y="0"/>
                </a:cxn>
                <a:cxn ang="0">
                  <a:pos x="0" y="37"/>
                </a:cxn>
                <a:cxn ang="0">
                  <a:pos x="46" y="44"/>
                </a:cxn>
              </a:cxnLst>
              <a:rect l="0" t="0" r="r" b="b"/>
              <a:pathLst>
                <a:path w="46" h="44">
                  <a:moveTo>
                    <a:pt x="46" y="44"/>
                  </a:moveTo>
                  <a:lnTo>
                    <a:pt x="36" y="0"/>
                  </a:lnTo>
                  <a:lnTo>
                    <a:pt x="0" y="37"/>
                  </a:lnTo>
                  <a:lnTo>
                    <a:pt x="46" y="44"/>
                  </a:lnTo>
                  <a:close/>
                </a:path>
              </a:pathLst>
            </a:custGeom>
            <a:solidFill>
              <a:srgbClr val="FFDFB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29" name="Freeform 293"/>
            <p:cNvSpPr>
              <a:spLocks/>
            </p:cNvSpPr>
            <p:nvPr/>
          </p:nvSpPr>
          <p:spPr bwMode="auto">
            <a:xfrm>
              <a:off x="769" y="1786"/>
              <a:ext cx="141" cy="488"/>
            </a:xfrm>
            <a:custGeom>
              <a:avLst/>
              <a:gdLst/>
              <a:ahLst/>
              <a:cxnLst>
                <a:cxn ang="0">
                  <a:pos x="149" y="0"/>
                </a:cxn>
                <a:cxn ang="0">
                  <a:pos x="205" y="34"/>
                </a:cxn>
                <a:cxn ang="0">
                  <a:pos x="220" y="153"/>
                </a:cxn>
                <a:cxn ang="0">
                  <a:pos x="180" y="231"/>
                </a:cxn>
                <a:cxn ang="0">
                  <a:pos x="180" y="247"/>
                </a:cxn>
                <a:cxn ang="0">
                  <a:pos x="178" y="264"/>
                </a:cxn>
                <a:cxn ang="0">
                  <a:pos x="172" y="275"/>
                </a:cxn>
                <a:cxn ang="0">
                  <a:pos x="180" y="363"/>
                </a:cxn>
                <a:cxn ang="0">
                  <a:pos x="193" y="499"/>
                </a:cxn>
                <a:cxn ang="0">
                  <a:pos x="178" y="503"/>
                </a:cxn>
                <a:cxn ang="0">
                  <a:pos x="155" y="493"/>
                </a:cxn>
                <a:cxn ang="0">
                  <a:pos x="138" y="399"/>
                </a:cxn>
                <a:cxn ang="0">
                  <a:pos x="130" y="365"/>
                </a:cxn>
                <a:cxn ang="0">
                  <a:pos x="105" y="279"/>
                </a:cxn>
                <a:cxn ang="0">
                  <a:pos x="101" y="371"/>
                </a:cxn>
                <a:cxn ang="0">
                  <a:pos x="90" y="485"/>
                </a:cxn>
                <a:cxn ang="0">
                  <a:pos x="51" y="487"/>
                </a:cxn>
                <a:cxn ang="0">
                  <a:pos x="50" y="363"/>
                </a:cxn>
                <a:cxn ang="0">
                  <a:pos x="51" y="241"/>
                </a:cxn>
                <a:cxn ang="0">
                  <a:pos x="51" y="182"/>
                </a:cxn>
                <a:cxn ang="0">
                  <a:pos x="44" y="162"/>
                </a:cxn>
                <a:cxn ang="0">
                  <a:pos x="42" y="164"/>
                </a:cxn>
                <a:cxn ang="0">
                  <a:pos x="4" y="141"/>
                </a:cxn>
                <a:cxn ang="0">
                  <a:pos x="0" y="103"/>
                </a:cxn>
                <a:cxn ang="0">
                  <a:pos x="59" y="12"/>
                </a:cxn>
                <a:cxn ang="0">
                  <a:pos x="101" y="0"/>
                </a:cxn>
                <a:cxn ang="0">
                  <a:pos x="92" y="61"/>
                </a:cxn>
                <a:cxn ang="0">
                  <a:pos x="105" y="120"/>
                </a:cxn>
                <a:cxn ang="0">
                  <a:pos x="120" y="63"/>
                </a:cxn>
                <a:cxn ang="0">
                  <a:pos x="149" y="0"/>
                </a:cxn>
              </a:cxnLst>
              <a:rect l="0" t="0" r="r" b="b"/>
              <a:pathLst>
                <a:path w="220" h="503">
                  <a:moveTo>
                    <a:pt x="149" y="0"/>
                  </a:moveTo>
                  <a:lnTo>
                    <a:pt x="205" y="34"/>
                  </a:lnTo>
                  <a:lnTo>
                    <a:pt x="220" y="153"/>
                  </a:lnTo>
                  <a:lnTo>
                    <a:pt x="180" y="231"/>
                  </a:lnTo>
                  <a:lnTo>
                    <a:pt x="180" y="247"/>
                  </a:lnTo>
                  <a:lnTo>
                    <a:pt x="178" y="264"/>
                  </a:lnTo>
                  <a:lnTo>
                    <a:pt x="172" y="275"/>
                  </a:lnTo>
                  <a:lnTo>
                    <a:pt x="180" y="363"/>
                  </a:lnTo>
                  <a:lnTo>
                    <a:pt x="193" y="499"/>
                  </a:lnTo>
                  <a:lnTo>
                    <a:pt x="178" y="503"/>
                  </a:lnTo>
                  <a:lnTo>
                    <a:pt x="155" y="493"/>
                  </a:lnTo>
                  <a:lnTo>
                    <a:pt x="138" y="399"/>
                  </a:lnTo>
                  <a:lnTo>
                    <a:pt x="130" y="365"/>
                  </a:lnTo>
                  <a:lnTo>
                    <a:pt x="105" y="279"/>
                  </a:lnTo>
                  <a:lnTo>
                    <a:pt x="101" y="371"/>
                  </a:lnTo>
                  <a:lnTo>
                    <a:pt x="90" y="485"/>
                  </a:lnTo>
                  <a:lnTo>
                    <a:pt x="51" y="487"/>
                  </a:lnTo>
                  <a:lnTo>
                    <a:pt x="50" y="363"/>
                  </a:lnTo>
                  <a:lnTo>
                    <a:pt x="51" y="241"/>
                  </a:lnTo>
                  <a:lnTo>
                    <a:pt x="51" y="182"/>
                  </a:lnTo>
                  <a:lnTo>
                    <a:pt x="44" y="162"/>
                  </a:lnTo>
                  <a:lnTo>
                    <a:pt x="42" y="164"/>
                  </a:lnTo>
                  <a:lnTo>
                    <a:pt x="4" y="141"/>
                  </a:lnTo>
                  <a:lnTo>
                    <a:pt x="0" y="103"/>
                  </a:lnTo>
                  <a:lnTo>
                    <a:pt x="59" y="12"/>
                  </a:lnTo>
                  <a:lnTo>
                    <a:pt x="101" y="0"/>
                  </a:lnTo>
                  <a:lnTo>
                    <a:pt x="92" y="61"/>
                  </a:lnTo>
                  <a:lnTo>
                    <a:pt x="105" y="120"/>
                  </a:lnTo>
                  <a:lnTo>
                    <a:pt x="120" y="63"/>
                  </a:lnTo>
                  <a:lnTo>
                    <a:pt x="149" y="0"/>
                  </a:lnTo>
                  <a:close/>
                </a:path>
              </a:pathLst>
            </a:custGeom>
            <a:solidFill>
              <a:srgbClr val="5F3F1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30" name="Freeform 294"/>
            <p:cNvSpPr>
              <a:spLocks/>
            </p:cNvSpPr>
            <p:nvPr/>
          </p:nvSpPr>
          <p:spPr bwMode="auto">
            <a:xfrm>
              <a:off x="868" y="1836"/>
              <a:ext cx="37" cy="127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23" y="30"/>
                </a:cxn>
                <a:cxn ang="0">
                  <a:pos x="27" y="78"/>
                </a:cxn>
                <a:cxn ang="0">
                  <a:pos x="57" y="86"/>
                </a:cxn>
                <a:cxn ang="0">
                  <a:pos x="27" y="86"/>
                </a:cxn>
                <a:cxn ang="0">
                  <a:pos x="17" y="114"/>
                </a:cxn>
                <a:cxn ang="0">
                  <a:pos x="0" y="130"/>
                </a:cxn>
                <a:cxn ang="0">
                  <a:pos x="7" y="107"/>
                </a:cxn>
                <a:cxn ang="0">
                  <a:pos x="11" y="91"/>
                </a:cxn>
                <a:cxn ang="0">
                  <a:pos x="15" y="61"/>
                </a:cxn>
                <a:cxn ang="0">
                  <a:pos x="30" y="0"/>
                </a:cxn>
              </a:cxnLst>
              <a:rect l="0" t="0" r="r" b="b"/>
              <a:pathLst>
                <a:path w="57" h="130">
                  <a:moveTo>
                    <a:pt x="30" y="0"/>
                  </a:moveTo>
                  <a:lnTo>
                    <a:pt x="23" y="30"/>
                  </a:lnTo>
                  <a:lnTo>
                    <a:pt x="27" y="78"/>
                  </a:lnTo>
                  <a:lnTo>
                    <a:pt x="57" y="86"/>
                  </a:lnTo>
                  <a:lnTo>
                    <a:pt x="27" y="86"/>
                  </a:lnTo>
                  <a:lnTo>
                    <a:pt x="17" y="114"/>
                  </a:lnTo>
                  <a:lnTo>
                    <a:pt x="0" y="130"/>
                  </a:lnTo>
                  <a:lnTo>
                    <a:pt x="7" y="107"/>
                  </a:lnTo>
                  <a:lnTo>
                    <a:pt x="11" y="91"/>
                  </a:lnTo>
                  <a:lnTo>
                    <a:pt x="15" y="6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3F1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31" name="Freeform 295"/>
            <p:cNvSpPr>
              <a:spLocks/>
            </p:cNvSpPr>
            <p:nvPr/>
          </p:nvSpPr>
          <p:spPr bwMode="auto">
            <a:xfrm>
              <a:off x="842" y="1842"/>
              <a:ext cx="31" cy="44"/>
            </a:xfrm>
            <a:custGeom>
              <a:avLst/>
              <a:gdLst/>
              <a:ahLst/>
              <a:cxnLst>
                <a:cxn ang="0">
                  <a:pos x="46" y="44"/>
                </a:cxn>
                <a:cxn ang="0">
                  <a:pos x="36" y="0"/>
                </a:cxn>
                <a:cxn ang="0">
                  <a:pos x="0" y="37"/>
                </a:cxn>
                <a:cxn ang="0">
                  <a:pos x="46" y="44"/>
                </a:cxn>
              </a:cxnLst>
              <a:rect l="0" t="0" r="r" b="b"/>
              <a:pathLst>
                <a:path w="46" h="44">
                  <a:moveTo>
                    <a:pt x="46" y="44"/>
                  </a:moveTo>
                  <a:lnTo>
                    <a:pt x="36" y="0"/>
                  </a:lnTo>
                  <a:lnTo>
                    <a:pt x="0" y="37"/>
                  </a:lnTo>
                  <a:lnTo>
                    <a:pt x="46" y="44"/>
                  </a:lnTo>
                  <a:close/>
                </a:path>
              </a:pathLst>
            </a:custGeom>
            <a:solidFill>
              <a:srgbClr val="FFDFB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32" name="Freeform 296"/>
            <p:cNvSpPr>
              <a:spLocks/>
            </p:cNvSpPr>
            <p:nvPr/>
          </p:nvSpPr>
          <p:spPr bwMode="auto">
            <a:xfrm>
              <a:off x="832" y="1701"/>
              <a:ext cx="40" cy="95"/>
            </a:xfrm>
            <a:custGeom>
              <a:avLst/>
              <a:gdLst/>
              <a:ahLst/>
              <a:cxnLst>
                <a:cxn ang="0">
                  <a:pos x="2" y="15"/>
                </a:cxn>
                <a:cxn ang="0">
                  <a:pos x="0" y="33"/>
                </a:cxn>
                <a:cxn ang="0">
                  <a:pos x="4" y="35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2" y="56"/>
                </a:cxn>
                <a:cxn ang="0">
                  <a:pos x="4" y="65"/>
                </a:cxn>
                <a:cxn ang="0">
                  <a:pos x="2" y="73"/>
                </a:cxn>
                <a:cxn ang="0">
                  <a:pos x="8" y="77"/>
                </a:cxn>
                <a:cxn ang="0">
                  <a:pos x="12" y="82"/>
                </a:cxn>
                <a:cxn ang="0">
                  <a:pos x="10" y="88"/>
                </a:cxn>
                <a:cxn ang="0">
                  <a:pos x="20" y="100"/>
                </a:cxn>
                <a:cxn ang="0">
                  <a:pos x="54" y="82"/>
                </a:cxn>
                <a:cxn ang="0">
                  <a:pos x="54" y="59"/>
                </a:cxn>
                <a:cxn ang="0">
                  <a:pos x="56" y="56"/>
                </a:cxn>
                <a:cxn ang="0">
                  <a:pos x="58" y="54"/>
                </a:cxn>
                <a:cxn ang="0">
                  <a:pos x="62" y="48"/>
                </a:cxn>
                <a:cxn ang="0">
                  <a:pos x="62" y="35"/>
                </a:cxn>
                <a:cxn ang="0">
                  <a:pos x="58" y="33"/>
                </a:cxn>
                <a:cxn ang="0">
                  <a:pos x="58" y="29"/>
                </a:cxn>
                <a:cxn ang="0">
                  <a:pos x="58" y="23"/>
                </a:cxn>
                <a:cxn ang="0">
                  <a:pos x="58" y="15"/>
                </a:cxn>
                <a:cxn ang="0">
                  <a:pos x="56" y="8"/>
                </a:cxn>
                <a:cxn ang="0">
                  <a:pos x="54" y="6"/>
                </a:cxn>
                <a:cxn ang="0">
                  <a:pos x="48" y="2"/>
                </a:cxn>
                <a:cxn ang="0">
                  <a:pos x="41" y="0"/>
                </a:cxn>
                <a:cxn ang="0">
                  <a:pos x="35" y="0"/>
                </a:cxn>
                <a:cxn ang="0">
                  <a:pos x="27" y="0"/>
                </a:cxn>
                <a:cxn ang="0">
                  <a:pos x="20" y="0"/>
                </a:cxn>
                <a:cxn ang="0">
                  <a:pos x="14" y="0"/>
                </a:cxn>
                <a:cxn ang="0">
                  <a:pos x="10" y="2"/>
                </a:cxn>
                <a:cxn ang="0">
                  <a:pos x="4" y="6"/>
                </a:cxn>
                <a:cxn ang="0">
                  <a:pos x="4" y="8"/>
                </a:cxn>
                <a:cxn ang="0">
                  <a:pos x="2" y="15"/>
                </a:cxn>
              </a:cxnLst>
              <a:rect l="0" t="0" r="r" b="b"/>
              <a:pathLst>
                <a:path w="62" h="100">
                  <a:moveTo>
                    <a:pt x="2" y="15"/>
                  </a:moveTo>
                  <a:lnTo>
                    <a:pt x="0" y="33"/>
                  </a:lnTo>
                  <a:lnTo>
                    <a:pt x="4" y="35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2" y="56"/>
                  </a:lnTo>
                  <a:lnTo>
                    <a:pt x="4" y="65"/>
                  </a:lnTo>
                  <a:lnTo>
                    <a:pt x="2" y="73"/>
                  </a:lnTo>
                  <a:lnTo>
                    <a:pt x="8" y="77"/>
                  </a:lnTo>
                  <a:lnTo>
                    <a:pt x="12" y="82"/>
                  </a:lnTo>
                  <a:lnTo>
                    <a:pt x="10" y="88"/>
                  </a:lnTo>
                  <a:lnTo>
                    <a:pt x="20" y="100"/>
                  </a:lnTo>
                  <a:lnTo>
                    <a:pt x="54" y="82"/>
                  </a:lnTo>
                  <a:lnTo>
                    <a:pt x="54" y="59"/>
                  </a:lnTo>
                  <a:lnTo>
                    <a:pt x="56" y="56"/>
                  </a:lnTo>
                  <a:lnTo>
                    <a:pt x="58" y="54"/>
                  </a:lnTo>
                  <a:lnTo>
                    <a:pt x="62" y="48"/>
                  </a:lnTo>
                  <a:lnTo>
                    <a:pt x="62" y="35"/>
                  </a:lnTo>
                  <a:lnTo>
                    <a:pt x="58" y="33"/>
                  </a:lnTo>
                  <a:lnTo>
                    <a:pt x="58" y="29"/>
                  </a:lnTo>
                  <a:lnTo>
                    <a:pt x="58" y="23"/>
                  </a:lnTo>
                  <a:lnTo>
                    <a:pt x="58" y="15"/>
                  </a:lnTo>
                  <a:lnTo>
                    <a:pt x="56" y="8"/>
                  </a:lnTo>
                  <a:lnTo>
                    <a:pt x="54" y="6"/>
                  </a:lnTo>
                  <a:lnTo>
                    <a:pt x="48" y="2"/>
                  </a:lnTo>
                  <a:lnTo>
                    <a:pt x="41" y="0"/>
                  </a:lnTo>
                  <a:lnTo>
                    <a:pt x="35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10" y="2"/>
                  </a:lnTo>
                  <a:lnTo>
                    <a:pt x="4" y="6"/>
                  </a:lnTo>
                  <a:lnTo>
                    <a:pt x="4" y="8"/>
                  </a:lnTo>
                  <a:lnTo>
                    <a:pt x="2" y="15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33" name="Freeform 297"/>
            <p:cNvSpPr>
              <a:spLocks/>
            </p:cNvSpPr>
            <p:nvPr/>
          </p:nvSpPr>
          <p:spPr bwMode="auto">
            <a:xfrm>
              <a:off x="828" y="1730"/>
              <a:ext cx="28" cy="45"/>
            </a:xfrm>
            <a:custGeom>
              <a:avLst/>
              <a:gdLst/>
              <a:ahLst/>
              <a:cxnLst>
                <a:cxn ang="0">
                  <a:pos x="44" y="7"/>
                </a:cxn>
                <a:cxn ang="0">
                  <a:pos x="25" y="0"/>
                </a:cxn>
                <a:cxn ang="0">
                  <a:pos x="11" y="7"/>
                </a:cxn>
                <a:cxn ang="0">
                  <a:pos x="3" y="15"/>
                </a:cxn>
                <a:cxn ang="0">
                  <a:pos x="0" y="15"/>
                </a:cxn>
                <a:cxn ang="0">
                  <a:pos x="3" y="25"/>
                </a:cxn>
                <a:cxn ang="0">
                  <a:pos x="5" y="38"/>
                </a:cxn>
                <a:cxn ang="0">
                  <a:pos x="3" y="48"/>
                </a:cxn>
                <a:cxn ang="0">
                  <a:pos x="19" y="38"/>
                </a:cxn>
                <a:cxn ang="0">
                  <a:pos x="34" y="38"/>
                </a:cxn>
                <a:cxn ang="0">
                  <a:pos x="28" y="30"/>
                </a:cxn>
                <a:cxn ang="0">
                  <a:pos x="34" y="25"/>
                </a:cxn>
                <a:cxn ang="0">
                  <a:pos x="44" y="7"/>
                </a:cxn>
              </a:cxnLst>
              <a:rect l="0" t="0" r="r" b="b"/>
              <a:pathLst>
                <a:path w="44" h="48">
                  <a:moveTo>
                    <a:pt x="44" y="7"/>
                  </a:moveTo>
                  <a:lnTo>
                    <a:pt x="25" y="0"/>
                  </a:lnTo>
                  <a:lnTo>
                    <a:pt x="11" y="7"/>
                  </a:lnTo>
                  <a:lnTo>
                    <a:pt x="3" y="15"/>
                  </a:lnTo>
                  <a:lnTo>
                    <a:pt x="0" y="15"/>
                  </a:lnTo>
                  <a:lnTo>
                    <a:pt x="3" y="25"/>
                  </a:lnTo>
                  <a:lnTo>
                    <a:pt x="5" y="38"/>
                  </a:lnTo>
                  <a:lnTo>
                    <a:pt x="3" y="48"/>
                  </a:lnTo>
                  <a:lnTo>
                    <a:pt x="19" y="38"/>
                  </a:lnTo>
                  <a:lnTo>
                    <a:pt x="34" y="38"/>
                  </a:lnTo>
                  <a:lnTo>
                    <a:pt x="28" y="30"/>
                  </a:lnTo>
                  <a:lnTo>
                    <a:pt x="34" y="25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34" name="Freeform 298"/>
            <p:cNvSpPr>
              <a:spLocks/>
            </p:cNvSpPr>
            <p:nvPr/>
          </p:nvSpPr>
          <p:spPr bwMode="auto">
            <a:xfrm>
              <a:off x="808" y="1750"/>
              <a:ext cx="28" cy="48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0" y="0"/>
                </a:cxn>
                <a:cxn ang="0">
                  <a:pos x="12" y="47"/>
                </a:cxn>
                <a:cxn ang="0">
                  <a:pos x="44" y="0"/>
                </a:cxn>
              </a:cxnLst>
              <a:rect l="0" t="0" r="r" b="b"/>
              <a:pathLst>
                <a:path w="44" h="47">
                  <a:moveTo>
                    <a:pt x="44" y="0"/>
                  </a:moveTo>
                  <a:lnTo>
                    <a:pt x="0" y="0"/>
                  </a:lnTo>
                  <a:lnTo>
                    <a:pt x="12" y="47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35" name="Freeform 299"/>
            <p:cNvSpPr>
              <a:spLocks/>
            </p:cNvSpPr>
            <p:nvPr/>
          </p:nvSpPr>
          <p:spPr bwMode="auto">
            <a:xfrm>
              <a:off x="837" y="1755"/>
              <a:ext cx="29" cy="43"/>
            </a:xfrm>
            <a:custGeom>
              <a:avLst/>
              <a:gdLst/>
              <a:ahLst/>
              <a:cxnLst>
                <a:cxn ang="0">
                  <a:pos x="42" y="5"/>
                </a:cxn>
                <a:cxn ang="0">
                  <a:pos x="38" y="2"/>
                </a:cxn>
                <a:cxn ang="0">
                  <a:pos x="27" y="28"/>
                </a:cxn>
                <a:cxn ang="0">
                  <a:pos x="0" y="45"/>
                </a:cxn>
                <a:cxn ang="0">
                  <a:pos x="27" y="34"/>
                </a:cxn>
                <a:cxn ang="0">
                  <a:pos x="38" y="21"/>
                </a:cxn>
                <a:cxn ang="0">
                  <a:pos x="46" y="26"/>
                </a:cxn>
                <a:cxn ang="0">
                  <a:pos x="46" y="0"/>
                </a:cxn>
                <a:cxn ang="0">
                  <a:pos x="42" y="5"/>
                </a:cxn>
              </a:cxnLst>
              <a:rect l="0" t="0" r="r" b="b"/>
              <a:pathLst>
                <a:path w="46" h="45">
                  <a:moveTo>
                    <a:pt x="42" y="5"/>
                  </a:moveTo>
                  <a:lnTo>
                    <a:pt x="38" y="2"/>
                  </a:lnTo>
                  <a:lnTo>
                    <a:pt x="27" y="28"/>
                  </a:lnTo>
                  <a:lnTo>
                    <a:pt x="0" y="45"/>
                  </a:lnTo>
                  <a:lnTo>
                    <a:pt x="27" y="34"/>
                  </a:lnTo>
                  <a:lnTo>
                    <a:pt x="38" y="21"/>
                  </a:lnTo>
                  <a:lnTo>
                    <a:pt x="46" y="26"/>
                  </a:lnTo>
                  <a:lnTo>
                    <a:pt x="46" y="0"/>
                  </a:lnTo>
                  <a:lnTo>
                    <a:pt x="42" y="5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36" name="Freeform 300"/>
            <p:cNvSpPr>
              <a:spLocks/>
            </p:cNvSpPr>
            <p:nvPr/>
          </p:nvSpPr>
          <p:spPr bwMode="auto">
            <a:xfrm>
              <a:off x="825" y="1701"/>
              <a:ext cx="45" cy="64"/>
            </a:xfrm>
            <a:custGeom>
              <a:avLst/>
              <a:gdLst/>
              <a:ahLst/>
              <a:cxnLst>
                <a:cxn ang="0">
                  <a:pos x="61" y="65"/>
                </a:cxn>
                <a:cxn ang="0">
                  <a:pos x="65" y="56"/>
                </a:cxn>
                <a:cxn ang="0">
                  <a:pos x="69" y="46"/>
                </a:cxn>
                <a:cxn ang="0">
                  <a:pos x="69" y="33"/>
                </a:cxn>
                <a:cxn ang="0">
                  <a:pos x="69" y="17"/>
                </a:cxn>
                <a:cxn ang="0">
                  <a:pos x="69" y="8"/>
                </a:cxn>
                <a:cxn ang="0">
                  <a:pos x="61" y="2"/>
                </a:cxn>
                <a:cxn ang="0">
                  <a:pos x="53" y="0"/>
                </a:cxn>
                <a:cxn ang="0">
                  <a:pos x="42" y="0"/>
                </a:cxn>
                <a:cxn ang="0">
                  <a:pos x="25" y="0"/>
                </a:cxn>
                <a:cxn ang="0">
                  <a:pos x="13" y="2"/>
                </a:cxn>
                <a:cxn ang="0">
                  <a:pos x="6" y="6"/>
                </a:cxn>
                <a:cxn ang="0">
                  <a:pos x="0" y="6"/>
                </a:cxn>
                <a:cxn ang="0">
                  <a:pos x="6" y="8"/>
                </a:cxn>
                <a:cxn ang="0">
                  <a:pos x="11" y="14"/>
                </a:cxn>
                <a:cxn ang="0">
                  <a:pos x="11" y="17"/>
                </a:cxn>
                <a:cxn ang="0">
                  <a:pos x="15" y="14"/>
                </a:cxn>
                <a:cxn ang="0">
                  <a:pos x="25" y="12"/>
                </a:cxn>
                <a:cxn ang="0">
                  <a:pos x="34" y="12"/>
                </a:cxn>
                <a:cxn ang="0">
                  <a:pos x="40" y="12"/>
                </a:cxn>
                <a:cxn ang="0">
                  <a:pos x="46" y="12"/>
                </a:cxn>
                <a:cxn ang="0">
                  <a:pos x="44" y="14"/>
                </a:cxn>
                <a:cxn ang="0">
                  <a:pos x="44" y="17"/>
                </a:cxn>
                <a:cxn ang="0">
                  <a:pos x="46" y="23"/>
                </a:cxn>
                <a:cxn ang="0">
                  <a:pos x="52" y="29"/>
                </a:cxn>
                <a:cxn ang="0">
                  <a:pos x="52" y="35"/>
                </a:cxn>
                <a:cxn ang="0">
                  <a:pos x="52" y="46"/>
                </a:cxn>
                <a:cxn ang="0">
                  <a:pos x="59" y="40"/>
                </a:cxn>
                <a:cxn ang="0">
                  <a:pos x="59" y="35"/>
                </a:cxn>
                <a:cxn ang="0">
                  <a:pos x="61" y="35"/>
                </a:cxn>
                <a:cxn ang="0">
                  <a:pos x="65" y="35"/>
                </a:cxn>
                <a:cxn ang="0">
                  <a:pos x="65" y="38"/>
                </a:cxn>
                <a:cxn ang="0">
                  <a:pos x="65" y="50"/>
                </a:cxn>
                <a:cxn ang="0">
                  <a:pos x="61" y="56"/>
                </a:cxn>
                <a:cxn ang="0">
                  <a:pos x="61" y="65"/>
                </a:cxn>
              </a:cxnLst>
              <a:rect l="0" t="0" r="r" b="b"/>
              <a:pathLst>
                <a:path w="69" h="65">
                  <a:moveTo>
                    <a:pt x="61" y="65"/>
                  </a:moveTo>
                  <a:lnTo>
                    <a:pt x="65" y="56"/>
                  </a:lnTo>
                  <a:lnTo>
                    <a:pt x="69" y="46"/>
                  </a:lnTo>
                  <a:lnTo>
                    <a:pt x="69" y="33"/>
                  </a:lnTo>
                  <a:lnTo>
                    <a:pt x="69" y="17"/>
                  </a:lnTo>
                  <a:lnTo>
                    <a:pt x="69" y="8"/>
                  </a:lnTo>
                  <a:lnTo>
                    <a:pt x="61" y="2"/>
                  </a:lnTo>
                  <a:lnTo>
                    <a:pt x="53" y="0"/>
                  </a:lnTo>
                  <a:lnTo>
                    <a:pt x="42" y="0"/>
                  </a:lnTo>
                  <a:lnTo>
                    <a:pt x="25" y="0"/>
                  </a:lnTo>
                  <a:lnTo>
                    <a:pt x="13" y="2"/>
                  </a:lnTo>
                  <a:lnTo>
                    <a:pt x="6" y="6"/>
                  </a:lnTo>
                  <a:lnTo>
                    <a:pt x="0" y="6"/>
                  </a:lnTo>
                  <a:lnTo>
                    <a:pt x="6" y="8"/>
                  </a:lnTo>
                  <a:lnTo>
                    <a:pt x="11" y="14"/>
                  </a:lnTo>
                  <a:lnTo>
                    <a:pt x="11" y="17"/>
                  </a:lnTo>
                  <a:lnTo>
                    <a:pt x="15" y="14"/>
                  </a:lnTo>
                  <a:lnTo>
                    <a:pt x="25" y="12"/>
                  </a:lnTo>
                  <a:lnTo>
                    <a:pt x="34" y="12"/>
                  </a:lnTo>
                  <a:lnTo>
                    <a:pt x="40" y="12"/>
                  </a:lnTo>
                  <a:lnTo>
                    <a:pt x="46" y="12"/>
                  </a:lnTo>
                  <a:lnTo>
                    <a:pt x="44" y="14"/>
                  </a:lnTo>
                  <a:lnTo>
                    <a:pt x="44" y="17"/>
                  </a:lnTo>
                  <a:lnTo>
                    <a:pt x="46" y="23"/>
                  </a:lnTo>
                  <a:lnTo>
                    <a:pt x="52" y="29"/>
                  </a:lnTo>
                  <a:lnTo>
                    <a:pt x="52" y="35"/>
                  </a:lnTo>
                  <a:lnTo>
                    <a:pt x="52" y="46"/>
                  </a:lnTo>
                  <a:lnTo>
                    <a:pt x="59" y="40"/>
                  </a:lnTo>
                  <a:lnTo>
                    <a:pt x="59" y="35"/>
                  </a:lnTo>
                  <a:lnTo>
                    <a:pt x="61" y="35"/>
                  </a:lnTo>
                  <a:lnTo>
                    <a:pt x="65" y="35"/>
                  </a:lnTo>
                  <a:lnTo>
                    <a:pt x="65" y="38"/>
                  </a:lnTo>
                  <a:lnTo>
                    <a:pt x="65" y="50"/>
                  </a:lnTo>
                  <a:lnTo>
                    <a:pt x="61" y="56"/>
                  </a:lnTo>
                  <a:lnTo>
                    <a:pt x="61" y="65"/>
                  </a:lnTo>
                  <a:close/>
                </a:path>
              </a:pathLst>
            </a:custGeom>
            <a:solidFill>
              <a:srgbClr val="BF7F1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37" name="Freeform 301"/>
            <p:cNvSpPr>
              <a:spLocks/>
            </p:cNvSpPr>
            <p:nvPr/>
          </p:nvSpPr>
          <p:spPr bwMode="auto">
            <a:xfrm>
              <a:off x="796" y="1917"/>
              <a:ext cx="41" cy="46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3" y="48"/>
                </a:cxn>
                <a:cxn ang="0">
                  <a:pos x="36" y="44"/>
                </a:cxn>
                <a:cxn ang="0">
                  <a:pos x="50" y="36"/>
                </a:cxn>
                <a:cxn ang="0">
                  <a:pos x="61" y="9"/>
                </a:cxn>
                <a:cxn ang="0">
                  <a:pos x="34" y="13"/>
                </a:cxn>
                <a:cxn ang="0">
                  <a:pos x="36" y="0"/>
                </a:cxn>
                <a:cxn ang="0">
                  <a:pos x="23" y="0"/>
                </a:cxn>
                <a:cxn ang="0">
                  <a:pos x="11" y="13"/>
                </a:cxn>
                <a:cxn ang="0">
                  <a:pos x="6" y="15"/>
                </a:cxn>
                <a:cxn ang="0">
                  <a:pos x="0" y="42"/>
                </a:cxn>
              </a:cxnLst>
              <a:rect l="0" t="0" r="r" b="b"/>
              <a:pathLst>
                <a:path w="61" h="48">
                  <a:moveTo>
                    <a:pt x="0" y="42"/>
                  </a:moveTo>
                  <a:lnTo>
                    <a:pt x="13" y="48"/>
                  </a:lnTo>
                  <a:lnTo>
                    <a:pt x="36" y="44"/>
                  </a:lnTo>
                  <a:lnTo>
                    <a:pt x="50" y="36"/>
                  </a:lnTo>
                  <a:lnTo>
                    <a:pt x="61" y="9"/>
                  </a:lnTo>
                  <a:lnTo>
                    <a:pt x="34" y="13"/>
                  </a:lnTo>
                  <a:lnTo>
                    <a:pt x="36" y="0"/>
                  </a:lnTo>
                  <a:lnTo>
                    <a:pt x="23" y="0"/>
                  </a:lnTo>
                  <a:lnTo>
                    <a:pt x="11" y="13"/>
                  </a:lnTo>
                  <a:lnTo>
                    <a:pt x="6" y="15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38" name="Freeform 302"/>
            <p:cNvSpPr>
              <a:spLocks/>
            </p:cNvSpPr>
            <p:nvPr/>
          </p:nvSpPr>
          <p:spPr bwMode="auto">
            <a:xfrm>
              <a:off x="832" y="1701"/>
              <a:ext cx="40" cy="95"/>
            </a:xfrm>
            <a:custGeom>
              <a:avLst/>
              <a:gdLst/>
              <a:ahLst/>
              <a:cxnLst>
                <a:cxn ang="0">
                  <a:pos x="2" y="15"/>
                </a:cxn>
                <a:cxn ang="0">
                  <a:pos x="0" y="33"/>
                </a:cxn>
                <a:cxn ang="0">
                  <a:pos x="4" y="35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2" y="56"/>
                </a:cxn>
                <a:cxn ang="0">
                  <a:pos x="4" y="65"/>
                </a:cxn>
                <a:cxn ang="0">
                  <a:pos x="2" y="73"/>
                </a:cxn>
                <a:cxn ang="0">
                  <a:pos x="8" y="77"/>
                </a:cxn>
                <a:cxn ang="0">
                  <a:pos x="12" y="82"/>
                </a:cxn>
                <a:cxn ang="0">
                  <a:pos x="10" y="88"/>
                </a:cxn>
                <a:cxn ang="0">
                  <a:pos x="20" y="100"/>
                </a:cxn>
                <a:cxn ang="0">
                  <a:pos x="54" y="82"/>
                </a:cxn>
                <a:cxn ang="0">
                  <a:pos x="54" y="59"/>
                </a:cxn>
                <a:cxn ang="0">
                  <a:pos x="56" y="56"/>
                </a:cxn>
                <a:cxn ang="0">
                  <a:pos x="58" y="54"/>
                </a:cxn>
                <a:cxn ang="0">
                  <a:pos x="62" y="48"/>
                </a:cxn>
                <a:cxn ang="0">
                  <a:pos x="62" y="35"/>
                </a:cxn>
                <a:cxn ang="0">
                  <a:pos x="58" y="33"/>
                </a:cxn>
                <a:cxn ang="0">
                  <a:pos x="58" y="29"/>
                </a:cxn>
                <a:cxn ang="0">
                  <a:pos x="58" y="23"/>
                </a:cxn>
                <a:cxn ang="0">
                  <a:pos x="58" y="15"/>
                </a:cxn>
                <a:cxn ang="0">
                  <a:pos x="56" y="8"/>
                </a:cxn>
                <a:cxn ang="0">
                  <a:pos x="54" y="6"/>
                </a:cxn>
                <a:cxn ang="0">
                  <a:pos x="48" y="2"/>
                </a:cxn>
                <a:cxn ang="0">
                  <a:pos x="41" y="0"/>
                </a:cxn>
                <a:cxn ang="0">
                  <a:pos x="35" y="0"/>
                </a:cxn>
                <a:cxn ang="0">
                  <a:pos x="27" y="0"/>
                </a:cxn>
                <a:cxn ang="0">
                  <a:pos x="20" y="0"/>
                </a:cxn>
                <a:cxn ang="0">
                  <a:pos x="14" y="0"/>
                </a:cxn>
                <a:cxn ang="0">
                  <a:pos x="10" y="2"/>
                </a:cxn>
                <a:cxn ang="0">
                  <a:pos x="4" y="6"/>
                </a:cxn>
                <a:cxn ang="0">
                  <a:pos x="4" y="8"/>
                </a:cxn>
                <a:cxn ang="0">
                  <a:pos x="2" y="15"/>
                </a:cxn>
              </a:cxnLst>
              <a:rect l="0" t="0" r="r" b="b"/>
              <a:pathLst>
                <a:path w="62" h="100">
                  <a:moveTo>
                    <a:pt x="2" y="15"/>
                  </a:moveTo>
                  <a:lnTo>
                    <a:pt x="0" y="33"/>
                  </a:lnTo>
                  <a:lnTo>
                    <a:pt x="4" y="35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2" y="56"/>
                  </a:lnTo>
                  <a:lnTo>
                    <a:pt x="4" y="65"/>
                  </a:lnTo>
                  <a:lnTo>
                    <a:pt x="2" y="73"/>
                  </a:lnTo>
                  <a:lnTo>
                    <a:pt x="8" y="77"/>
                  </a:lnTo>
                  <a:lnTo>
                    <a:pt x="12" y="82"/>
                  </a:lnTo>
                  <a:lnTo>
                    <a:pt x="10" y="88"/>
                  </a:lnTo>
                  <a:lnTo>
                    <a:pt x="20" y="100"/>
                  </a:lnTo>
                  <a:lnTo>
                    <a:pt x="54" y="82"/>
                  </a:lnTo>
                  <a:lnTo>
                    <a:pt x="54" y="59"/>
                  </a:lnTo>
                  <a:lnTo>
                    <a:pt x="56" y="56"/>
                  </a:lnTo>
                  <a:lnTo>
                    <a:pt x="58" y="54"/>
                  </a:lnTo>
                  <a:lnTo>
                    <a:pt x="62" y="48"/>
                  </a:lnTo>
                  <a:lnTo>
                    <a:pt x="62" y="35"/>
                  </a:lnTo>
                  <a:lnTo>
                    <a:pt x="58" y="33"/>
                  </a:lnTo>
                  <a:lnTo>
                    <a:pt x="58" y="29"/>
                  </a:lnTo>
                  <a:lnTo>
                    <a:pt x="58" y="23"/>
                  </a:lnTo>
                  <a:lnTo>
                    <a:pt x="58" y="15"/>
                  </a:lnTo>
                  <a:lnTo>
                    <a:pt x="56" y="8"/>
                  </a:lnTo>
                  <a:lnTo>
                    <a:pt x="54" y="6"/>
                  </a:lnTo>
                  <a:lnTo>
                    <a:pt x="48" y="2"/>
                  </a:lnTo>
                  <a:lnTo>
                    <a:pt x="41" y="0"/>
                  </a:lnTo>
                  <a:lnTo>
                    <a:pt x="35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10" y="2"/>
                  </a:lnTo>
                  <a:lnTo>
                    <a:pt x="4" y="6"/>
                  </a:lnTo>
                  <a:lnTo>
                    <a:pt x="4" y="8"/>
                  </a:lnTo>
                  <a:lnTo>
                    <a:pt x="2" y="15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39" name="Freeform 303"/>
            <p:cNvSpPr>
              <a:spLocks/>
            </p:cNvSpPr>
            <p:nvPr/>
          </p:nvSpPr>
          <p:spPr bwMode="auto">
            <a:xfrm>
              <a:off x="828" y="1730"/>
              <a:ext cx="28" cy="45"/>
            </a:xfrm>
            <a:custGeom>
              <a:avLst/>
              <a:gdLst/>
              <a:ahLst/>
              <a:cxnLst>
                <a:cxn ang="0">
                  <a:pos x="44" y="7"/>
                </a:cxn>
                <a:cxn ang="0">
                  <a:pos x="25" y="0"/>
                </a:cxn>
                <a:cxn ang="0">
                  <a:pos x="11" y="7"/>
                </a:cxn>
                <a:cxn ang="0">
                  <a:pos x="3" y="15"/>
                </a:cxn>
                <a:cxn ang="0">
                  <a:pos x="0" y="15"/>
                </a:cxn>
                <a:cxn ang="0">
                  <a:pos x="3" y="25"/>
                </a:cxn>
                <a:cxn ang="0">
                  <a:pos x="5" y="38"/>
                </a:cxn>
                <a:cxn ang="0">
                  <a:pos x="3" y="48"/>
                </a:cxn>
                <a:cxn ang="0">
                  <a:pos x="19" y="38"/>
                </a:cxn>
                <a:cxn ang="0">
                  <a:pos x="34" y="38"/>
                </a:cxn>
                <a:cxn ang="0">
                  <a:pos x="28" y="30"/>
                </a:cxn>
                <a:cxn ang="0">
                  <a:pos x="34" y="25"/>
                </a:cxn>
                <a:cxn ang="0">
                  <a:pos x="44" y="7"/>
                </a:cxn>
              </a:cxnLst>
              <a:rect l="0" t="0" r="r" b="b"/>
              <a:pathLst>
                <a:path w="44" h="48">
                  <a:moveTo>
                    <a:pt x="44" y="7"/>
                  </a:moveTo>
                  <a:lnTo>
                    <a:pt x="25" y="0"/>
                  </a:lnTo>
                  <a:lnTo>
                    <a:pt x="11" y="7"/>
                  </a:lnTo>
                  <a:lnTo>
                    <a:pt x="3" y="15"/>
                  </a:lnTo>
                  <a:lnTo>
                    <a:pt x="0" y="15"/>
                  </a:lnTo>
                  <a:lnTo>
                    <a:pt x="3" y="25"/>
                  </a:lnTo>
                  <a:lnTo>
                    <a:pt x="5" y="38"/>
                  </a:lnTo>
                  <a:lnTo>
                    <a:pt x="3" y="48"/>
                  </a:lnTo>
                  <a:lnTo>
                    <a:pt x="19" y="38"/>
                  </a:lnTo>
                  <a:lnTo>
                    <a:pt x="34" y="38"/>
                  </a:lnTo>
                  <a:lnTo>
                    <a:pt x="28" y="30"/>
                  </a:lnTo>
                  <a:lnTo>
                    <a:pt x="34" y="25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40" name="Freeform 304"/>
            <p:cNvSpPr>
              <a:spLocks/>
            </p:cNvSpPr>
            <p:nvPr/>
          </p:nvSpPr>
          <p:spPr bwMode="auto">
            <a:xfrm>
              <a:off x="808" y="1750"/>
              <a:ext cx="28" cy="48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0" y="0"/>
                </a:cxn>
                <a:cxn ang="0">
                  <a:pos x="12" y="47"/>
                </a:cxn>
                <a:cxn ang="0">
                  <a:pos x="44" y="0"/>
                </a:cxn>
              </a:cxnLst>
              <a:rect l="0" t="0" r="r" b="b"/>
              <a:pathLst>
                <a:path w="44" h="47">
                  <a:moveTo>
                    <a:pt x="44" y="0"/>
                  </a:moveTo>
                  <a:lnTo>
                    <a:pt x="0" y="0"/>
                  </a:lnTo>
                  <a:lnTo>
                    <a:pt x="12" y="47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41" name="Freeform 305"/>
            <p:cNvSpPr>
              <a:spLocks/>
            </p:cNvSpPr>
            <p:nvPr/>
          </p:nvSpPr>
          <p:spPr bwMode="auto">
            <a:xfrm>
              <a:off x="837" y="1755"/>
              <a:ext cx="29" cy="43"/>
            </a:xfrm>
            <a:custGeom>
              <a:avLst/>
              <a:gdLst/>
              <a:ahLst/>
              <a:cxnLst>
                <a:cxn ang="0">
                  <a:pos x="42" y="5"/>
                </a:cxn>
                <a:cxn ang="0">
                  <a:pos x="38" y="2"/>
                </a:cxn>
                <a:cxn ang="0">
                  <a:pos x="27" y="28"/>
                </a:cxn>
                <a:cxn ang="0">
                  <a:pos x="0" y="45"/>
                </a:cxn>
                <a:cxn ang="0">
                  <a:pos x="27" y="34"/>
                </a:cxn>
                <a:cxn ang="0">
                  <a:pos x="38" y="21"/>
                </a:cxn>
                <a:cxn ang="0">
                  <a:pos x="46" y="26"/>
                </a:cxn>
                <a:cxn ang="0">
                  <a:pos x="46" y="0"/>
                </a:cxn>
                <a:cxn ang="0">
                  <a:pos x="42" y="5"/>
                </a:cxn>
              </a:cxnLst>
              <a:rect l="0" t="0" r="r" b="b"/>
              <a:pathLst>
                <a:path w="46" h="45">
                  <a:moveTo>
                    <a:pt x="42" y="5"/>
                  </a:moveTo>
                  <a:lnTo>
                    <a:pt x="38" y="2"/>
                  </a:lnTo>
                  <a:lnTo>
                    <a:pt x="27" y="28"/>
                  </a:lnTo>
                  <a:lnTo>
                    <a:pt x="0" y="45"/>
                  </a:lnTo>
                  <a:lnTo>
                    <a:pt x="27" y="34"/>
                  </a:lnTo>
                  <a:lnTo>
                    <a:pt x="38" y="21"/>
                  </a:lnTo>
                  <a:lnTo>
                    <a:pt x="46" y="26"/>
                  </a:lnTo>
                  <a:lnTo>
                    <a:pt x="46" y="0"/>
                  </a:lnTo>
                  <a:lnTo>
                    <a:pt x="42" y="5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42" name="Freeform 306"/>
            <p:cNvSpPr>
              <a:spLocks/>
            </p:cNvSpPr>
            <p:nvPr/>
          </p:nvSpPr>
          <p:spPr bwMode="auto">
            <a:xfrm>
              <a:off x="825" y="1701"/>
              <a:ext cx="45" cy="64"/>
            </a:xfrm>
            <a:custGeom>
              <a:avLst/>
              <a:gdLst/>
              <a:ahLst/>
              <a:cxnLst>
                <a:cxn ang="0">
                  <a:pos x="61" y="65"/>
                </a:cxn>
                <a:cxn ang="0">
                  <a:pos x="65" y="56"/>
                </a:cxn>
                <a:cxn ang="0">
                  <a:pos x="69" y="46"/>
                </a:cxn>
                <a:cxn ang="0">
                  <a:pos x="69" y="33"/>
                </a:cxn>
                <a:cxn ang="0">
                  <a:pos x="69" y="17"/>
                </a:cxn>
                <a:cxn ang="0">
                  <a:pos x="69" y="8"/>
                </a:cxn>
                <a:cxn ang="0">
                  <a:pos x="61" y="2"/>
                </a:cxn>
                <a:cxn ang="0">
                  <a:pos x="53" y="0"/>
                </a:cxn>
                <a:cxn ang="0">
                  <a:pos x="42" y="0"/>
                </a:cxn>
                <a:cxn ang="0">
                  <a:pos x="25" y="0"/>
                </a:cxn>
                <a:cxn ang="0">
                  <a:pos x="13" y="2"/>
                </a:cxn>
                <a:cxn ang="0">
                  <a:pos x="6" y="6"/>
                </a:cxn>
                <a:cxn ang="0">
                  <a:pos x="0" y="6"/>
                </a:cxn>
                <a:cxn ang="0">
                  <a:pos x="6" y="8"/>
                </a:cxn>
                <a:cxn ang="0">
                  <a:pos x="11" y="14"/>
                </a:cxn>
                <a:cxn ang="0">
                  <a:pos x="11" y="17"/>
                </a:cxn>
                <a:cxn ang="0">
                  <a:pos x="15" y="14"/>
                </a:cxn>
                <a:cxn ang="0">
                  <a:pos x="25" y="12"/>
                </a:cxn>
                <a:cxn ang="0">
                  <a:pos x="34" y="12"/>
                </a:cxn>
                <a:cxn ang="0">
                  <a:pos x="40" y="12"/>
                </a:cxn>
                <a:cxn ang="0">
                  <a:pos x="46" y="12"/>
                </a:cxn>
                <a:cxn ang="0">
                  <a:pos x="44" y="14"/>
                </a:cxn>
                <a:cxn ang="0">
                  <a:pos x="44" y="17"/>
                </a:cxn>
                <a:cxn ang="0">
                  <a:pos x="46" y="23"/>
                </a:cxn>
                <a:cxn ang="0">
                  <a:pos x="52" y="29"/>
                </a:cxn>
                <a:cxn ang="0">
                  <a:pos x="52" y="35"/>
                </a:cxn>
                <a:cxn ang="0">
                  <a:pos x="52" y="46"/>
                </a:cxn>
                <a:cxn ang="0">
                  <a:pos x="59" y="40"/>
                </a:cxn>
                <a:cxn ang="0">
                  <a:pos x="59" y="35"/>
                </a:cxn>
                <a:cxn ang="0">
                  <a:pos x="61" y="35"/>
                </a:cxn>
                <a:cxn ang="0">
                  <a:pos x="65" y="35"/>
                </a:cxn>
                <a:cxn ang="0">
                  <a:pos x="65" y="38"/>
                </a:cxn>
                <a:cxn ang="0">
                  <a:pos x="65" y="50"/>
                </a:cxn>
                <a:cxn ang="0">
                  <a:pos x="61" y="56"/>
                </a:cxn>
                <a:cxn ang="0">
                  <a:pos x="61" y="65"/>
                </a:cxn>
              </a:cxnLst>
              <a:rect l="0" t="0" r="r" b="b"/>
              <a:pathLst>
                <a:path w="69" h="65">
                  <a:moveTo>
                    <a:pt x="61" y="65"/>
                  </a:moveTo>
                  <a:lnTo>
                    <a:pt x="65" y="56"/>
                  </a:lnTo>
                  <a:lnTo>
                    <a:pt x="69" y="46"/>
                  </a:lnTo>
                  <a:lnTo>
                    <a:pt x="69" y="33"/>
                  </a:lnTo>
                  <a:lnTo>
                    <a:pt x="69" y="17"/>
                  </a:lnTo>
                  <a:lnTo>
                    <a:pt x="69" y="8"/>
                  </a:lnTo>
                  <a:lnTo>
                    <a:pt x="61" y="2"/>
                  </a:lnTo>
                  <a:lnTo>
                    <a:pt x="53" y="0"/>
                  </a:lnTo>
                  <a:lnTo>
                    <a:pt x="42" y="0"/>
                  </a:lnTo>
                  <a:lnTo>
                    <a:pt x="25" y="0"/>
                  </a:lnTo>
                  <a:lnTo>
                    <a:pt x="13" y="2"/>
                  </a:lnTo>
                  <a:lnTo>
                    <a:pt x="6" y="6"/>
                  </a:lnTo>
                  <a:lnTo>
                    <a:pt x="0" y="6"/>
                  </a:lnTo>
                  <a:lnTo>
                    <a:pt x="6" y="8"/>
                  </a:lnTo>
                  <a:lnTo>
                    <a:pt x="11" y="14"/>
                  </a:lnTo>
                  <a:lnTo>
                    <a:pt x="11" y="17"/>
                  </a:lnTo>
                  <a:lnTo>
                    <a:pt x="15" y="14"/>
                  </a:lnTo>
                  <a:lnTo>
                    <a:pt x="25" y="12"/>
                  </a:lnTo>
                  <a:lnTo>
                    <a:pt x="34" y="12"/>
                  </a:lnTo>
                  <a:lnTo>
                    <a:pt x="40" y="12"/>
                  </a:lnTo>
                  <a:lnTo>
                    <a:pt x="46" y="12"/>
                  </a:lnTo>
                  <a:lnTo>
                    <a:pt x="44" y="14"/>
                  </a:lnTo>
                  <a:lnTo>
                    <a:pt x="44" y="17"/>
                  </a:lnTo>
                  <a:lnTo>
                    <a:pt x="46" y="23"/>
                  </a:lnTo>
                  <a:lnTo>
                    <a:pt x="52" y="29"/>
                  </a:lnTo>
                  <a:lnTo>
                    <a:pt x="52" y="35"/>
                  </a:lnTo>
                  <a:lnTo>
                    <a:pt x="52" y="46"/>
                  </a:lnTo>
                  <a:lnTo>
                    <a:pt x="59" y="40"/>
                  </a:lnTo>
                  <a:lnTo>
                    <a:pt x="59" y="35"/>
                  </a:lnTo>
                  <a:lnTo>
                    <a:pt x="61" y="35"/>
                  </a:lnTo>
                  <a:lnTo>
                    <a:pt x="65" y="35"/>
                  </a:lnTo>
                  <a:lnTo>
                    <a:pt x="65" y="38"/>
                  </a:lnTo>
                  <a:lnTo>
                    <a:pt x="65" y="50"/>
                  </a:lnTo>
                  <a:lnTo>
                    <a:pt x="61" y="56"/>
                  </a:lnTo>
                  <a:lnTo>
                    <a:pt x="61" y="65"/>
                  </a:lnTo>
                  <a:close/>
                </a:path>
              </a:pathLst>
            </a:custGeom>
            <a:solidFill>
              <a:srgbClr val="BF7F1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43" name="Freeform 307"/>
            <p:cNvSpPr>
              <a:spLocks/>
            </p:cNvSpPr>
            <p:nvPr/>
          </p:nvSpPr>
          <p:spPr bwMode="auto">
            <a:xfrm>
              <a:off x="832" y="1701"/>
              <a:ext cx="40" cy="95"/>
            </a:xfrm>
            <a:custGeom>
              <a:avLst/>
              <a:gdLst/>
              <a:ahLst/>
              <a:cxnLst>
                <a:cxn ang="0">
                  <a:pos x="2" y="15"/>
                </a:cxn>
                <a:cxn ang="0">
                  <a:pos x="0" y="33"/>
                </a:cxn>
                <a:cxn ang="0">
                  <a:pos x="4" y="35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2" y="56"/>
                </a:cxn>
                <a:cxn ang="0">
                  <a:pos x="4" y="65"/>
                </a:cxn>
                <a:cxn ang="0">
                  <a:pos x="2" y="73"/>
                </a:cxn>
                <a:cxn ang="0">
                  <a:pos x="8" y="77"/>
                </a:cxn>
                <a:cxn ang="0">
                  <a:pos x="12" y="82"/>
                </a:cxn>
                <a:cxn ang="0">
                  <a:pos x="10" y="88"/>
                </a:cxn>
                <a:cxn ang="0">
                  <a:pos x="20" y="100"/>
                </a:cxn>
                <a:cxn ang="0">
                  <a:pos x="54" y="82"/>
                </a:cxn>
                <a:cxn ang="0">
                  <a:pos x="54" y="59"/>
                </a:cxn>
                <a:cxn ang="0">
                  <a:pos x="56" y="56"/>
                </a:cxn>
                <a:cxn ang="0">
                  <a:pos x="58" y="54"/>
                </a:cxn>
                <a:cxn ang="0">
                  <a:pos x="62" y="48"/>
                </a:cxn>
                <a:cxn ang="0">
                  <a:pos x="62" y="35"/>
                </a:cxn>
                <a:cxn ang="0">
                  <a:pos x="58" y="33"/>
                </a:cxn>
                <a:cxn ang="0">
                  <a:pos x="58" y="29"/>
                </a:cxn>
                <a:cxn ang="0">
                  <a:pos x="58" y="23"/>
                </a:cxn>
                <a:cxn ang="0">
                  <a:pos x="58" y="15"/>
                </a:cxn>
                <a:cxn ang="0">
                  <a:pos x="56" y="8"/>
                </a:cxn>
                <a:cxn ang="0">
                  <a:pos x="54" y="6"/>
                </a:cxn>
                <a:cxn ang="0">
                  <a:pos x="48" y="2"/>
                </a:cxn>
                <a:cxn ang="0">
                  <a:pos x="41" y="0"/>
                </a:cxn>
                <a:cxn ang="0">
                  <a:pos x="35" y="0"/>
                </a:cxn>
                <a:cxn ang="0">
                  <a:pos x="27" y="0"/>
                </a:cxn>
                <a:cxn ang="0">
                  <a:pos x="20" y="0"/>
                </a:cxn>
                <a:cxn ang="0">
                  <a:pos x="14" y="0"/>
                </a:cxn>
                <a:cxn ang="0">
                  <a:pos x="10" y="2"/>
                </a:cxn>
                <a:cxn ang="0">
                  <a:pos x="4" y="6"/>
                </a:cxn>
                <a:cxn ang="0">
                  <a:pos x="4" y="8"/>
                </a:cxn>
                <a:cxn ang="0">
                  <a:pos x="2" y="15"/>
                </a:cxn>
              </a:cxnLst>
              <a:rect l="0" t="0" r="r" b="b"/>
              <a:pathLst>
                <a:path w="62" h="100">
                  <a:moveTo>
                    <a:pt x="2" y="15"/>
                  </a:moveTo>
                  <a:lnTo>
                    <a:pt x="0" y="33"/>
                  </a:lnTo>
                  <a:lnTo>
                    <a:pt x="4" y="35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2" y="56"/>
                  </a:lnTo>
                  <a:lnTo>
                    <a:pt x="4" y="65"/>
                  </a:lnTo>
                  <a:lnTo>
                    <a:pt x="2" y="73"/>
                  </a:lnTo>
                  <a:lnTo>
                    <a:pt x="8" y="77"/>
                  </a:lnTo>
                  <a:lnTo>
                    <a:pt x="12" y="82"/>
                  </a:lnTo>
                  <a:lnTo>
                    <a:pt x="10" y="88"/>
                  </a:lnTo>
                  <a:lnTo>
                    <a:pt x="20" y="100"/>
                  </a:lnTo>
                  <a:lnTo>
                    <a:pt x="54" y="82"/>
                  </a:lnTo>
                  <a:lnTo>
                    <a:pt x="54" y="59"/>
                  </a:lnTo>
                  <a:lnTo>
                    <a:pt x="56" y="56"/>
                  </a:lnTo>
                  <a:lnTo>
                    <a:pt x="58" y="54"/>
                  </a:lnTo>
                  <a:lnTo>
                    <a:pt x="62" y="48"/>
                  </a:lnTo>
                  <a:lnTo>
                    <a:pt x="62" y="35"/>
                  </a:lnTo>
                  <a:lnTo>
                    <a:pt x="58" y="33"/>
                  </a:lnTo>
                  <a:lnTo>
                    <a:pt x="58" y="29"/>
                  </a:lnTo>
                  <a:lnTo>
                    <a:pt x="58" y="23"/>
                  </a:lnTo>
                  <a:lnTo>
                    <a:pt x="58" y="15"/>
                  </a:lnTo>
                  <a:lnTo>
                    <a:pt x="56" y="8"/>
                  </a:lnTo>
                  <a:lnTo>
                    <a:pt x="54" y="6"/>
                  </a:lnTo>
                  <a:lnTo>
                    <a:pt x="48" y="2"/>
                  </a:lnTo>
                  <a:lnTo>
                    <a:pt x="41" y="0"/>
                  </a:lnTo>
                  <a:lnTo>
                    <a:pt x="35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10" y="2"/>
                  </a:lnTo>
                  <a:lnTo>
                    <a:pt x="4" y="6"/>
                  </a:lnTo>
                  <a:lnTo>
                    <a:pt x="4" y="8"/>
                  </a:lnTo>
                  <a:lnTo>
                    <a:pt x="2" y="15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44" name="Freeform 308"/>
            <p:cNvSpPr>
              <a:spLocks/>
            </p:cNvSpPr>
            <p:nvPr/>
          </p:nvSpPr>
          <p:spPr bwMode="auto">
            <a:xfrm>
              <a:off x="828" y="1730"/>
              <a:ext cx="28" cy="45"/>
            </a:xfrm>
            <a:custGeom>
              <a:avLst/>
              <a:gdLst/>
              <a:ahLst/>
              <a:cxnLst>
                <a:cxn ang="0">
                  <a:pos x="44" y="7"/>
                </a:cxn>
                <a:cxn ang="0">
                  <a:pos x="25" y="0"/>
                </a:cxn>
                <a:cxn ang="0">
                  <a:pos x="11" y="7"/>
                </a:cxn>
                <a:cxn ang="0">
                  <a:pos x="3" y="15"/>
                </a:cxn>
                <a:cxn ang="0">
                  <a:pos x="0" y="15"/>
                </a:cxn>
                <a:cxn ang="0">
                  <a:pos x="3" y="25"/>
                </a:cxn>
                <a:cxn ang="0">
                  <a:pos x="5" y="38"/>
                </a:cxn>
                <a:cxn ang="0">
                  <a:pos x="3" y="48"/>
                </a:cxn>
                <a:cxn ang="0">
                  <a:pos x="19" y="38"/>
                </a:cxn>
                <a:cxn ang="0">
                  <a:pos x="34" y="38"/>
                </a:cxn>
                <a:cxn ang="0">
                  <a:pos x="28" y="30"/>
                </a:cxn>
                <a:cxn ang="0">
                  <a:pos x="34" y="25"/>
                </a:cxn>
                <a:cxn ang="0">
                  <a:pos x="44" y="7"/>
                </a:cxn>
              </a:cxnLst>
              <a:rect l="0" t="0" r="r" b="b"/>
              <a:pathLst>
                <a:path w="44" h="48">
                  <a:moveTo>
                    <a:pt x="44" y="7"/>
                  </a:moveTo>
                  <a:lnTo>
                    <a:pt x="25" y="0"/>
                  </a:lnTo>
                  <a:lnTo>
                    <a:pt x="11" y="7"/>
                  </a:lnTo>
                  <a:lnTo>
                    <a:pt x="3" y="15"/>
                  </a:lnTo>
                  <a:lnTo>
                    <a:pt x="0" y="15"/>
                  </a:lnTo>
                  <a:lnTo>
                    <a:pt x="3" y="25"/>
                  </a:lnTo>
                  <a:lnTo>
                    <a:pt x="5" y="38"/>
                  </a:lnTo>
                  <a:lnTo>
                    <a:pt x="3" y="48"/>
                  </a:lnTo>
                  <a:lnTo>
                    <a:pt x="19" y="38"/>
                  </a:lnTo>
                  <a:lnTo>
                    <a:pt x="34" y="38"/>
                  </a:lnTo>
                  <a:lnTo>
                    <a:pt x="28" y="30"/>
                  </a:lnTo>
                  <a:lnTo>
                    <a:pt x="34" y="25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45" name="Freeform 309"/>
            <p:cNvSpPr>
              <a:spLocks/>
            </p:cNvSpPr>
            <p:nvPr/>
          </p:nvSpPr>
          <p:spPr bwMode="auto">
            <a:xfrm>
              <a:off x="808" y="1750"/>
              <a:ext cx="28" cy="48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0" y="0"/>
                </a:cxn>
                <a:cxn ang="0">
                  <a:pos x="12" y="47"/>
                </a:cxn>
                <a:cxn ang="0">
                  <a:pos x="44" y="0"/>
                </a:cxn>
              </a:cxnLst>
              <a:rect l="0" t="0" r="r" b="b"/>
              <a:pathLst>
                <a:path w="44" h="47">
                  <a:moveTo>
                    <a:pt x="44" y="0"/>
                  </a:moveTo>
                  <a:lnTo>
                    <a:pt x="0" y="0"/>
                  </a:lnTo>
                  <a:lnTo>
                    <a:pt x="12" y="47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46" name="Freeform 310"/>
            <p:cNvSpPr>
              <a:spLocks/>
            </p:cNvSpPr>
            <p:nvPr/>
          </p:nvSpPr>
          <p:spPr bwMode="auto">
            <a:xfrm>
              <a:off x="837" y="1755"/>
              <a:ext cx="29" cy="43"/>
            </a:xfrm>
            <a:custGeom>
              <a:avLst/>
              <a:gdLst/>
              <a:ahLst/>
              <a:cxnLst>
                <a:cxn ang="0">
                  <a:pos x="42" y="5"/>
                </a:cxn>
                <a:cxn ang="0">
                  <a:pos x="38" y="2"/>
                </a:cxn>
                <a:cxn ang="0">
                  <a:pos x="27" y="28"/>
                </a:cxn>
                <a:cxn ang="0">
                  <a:pos x="0" y="45"/>
                </a:cxn>
                <a:cxn ang="0">
                  <a:pos x="27" y="34"/>
                </a:cxn>
                <a:cxn ang="0">
                  <a:pos x="38" y="21"/>
                </a:cxn>
                <a:cxn ang="0">
                  <a:pos x="46" y="26"/>
                </a:cxn>
                <a:cxn ang="0">
                  <a:pos x="46" y="0"/>
                </a:cxn>
                <a:cxn ang="0">
                  <a:pos x="42" y="5"/>
                </a:cxn>
              </a:cxnLst>
              <a:rect l="0" t="0" r="r" b="b"/>
              <a:pathLst>
                <a:path w="46" h="45">
                  <a:moveTo>
                    <a:pt x="42" y="5"/>
                  </a:moveTo>
                  <a:lnTo>
                    <a:pt x="38" y="2"/>
                  </a:lnTo>
                  <a:lnTo>
                    <a:pt x="27" y="28"/>
                  </a:lnTo>
                  <a:lnTo>
                    <a:pt x="0" y="45"/>
                  </a:lnTo>
                  <a:lnTo>
                    <a:pt x="27" y="34"/>
                  </a:lnTo>
                  <a:lnTo>
                    <a:pt x="38" y="21"/>
                  </a:lnTo>
                  <a:lnTo>
                    <a:pt x="46" y="26"/>
                  </a:lnTo>
                  <a:lnTo>
                    <a:pt x="46" y="0"/>
                  </a:lnTo>
                  <a:lnTo>
                    <a:pt x="42" y="5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47" name="Freeform 311"/>
            <p:cNvSpPr>
              <a:spLocks/>
            </p:cNvSpPr>
            <p:nvPr/>
          </p:nvSpPr>
          <p:spPr bwMode="auto">
            <a:xfrm>
              <a:off x="832" y="1701"/>
              <a:ext cx="40" cy="95"/>
            </a:xfrm>
            <a:custGeom>
              <a:avLst/>
              <a:gdLst/>
              <a:ahLst/>
              <a:cxnLst>
                <a:cxn ang="0">
                  <a:pos x="2" y="15"/>
                </a:cxn>
                <a:cxn ang="0">
                  <a:pos x="0" y="33"/>
                </a:cxn>
                <a:cxn ang="0">
                  <a:pos x="4" y="35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2" y="56"/>
                </a:cxn>
                <a:cxn ang="0">
                  <a:pos x="4" y="65"/>
                </a:cxn>
                <a:cxn ang="0">
                  <a:pos x="2" y="73"/>
                </a:cxn>
                <a:cxn ang="0">
                  <a:pos x="8" y="77"/>
                </a:cxn>
                <a:cxn ang="0">
                  <a:pos x="12" y="82"/>
                </a:cxn>
                <a:cxn ang="0">
                  <a:pos x="10" y="88"/>
                </a:cxn>
                <a:cxn ang="0">
                  <a:pos x="20" y="100"/>
                </a:cxn>
                <a:cxn ang="0">
                  <a:pos x="54" y="82"/>
                </a:cxn>
                <a:cxn ang="0">
                  <a:pos x="54" y="59"/>
                </a:cxn>
                <a:cxn ang="0">
                  <a:pos x="56" y="56"/>
                </a:cxn>
                <a:cxn ang="0">
                  <a:pos x="58" y="54"/>
                </a:cxn>
                <a:cxn ang="0">
                  <a:pos x="62" y="48"/>
                </a:cxn>
                <a:cxn ang="0">
                  <a:pos x="62" y="35"/>
                </a:cxn>
                <a:cxn ang="0">
                  <a:pos x="58" y="33"/>
                </a:cxn>
                <a:cxn ang="0">
                  <a:pos x="58" y="29"/>
                </a:cxn>
                <a:cxn ang="0">
                  <a:pos x="58" y="23"/>
                </a:cxn>
                <a:cxn ang="0">
                  <a:pos x="58" y="15"/>
                </a:cxn>
                <a:cxn ang="0">
                  <a:pos x="56" y="8"/>
                </a:cxn>
                <a:cxn ang="0">
                  <a:pos x="54" y="6"/>
                </a:cxn>
                <a:cxn ang="0">
                  <a:pos x="48" y="2"/>
                </a:cxn>
                <a:cxn ang="0">
                  <a:pos x="41" y="0"/>
                </a:cxn>
                <a:cxn ang="0">
                  <a:pos x="35" y="0"/>
                </a:cxn>
                <a:cxn ang="0">
                  <a:pos x="27" y="0"/>
                </a:cxn>
                <a:cxn ang="0">
                  <a:pos x="20" y="0"/>
                </a:cxn>
                <a:cxn ang="0">
                  <a:pos x="14" y="0"/>
                </a:cxn>
                <a:cxn ang="0">
                  <a:pos x="10" y="2"/>
                </a:cxn>
                <a:cxn ang="0">
                  <a:pos x="4" y="6"/>
                </a:cxn>
                <a:cxn ang="0">
                  <a:pos x="4" y="8"/>
                </a:cxn>
                <a:cxn ang="0">
                  <a:pos x="2" y="15"/>
                </a:cxn>
              </a:cxnLst>
              <a:rect l="0" t="0" r="r" b="b"/>
              <a:pathLst>
                <a:path w="62" h="100">
                  <a:moveTo>
                    <a:pt x="2" y="15"/>
                  </a:moveTo>
                  <a:lnTo>
                    <a:pt x="0" y="33"/>
                  </a:lnTo>
                  <a:lnTo>
                    <a:pt x="4" y="35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2" y="56"/>
                  </a:lnTo>
                  <a:lnTo>
                    <a:pt x="4" y="65"/>
                  </a:lnTo>
                  <a:lnTo>
                    <a:pt x="2" y="73"/>
                  </a:lnTo>
                  <a:lnTo>
                    <a:pt x="8" y="77"/>
                  </a:lnTo>
                  <a:lnTo>
                    <a:pt x="12" y="82"/>
                  </a:lnTo>
                  <a:lnTo>
                    <a:pt x="10" y="88"/>
                  </a:lnTo>
                  <a:lnTo>
                    <a:pt x="20" y="100"/>
                  </a:lnTo>
                  <a:lnTo>
                    <a:pt x="54" y="82"/>
                  </a:lnTo>
                  <a:lnTo>
                    <a:pt x="54" y="59"/>
                  </a:lnTo>
                  <a:lnTo>
                    <a:pt x="56" y="56"/>
                  </a:lnTo>
                  <a:lnTo>
                    <a:pt x="58" y="54"/>
                  </a:lnTo>
                  <a:lnTo>
                    <a:pt x="62" y="48"/>
                  </a:lnTo>
                  <a:lnTo>
                    <a:pt x="62" y="35"/>
                  </a:lnTo>
                  <a:lnTo>
                    <a:pt x="58" y="33"/>
                  </a:lnTo>
                  <a:lnTo>
                    <a:pt x="58" y="29"/>
                  </a:lnTo>
                  <a:lnTo>
                    <a:pt x="58" y="23"/>
                  </a:lnTo>
                  <a:lnTo>
                    <a:pt x="58" y="15"/>
                  </a:lnTo>
                  <a:lnTo>
                    <a:pt x="56" y="8"/>
                  </a:lnTo>
                  <a:lnTo>
                    <a:pt x="54" y="6"/>
                  </a:lnTo>
                  <a:lnTo>
                    <a:pt x="48" y="2"/>
                  </a:lnTo>
                  <a:lnTo>
                    <a:pt x="41" y="0"/>
                  </a:lnTo>
                  <a:lnTo>
                    <a:pt x="35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10" y="2"/>
                  </a:lnTo>
                  <a:lnTo>
                    <a:pt x="4" y="6"/>
                  </a:lnTo>
                  <a:lnTo>
                    <a:pt x="4" y="8"/>
                  </a:lnTo>
                  <a:lnTo>
                    <a:pt x="2" y="15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48" name="Freeform 312"/>
            <p:cNvSpPr>
              <a:spLocks/>
            </p:cNvSpPr>
            <p:nvPr/>
          </p:nvSpPr>
          <p:spPr bwMode="auto">
            <a:xfrm>
              <a:off x="828" y="1730"/>
              <a:ext cx="28" cy="45"/>
            </a:xfrm>
            <a:custGeom>
              <a:avLst/>
              <a:gdLst/>
              <a:ahLst/>
              <a:cxnLst>
                <a:cxn ang="0">
                  <a:pos x="44" y="7"/>
                </a:cxn>
                <a:cxn ang="0">
                  <a:pos x="25" y="0"/>
                </a:cxn>
                <a:cxn ang="0">
                  <a:pos x="11" y="7"/>
                </a:cxn>
                <a:cxn ang="0">
                  <a:pos x="3" y="15"/>
                </a:cxn>
                <a:cxn ang="0">
                  <a:pos x="0" y="15"/>
                </a:cxn>
                <a:cxn ang="0">
                  <a:pos x="3" y="25"/>
                </a:cxn>
                <a:cxn ang="0">
                  <a:pos x="5" y="38"/>
                </a:cxn>
                <a:cxn ang="0">
                  <a:pos x="3" y="48"/>
                </a:cxn>
                <a:cxn ang="0">
                  <a:pos x="19" y="38"/>
                </a:cxn>
                <a:cxn ang="0">
                  <a:pos x="34" y="38"/>
                </a:cxn>
                <a:cxn ang="0">
                  <a:pos x="28" y="30"/>
                </a:cxn>
                <a:cxn ang="0">
                  <a:pos x="34" y="25"/>
                </a:cxn>
                <a:cxn ang="0">
                  <a:pos x="44" y="7"/>
                </a:cxn>
              </a:cxnLst>
              <a:rect l="0" t="0" r="r" b="b"/>
              <a:pathLst>
                <a:path w="44" h="48">
                  <a:moveTo>
                    <a:pt x="44" y="7"/>
                  </a:moveTo>
                  <a:lnTo>
                    <a:pt x="25" y="0"/>
                  </a:lnTo>
                  <a:lnTo>
                    <a:pt x="11" y="7"/>
                  </a:lnTo>
                  <a:lnTo>
                    <a:pt x="3" y="15"/>
                  </a:lnTo>
                  <a:lnTo>
                    <a:pt x="0" y="15"/>
                  </a:lnTo>
                  <a:lnTo>
                    <a:pt x="3" y="25"/>
                  </a:lnTo>
                  <a:lnTo>
                    <a:pt x="5" y="38"/>
                  </a:lnTo>
                  <a:lnTo>
                    <a:pt x="3" y="48"/>
                  </a:lnTo>
                  <a:lnTo>
                    <a:pt x="19" y="38"/>
                  </a:lnTo>
                  <a:lnTo>
                    <a:pt x="34" y="38"/>
                  </a:lnTo>
                  <a:lnTo>
                    <a:pt x="28" y="30"/>
                  </a:lnTo>
                  <a:lnTo>
                    <a:pt x="34" y="25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49" name="Freeform 313"/>
            <p:cNvSpPr>
              <a:spLocks/>
            </p:cNvSpPr>
            <p:nvPr/>
          </p:nvSpPr>
          <p:spPr bwMode="auto">
            <a:xfrm>
              <a:off x="808" y="1750"/>
              <a:ext cx="28" cy="48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0" y="0"/>
                </a:cxn>
                <a:cxn ang="0">
                  <a:pos x="12" y="47"/>
                </a:cxn>
                <a:cxn ang="0">
                  <a:pos x="44" y="0"/>
                </a:cxn>
              </a:cxnLst>
              <a:rect l="0" t="0" r="r" b="b"/>
              <a:pathLst>
                <a:path w="44" h="47">
                  <a:moveTo>
                    <a:pt x="44" y="0"/>
                  </a:moveTo>
                  <a:lnTo>
                    <a:pt x="0" y="0"/>
                  </a:lnTo>
                  <a:lnTo>
                    <a:pt x="12" y="47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50" name="Freeform 314"/>
            <p:cNvSpPr>
              <a:spLocks/>
            </p:cNvSpPr>
            <p:nvPr/>
          </p:nvSpPr>
          <p:spPr bwMode="auto">
            <a:xfrm>
              <a:off x="837" y="1755"/>
              <a:ext cx="29" cy="43"/>
            </a:xfrm>
            <a:custGeom>
              <a:avLst/>
              <a:gdLst/>
              <a:ahLst/>
              <a:cxnLst>
                <a:cxn ang="0">
                  <a:pos x="42" y="5"/>
                </a:cxn>
                <a:cxn ang="0">
                  <a:pos x="38" y="2"/>
                </a:cxn>
                <a:cxn ang="0">
                  <a:pos x="27" y="28"/>
                </a:cxn>
                <a:cxn ang="0">
                  <a:pos x="0" y="45"/>
                </a:cxn>
                <a:cxn ang="0">
                  <a:pos x="27" y="34"/>
                </a:cxn>
                <a:cxn ang="0">
                  <a:pos x="38" y="21"/>
                </a:cxn>
                <a:cxn ang="0">
                  <a:pos x="46" y="26"/>
                </a:cxn>
                <a:cxn ang="0">
                  <a:pos x="46" y="0"/>
                </a:cxn>
                <a:cxn ang="0">
                  <a:pos x="42" y="5"/>
                </a:cxn>
              </a:cxnLst>
              <a:rect l="0" t="0" r="r" b="b"/>
              <a:pathLst>
                <a:path w="46" h="45">
                  <a:moveTo>
                    <a:pt x="42" y="5"/>
                  </a:moveTo>
                  <a:lnTo>
                    <a:pt x="38" y="2"/>
                  </a:lnTo>
                  <a:lnTo>
                    <a:pt x="27" y="28"/>
                  </a:lnTo>
                  <a:lnTo>
                    <a:pt x="0" y="45"/>
                  </a:lnTo>
                  <a:lnTo>
                    <a:pt x="27" y="34"/>
                  </a:lnTo>
                  <a:lnTo>
                    <a:pt x="38" y="21"/>
                  </a:lnTo>
                  <a:lnTo>
                    <a:pt x="46" y="26"/>
                  </a:lnTo>
                  <a:lnTo>
                    <a:pt x="46" y="0"/>
                  </a:lnTo>
                  <a:lnTo>
                    <a:pt x="42" y="5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51" name="Freeform 315"/>
            <p:cNvSpPr>
              <a:spLocks/>
            </p:cNvSpPr>
            <p:nvPr/>
          </p:nvSpPr>
          <p:spPr bwMode="auto">
            <a:xfrm>
              <a:off x="828" y="1730"/>
              <a:ext cx="28" cy="45"/>
            </a:xfrm>
            <a:custGeom>
              <a:avLst/>
              <a:gdLst/>
              <a:ahLst/>
              <a:cxnLst>
                <a:cxn ang="0">
                  <a:pos x="44" y="7"/>
                </a:cxn>
                <a:cxn ang="0">
                  <a:pos x="25" y="0"/>
                </a:cxn>
                <a:cxn ang="0">
                  <a:pos x="11" y="7"/>
                </a:cxn>
                <a:cxn ang="0">
                  <a:pos x="3" y="15"/>
                </a:cxn>
                <a:cxn ang="0">
                  <a:pos x="0" y="15"/>
                </a:cxn>
                <a:cxn ang="0">
                  <a:pos x="3" y="25"/>
                </a:cxn>
                <a:cxn ang="0">
                  <a:pos x="5" y="38"/>
                </a:cxn>
                <a:cxn ang="0">
                  <a:pos x="3" y="48"/>
                </a:cxn>
                <a:cxn ang="0">
                  <a:pos x="19" y="38"/>
                </a:cxn>
                <a:cxn ang="0">
                  <a:pos x="34" y="38"/>
                </a:cxn>
                <a:cxn ang="0">
                  <a:pos x="28" y="30"/>
                </a:cxn>
                <a:cxn ang="0">
                  <a:pos x="34" y="25"/>
                </a:cxn>
                <a:cxn ang="0">
                  <a:pos x="44" y="7"/>
                </a:cxn>
              </a:cxnLst>
              <a:rect l="0" t="0" r="r" b="b"/>
              <a:pathLst>
                <a:path w="44" h="48">
                  <a:moveTo>
                    <a:pt x="44" y="7"/>
                  </a:moveTo>
                  <a:lnTo>
                    <a:pt x="25" y="0"/>
                  </a:lnTo>
                  <a:lnTo>
                    <a:pt x="11" y="7"/>
                  </a:lnTo>
                  <a:lnTo>
                    <a:pt x="3" y="15"/>
                  </a:lnTo>
                  <a:lnTo>
                    <a:pt x="0" y="15"/>
                  </a:lnTo>
                  <a:lnTo>
                    <a:pt x="3" y="25"/>
                  </a:lnTo>
                  <a:lnTo>
                    <a:pt x="5" y="38"/>
                  </a:lnTo>
                  <a:lnTo>
                    <a:pt x="3" y="48"/>
                  </a:lnTo>
                  <a:lnTo>
                    <a:pt x="19" y="38"/>
                  </a:lnTo>
                  <a:lnTo>
                    <a:pt x="34" y="38"/>
                  </a:lnTo>
                  <a:lnTo>
                    <a:pt x="28" y="30"/>
                  </a:lnTo>
                  <a:lnTo>
                    <a:pt x="34" y="25"/>
                  </a:lnTo>
                  <a:lnTo>
                    <a:pt x="44" y="7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52" name="Freeform 316"/>
            <p:cNvSpPr>
              <a:spLocks/>
            </p:cNvSpPr>
            <p:nvPr/>
          </p:nvSpPr>
          <p:spPr bwMode="auto">
            <a:xfrm>
              <a:off x="808" y="1750"/>
              <a:ext cx="28" cy="48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0" y="0"/>
                </a:cxn>
                <a:cxn ang="0">
                  <a:pos x="12" y="47"/>
                </a:cxn>
                <a:cxn ang="0">
                  <a:pos x="44" y="0"/>
                </a:cxn>
              </a:cxnLst>
              <a:rect l="0" t="0" r="r" b="b"/>
              <a:pathLst>
                <a:path w="44" h="47">
                  <a:moveTo>
                    <a:pt x="44" y="0"/>
                  </a:moveTo>
                  <a:lnTo>
                    <a:pt x="0" y="0"/>
                  </a:lnTo>
                  <a:lnTo>
                    <a:pt x="12" y="47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53" name="Freeform 317"/>
            <p:cNvSpPr>
              <a:spLocks/>
            </p:cNvSpPr>
            <p:nvPr/>
          </p:nvSpPr>
          <p:spPr bwMode="auto">
            <a:xfrm>
              <a:off x="837" y="1755"/>
              <a:ext cx="29" cy="43"/>
            </a:xfrm>
            <a:custGeom>
              <a:avLst/>
              <a:gdLst/>
              <a:ahLst/>
              <a:cxnLst>
                <a:cxn ang="0">
                  <a:pos x="42" y="5"/>
                </a:cxn>
                <a:cxn ang="0">
                  <a:pos x="38" y="2"/>
                </a:cxn>
                <a:cxn ang="0">
                  <a:pos x="27" y="28"/>
                </a:cxn>
                <a:cxn ang="0">
                  <a:pos x="0" y="45"/>
                </a:cxn>
                <a:cxn ang="0">
                  <a:pos x="27" y="34"/>
                </a:cxn>
                <a:cxn ang="0">
                  <a:pos x="38" y="21"/>
                </a:cxn>
                <a:cxn ang="0">
                  <a:pos x="46" y="26"/>
                </a:cxn>
                <a:cxn ang="0">
                  <a:pos x="46" y="0"/>
                </a:cxn>
                <a:cxn ang="0">
                  <a:pos x="42" y="5"/>
                </a:cxn>
              </a:cxnLst>
              <a:rect l="0" t="0" r="r" b="b"/>
              <a:pathLst>
                <a:path w="46" h="45">
                  <a:moveTo>
                    <a:pt x="42" y="5"/>
                  </a:moveTo>
                  <a:lnTo>
                    <a:pt x="38" y="2"/>
                  </a:lnTo>
                  <a:lnTo>
                    <a:pt x="27" y="28"/>
                  </a:lnTo>
                  <a:lnTo>
                    <a:pt x="0" y="45"/>
                  </a:lnTo>
                  <a:lnTo>
                    <a:pt x="27" y="34"/>
                  </a:lnTo>
                  <a:lnTo>
                    <a:pt x="38" y="21"/>
                  </a:lnTo>
                  <a:lnTo>
                    <a:pt x="46" y="26"/>
                  </a:lnTo>
                  <a:lnTo>
                    <a:pt x="46" y="0"/>
                  </a:lnTo>
                  <a:lnTo>
                    <a:pt x="42" y="5"/>
                  </a:lnTo>
                  <a:close/>
                </a:path>
              </a:pathLst>
            </a:custGeom>
            <a:solidFill>
              <a:srgbClr val="7F5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54" name="Freeform 318"/>
            <p:cNvSpPr>
              <a:spLocks/>
            </p:cNvSpPr>
            <p:nvPr/>
          </p:nvSpPr>
          <p:spPr bwMode="auto">
            <a:xfrm>
              <a:off x="825" y="1701"/>
              <a:ext cx="45" cy="64"/>
            </a:xfrm>
            <a:custGeom>
              <a:avLst/>
              <a:gdLst/>
              <a:ahLst/>
              <a:cxnLst>
                <a:cxn ang="0">
                  <a:pos x="61" y="65"/>
                </a:cxn>
                <a:cxn ang="0">
                  <a:pos x="65" y="56"/>
                </a:cxn>
                <a:cxn ang="0">
                  <a:pos x="69" y="46"/>
                </a:cxn>
                <a:cxn ang="0">
                  <a:pos x="69" y="33"/>
                </a:cxn>
                <a:cxn ang="0">
                  <a:pos x="69" y="17"/>
                </a:cxn>
                <a:cxn ang="0">
                  <a:pos x="69" y="8"/>
                </a:cxn>
                <a:cxn ang="0">
                  <a:pos x="61" y="2"/>
                </a:cxn>
                <a:cxn ang="0">
                  <a:pos x="53" y="0"/>
                </a:cxn>
                <a:cxn ang="0">
                  <a:pos x="42" y="0"/>
                </a:cxn>
                <a:cxn ang="0">
                  <a:pos x="25" y="0"/>
                </a:cxn>
                <a:cxn ang="0">
                  <a:pos x="13" y="2"/>
                </a:cxn>
                <a:cxn ang="0">
                  <a:pos x="6" y="6"/>
                </a:cxn>
                <a:cxn ang="0">
                  <a:pos x="0" y="6"/>
                </a:cxn>
                <a:cxn ang="0">
                  <a:pos x="6" y="8"/>
                </a:cxn>
                <a:cxn ang="0">
                  <a:pos x="11" y="14"/>
                </a:cxn>
                <a:cxn ang="0">
                  <a:pos x="11" y="17"/>
                </a:cxn>
                <a:cxn ang="0">
                  <a:pos x="15" y="14"/>
                </a:cxn>
                <a:cxn ang="0">
                  <a:pos x="25" y="12"/>
                </a:cxn>
                <a:cxn ang="0">
                  <a:pos x="34" y="12"/>
                </a:cxn>
                <a:cxn ang="0">
                  <a:pos x="40" y="12"/>
                </a:cxn>
                <a:cxn ang="0">
                  <a:pos x="46" y="12"/>
                </a:cxn>
                <a:cxn ang="0">
                  <a:pos x="44" y="14"/>
                </a:cxn>
                <a:cxn ang="0">
                  <a:pos x="44" y="17"/>
                </a:cxn>
                <a:cxn ang="0">
                  <a:pos x="46" y="23"/>
                </a:cxn>
                <a:cxn ang="0">
                  <a:pos x="52" y="29"/>
                </a:cxn>
                <a:cxn ang="0">
                  <a:pos x="52" y="35"/>
                </a:cxn>
                <a:cxn ang="0">
                  <a:pos x="52" y="46"/>
                </a:cxn>
                <a:cxn ang="0">
                  <a:pos x="59" y="40"/>
                </a:cxn>
                <a:cxn ang="0">
                  <a:pos x="59" y="35"/>
                </a:cxn>
                <a:cxn ang="0">
                  <a:pos x="61" y="35"/>
                </a:cxn>
                <a:cxn ang="0">
                  <a:pos x="65" y="35"/>
                </a:cxn>
                <a:cxn ang="0">
                  <a:pos x="65" y="38"/>
                </a:cxn>
                <a:cxn ang="0">
                  <a:pos x="65" y="50"/>
                </a:cxn>
                <a:cxn ang="0">
                  <a:pos x="61" y="56"/>
                </a:cxn>
                <a:cxn ang="0">
                  <a:pos x="61" y="65"/>
                </a:cxn>
              </a:cxnLst>
              <a:rect l="0" t="0" r="r" b="b"/>
              <a:pathLst>
                <a:path w="69" h="65">
                  <a:moveTo>
                    <a:pt x="61" y="65"/>
                  </a:moveTo>
                  <a:lnTo>
                    <a:pt x="65" y="56"/>
                  </a:lnTo>
                  <a:lnTo>
                    <a:pt x="69" y="46"/>
                  </a:lnTo>
                  <a:lnTo>
                    <a:pt x="69" y="33"/>
                  </a:lnTo>
                  <a:lnTo>
                    <a:pt x="69" y="17"/>
                  </a:lnTo>
                  <a:lnTo>
                    <a:pt x="69" y="8"/>
                  </a:lnTo>
                  <a:lnTo>
                    <a:pt x="61" y="2"/>
                  </a:lnTo>
                  <a:lnTo>
                    <a:pt x="53" y="0"/>
                  </a:lnTo>
                  <a:lnTo>
                    <a:pt x="42" y="0"/>
                  </a:lnTo>
                  <a:lnTo>
                    <a:pt x="25" y="0"/>
                  </a:lnTo>
                  <a:lnTo>
                    <a:pt x="13" y="2"/>
                  </a:lnTo>
                  <a:lnTo>
                    <a:pt x="6" y="6"/>
                  </a:lnTo>
                  <a:lnTo>
                    <a:pt x="0" y="6"/>
                  </a:lnTo>
                  <a:lnTo>
                    <a:pt x="6" y="8"/>
                  </a:lnTo>
                  <a:lnTo>
                    <a:pt x="11" y="14"/>
                  </a:lnTo>
                  <a:lnTo>
                    <a:pt x="11" y="17"/>
                  </a:lnTo>
                  <a:lnTo>
                    <a:pt x="15" y="14"/>
                  </a:lnTo>
                  <a:lnTo>
                    <a:pt x="25" y="12"/>
                  </a:lnTo>
                  <a:lnTo>
                    <a:pt x="34" y="12"/>
                  </a:lnTo>
                  <a:lnTo>
                    <a:pt x="40" y="12"/>
                  </a:lnTo>
                  <a:lnTo>
                    <a:pt x="46" y="12"/>
                  </a:lnTo>
                  <a:lnTo>
                    <a:pt x="44" y="14"/>
                  </a:lnTo>
                  <a:lnTo>
                    <a:pt x="44" y="17"/>
                  </a:lnTo>
                  <a:lnTo>
                    <a:pt x="46" y="23"/>
                  </a:lnTo>
                  <a:lnTo>
                    <a:pt x="52" y="29"/>
                  </a:lnTo>
                  <a:lnTo>
                    <a:pt x="52" y="35"/>
                  </a:lnTo>
                  <a:lnTo>
                    <a:pt x="52" y="46"/>
                  </a:lnTo>
                  <a:lnTo>
                    <a:pt x="59" y="40"/>
                  </a:lnTo>
                  <a:lnTo>
                    <a:pt x="59" y="35"/>
                  </a:lnTo>
                  <a:lnTo>
                    <a:pt x="61" y="35"/>
                  </a:lnTo>
                  <a:lnTo>
                    <a:pt x="65" y="35"/>
                  </a:lnTo>
                  <a:lnTo>
                    <a:pt x="65" y="38"/>
                  </a:lnTo>
                  <a:lnTo>
                    <a:pt x="65" y="50"/>
                  </a:lnTo>
                  <a:lnTo>
                    <a:pt x="61" y="56"/>
                  </a:lnTo>
                  <a:lnTo>
                    <a:pt x="61" y="65"/>
                  </a:lnTo>
                  <a:close/>
                </a:path>
              </a:pathLst>
            </a:custGeom>
            <a:solidFill>
              <a:srgbClr val="BF7F1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55" name="Freeform 319"/>
            <p:cNvSpPr>
              <a:spLocks/>
            </p:cNvSpPr>
            <p:nvPr/>
          </p:nvSpPr>
          <p:spPr bwMode="auto">
            <a:xfrm>
              <a:off x="796" y="1917"/>
              <a:ext cx="41" cy="46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13" y="48"/>
                </a:cxn>
                <a:cxn ang="0">
                  <a:pos x="36" y="44"/>
                </a:cxn>
                <a:cxn ang="0">
                  <a:pos x="50" y="36"/>
                </a:cxn>
                <a:cxn ang="0">
                  <a:pos x="61" y="9"/>
                </a:cxn>
                <a:cxn ang="0">
                  <a:pos x="34" y="13"/>
                </a:cxn>
                <a:cxn ang="0">
                  <a:pos x="36" y="0"/>
                </a:cxn>
                <a:cxn ang="0">
                  <a:pos x="23" y="0"/>
                </a:cxn>
                <a:cxn ang="0">
                  <a:pos x="11" y="13"/>
                </a:cxn>
                <a:cxn ang="0">
                  <a:pos x="6" y="15"/>
                </a:cxn>
                <a:cxn ang="0">
                  <a:pos x="0" y="42"/>
                </a:cxn>
              </a:cxnLst>
              <a:rect l="0" t="0" r="r" b="b"/>
              <a:pathLst>
                <a:path w="61" h="48">
                  <a:moveTo>
                    <a:pt x="0" y="42"/>
                  </a:moveTo>
                  <a:lnTo>
                    <a:pt x="13" y="48"/>
                  </a:lnTo>
                  <a:lnTo>
                    <a:pt x="36" y="44"/>
                  </a:lnTo>
                  <a:lnTo>
                    <a:pt x="50" y="36"/>
                  </a:lnTo>
                  <a:lnTo>
                    <a:pt x="61" y="9"/>
                  </a:lnTo>
                  <a:lnTo>
                    <a:pt x="34" y="13"/>
                  </a:lnTo>
                  <a:lnTo>
                    <a:pt x="36" y="0"/>
                  </a:lnTo>
                  <a:lnTo>
                    <a:pt x="23" y="0"/>
                  </a:lnTo>
                  <a:lnTo>
                    <a:pt x="11" y="13"/>
                  </a:lnTo>
                  <a:lnTo>
                    <a:pt x="6" y="15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56" name="Freeform 320"/>
            <p:cNvSpPr>
              <a:spLocks/>
            </p:cNvSpPr>
            <p:nvPr/>
          </p:nvSpPr>
          <p:spPr bwMode="auto">
            <a:xfrm>
              <a:off x="625" y="2044"/>
              <a:ext cx="29" cy="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6"/>
                </a:cxn>
                <a:cxn ang="0">
                  <a:pos x="21" y="44"/>
                </a:cxn>
                <a:cxn ang="0">
                  <a:pos x="36" y="53"/>
                </a:cxn>
                <a:cxn ang="0">
                  <a:pos x="34" y="26"/>
                </a:cxn>
                <a:cxn ang="0">
                  <a:pos x="36" y="30"/>
                </a:cxn>
                <a:cxn ang="0">
                  <a:pos x="44" y="38"/>
                </a:cxn>
                <a:cxn ang="0">
                  <a:pos x="44" y="26"/>
                </a:cxn>
                <a:cxn ang="0">
                  <a:pos x="40" y="11"/>
                </a:cxn>
                <a:cxn ang="0">
                  <a:pos x="27" y="0"/>
                </a:cxn>
                <a:cxn ang="0">
                  <a:pos x="0" y="0"/>
                </a:cxn>
              </a:cxnLst>
              <a:rect l="0" t="0" r="r" b="b"/>
              <a:pathLst>
                <a:path w="44" h="53">
                  <a:moveTo>
                    <a:pt x="0" y="0"/>
                  </a:moveTo>
                  <a:lnTo>
                    <a:pt x="0" y="26"/>
                  </a:lnTo>
                  <a:lnTo>
                    <a:pt x="21" y="44"/>
                  </a:lnTo>
                  <a:lnTo>
                    <a:pt x="36" y="53"/>
                  </a:lnTo>
                  <a:lnTo>
                    <a:pt x="34" y="26"/>
                  </a:lnTo>
                  <a:lnTo>
                    <a:pt x="36" y="30"/>
                  </a:lnTo>
                  <a:lnTo>
                    <a:pt x="44" y="38"/>
                  </a:lnTo>
                  <a:lnTo>
                    <a:pt x="44" y="26"/>
                  </a:lnTo>
                  <a:lnTo>
                    <a:pt x="40" y="11"/>
                  </a:lnTo>
                  <a:lnTo>
                    <a:pt x="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F9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57" name="Freeform 321"/>
            <p:cNvSpPr>
              <a:spLocks/>
            </p:cNvSpPr>
            <p:nvPr/>
          </p:nvSpPr>
          <p:spPr bwMode="auto">
            <a:xfrm>
              <a:off x="696" y="2035"/>
              <a:ext cx="27" cy="44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23"/>
                </a:cxn>
                <a:cxn ang="0">
                  <a:pos x="23" y="48"/>
                </a:cxn>
                <a:cxn ang="0">
                  <a:pos x="32" y="40"/>
                </a:cxn>
                <a:cxn ang="0">
                  <a:pos x="46" y="38"/>
                </a:cxn>
                <a:cxn ang="0">
                  <a:pos x="44" y="33"/>
                </a:cxn>
                <a:cxn ang="0">
                  <a:pos x="40" y="23"/>
                </a:cxn>
                <a:cxn ang="0">
                  <a:pos x="46" y="15"/>
                </a:cxn>
                <a:cxn ang="0">
                  <a:pos x="44" y="0"/>
                </a:cxn>
                <a:cxn ang="0">
                  <a:pos x="15" y="0"/>
                </a:cxn>
              </a:cxnLst>
              <a:rect l="0" t="0" r="r" b="b"/>
              <a:pathLst>
                <a:path w="46" h="48">
                  <a:moveTo>
                    <a:pt x="15" y="0"/>
                  </a:moveTo>
                  <a:lnTo>
                    <a:pt x="0" y="23"/>
                  </a:lnTo>
                  <a:lnTo>
                    <a:pt x="23" y="48"/>
                  </a:lnTo>
                  <a:lnTo>
                    <a:pt x="32" y="40"/>
                  </a:lnTo>
                  <a:lnTo>
                    <a:pt x="46" y="38"/>
                  </a:lnTo>
                  <a:lnTo>
                    <a:pt x="44" y="33"/>
                  </a:lnTo>
                  <a:lnTo>
                    <a:pt x="40" y="23"/>
                  </a:lnTo>
                  <a:lnTo>
                    <a:pt x="46" y="15"/>
                  </a:lnTo>
                  <a:lnTo>
                    <a:pt x="44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7F9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58" name="Freeform 322"/>
            <p:cNvSpPr>
              <a:spLocks/>
            </p:cNvSpPr>
            <p:nvPr/>
          </p:nvSpPr>
          <p:spPr bwMode="auto">
            <a:xfrm>
              <a:off x="565" y="1929"/>
              <a:ext cx="31" cy="173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38"/>
                </a:cxn>
                <a:cxn ang="0">
                  <a:pos x="38" y="92"/>
                </a:cxn>
                <a:cxn ang="0">
                  <a:pos x="33" y="138"/>
                </a:cxn>
                <a:cxn ang="0">
                  <a:pos x="23" y="165"/>
                </a:cxn>
                <a:cxn ang="0">
                  <a:pos x="17" y="174"/>
                </a:cxn>
                <a:cxn ang="0">
                  <a:pos x="13" y="163"/>
                </a:cxn>
                <a:cxn ang="0">
                  <a:pos x="10" y="143"/>
                </a:cxn>
                <a:cxn ang="0">
                  <a:pos x="0" y="138"/>
                </a:cxn>
                <a:cxn ang="0">
                  <a:pos x="15" y="121"/>
                </a:cxn>
                <a:cxn ang="0">
                  <a:pos x="25" y="111"/>
                </a:cxn>
                <a:cxn ang="0">
                  <a:pos x="23" y="35"/>
                </a:cxn>
                <a:cxn ang="0">
                  <a:pos x="21" y="2"/>
                </a:cxn>
                <a:cxn ang="0">
                  <a:pos x="46" y="0"/>
                </a:cxn>
              </a:cxnLst>
              <a:rect l="0" t="0" r="r" b="b"/>
              <a:pathLst>
                <a:path w="46" h="174">
                  <a:moveTo>
                    <a:pt x="46" y="0"/>
                  </a:moveTo>
                  <a:lnTo>
                    <a:pt x="46" y="38"/>
                  </a:lnTo>
                  <a:lnTo>
                    <a:pt x="38" y="92"/>
                  </a:lnTo>
                  <a:lnTo>
                    <a:pt x="33" y="138"/>
                  </a:lnTo>
                  <a:lnTo>
                    <a:pt x="23" y="165"/>
                  </a:lnTo>
                  <a:lnTo>
                    <a:pt x="17" y="174"/>
                  </a:lnTo>
                  <a:lnTo>
                    <a:pt x="13" y="163"/>
                  </a:lnTo>
                  <a:lnTo>
                    <a:pt x="10" y="143"/>
                  </a:lnTo>
                  <a:lnTo>
                    <a:pt x="0" y="138"/>
                  </a:lnTo>
                  <a:lnTo>
                    <a:pt x="15" y="121"/>
                  </a:lnTo>
                  <a:lnTo>
                    <a:pt x="25" y="111"/>
                  </a:lnTo>
                  <a:lnTo>
                    <a:pt x="23" y="35"/>
                  </a:lnTo>
                  <a:lnTo>
                    <a:pt x="21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7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59" name="Freeform 323"/>
            <p:cNvSpPr>
              <a:spLocks/>
            </p:cNvSpPr>
            <p:nvPr/>
          </p:nvSpPr>
          <p:spPr bwMode="auto">
            <a:xfrm>
              <a:off x="565" y="1929"/>
              <a:ext cx="31" cy="173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38"/>
                </a:cxn>
                <a:cxn ang="0">
                  <a:pos x="38" y="92"/>
                </a:cxn>
                <a:cxn ang="0">
                  <a:pos x="33" y="138"/>
                </a:cxn>
                <a:cxn ang="0">
                  <a:pos x="23" y="165"/>
                </a:cxn>
                <a:cxn ang="0">
                  <a:pos x="17" y="174"/>
                </a:cxn>
                <a:cxn ang="0">
                  <a:pos x="13" y="163"/>
                </a:cxn>
                <a:cxn ang="0">
                  <a:pos x="10" y="143"/>
                </a:cxn>
                <a:cxn ang="0">
                  <a:pos x="0" y="138"/>
                </a:cxn>
                <a:cxn ang="0">
                  <a:pos x="15" y="121"/>
                </a:cxn>
                <a:cxn ang="0">
                  <a:pos x="25" y="111"/>
                </a:cxn>
                <a:cxn ang="0">
                  <a:pos x="23" y="35"/>
                </a:cxn>
                <a:cxn ang="0">
                  <a:pos x="21" y="2"/>
                </a:cxn>
                <a:cxn ang="0">
                  <a:pos x="46" y="0"/>
                </a:cxn>
              </a:cxnLst>
              <a:rect l="0" t="0" r="r" b="b"/>
              <a:pathLst>
                <a:path w="46" h="174">
                  <a:moveTo>
                    <a:pt x="46" y="0"/>
                  </a:moveTo>
                  <a:lnTo>
                    <a:pt x="46" y="38"/>
                  </a:lnTo>
                  <a:lnTo>
                    <a:pt x="38" y="92"/>
                  </a:lnTo>
                  <a:lnTo>
                    <a:pt x="33" y="138"/>
                  </a:lnTo>
                  <a:lnTo>
                    <a:pt x="23" y="165"/>
                  </a:lnTo>
                  <a:lnTo>
                    <a:pt x="17" y="174"/>
                  </a:lnTo>
                  <a:lnTo>
                    <a:pt x="13" y="163"/>
                  </a:lnTo>
                  <a:lnTo>
                    <a:pt x="10" y="143"/>
                  </a:lnTo>
                  <a:lnTo>
                    <a:pt x="0" y="138"/>
                  </a:lnTo>
                  <a:lnTo>
                    <a:pt x="15" y="121"/>
                  </a:lnTo>
                  <a:lnTo>
                    <a:pt x="25" y="111"/>
                  </a:lnTo>
                  <a:lnTo>
                    <a:pt x="23" y="35"/>
                  </a:lnTo>
                  <a:lnTo>
                    <a:pt x="21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7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60" name="Freeform 324"/>
            <p:cNvSpPr>
              <a:spLocks/>
            </p:cNvSpPr>
            <p:nvPr/>
          </p:nvSpPr>
          <p:spPr bwMode="auto">
            <a:xfrm>
              <a:off x="623" y="2268"/>
              <a:ext cx="42" cy="46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23" y="11"/>
                </a:cxn>
                <a:cxn ang="0">
                  <a:pos x="15" y="23"/>
                </a:cxn>
                <a:cxn ang="0">
                  <a:pos x="2" y="34"/>
                </a:cxn>
                <a:cxn ang="0">
                  <a:pos x="0" y="40"/>
                </a:cxn>
                <a:cxn ang="0">
                  <a:pos x="11" y="46"/>
                </a:cxn>
                <a:cxn ang="0">
                  <a:pos x="25" y="42"/>
                </a:cxn>
                <a:cxn ang="0">
                  <a:pos x="42" y="34"/>
                </a:cxn>
                <a:cxn ang="0">
                  <a:pos x="52" y="28"/>
                </a:cxn>
                <a:cxn ang="0">
                  <a:pos x="65" y="25"/>
                </a:cxn>
                <a:cxn ang="0">
                  <a:pos x="67" y="23"/>
                </a:cxn>
                <a:cxn ang="0">
                  <a:pos x="67" y="0"/>
                </a:cxn>
                <a:cxn ang="0">
                  <a:pos x="34" y="0"/>
                </a:cxn>
              </a:cxnLst>
              <a:rect l="0" t="0" r="r" b="b"/>
              <a:pathLst>
                <a:path w="67" h="46">
                  <a:moveTo>
                    <a:pt x="34" y="0"/>
                  </a:moveTo>
                  <a:lnTo>
                    <a:pt x="23" y="11"/>
                  </a:lnTo>
                  <a:lnTo>
                    <a:pt x="15" y="23"/>
                  </a:lnTo>
                  <a:lnTo>
                    <a:pt x="2" y="34"/>
                  </a:lnTo>
                  <a:lnTo>
                    <a:pt x="0" y="40"/>
                  </a:lnTo>
                  <a:lnTo>
                    <a:pt x="11" y="46"/>
                  </a:lnTo>
                  <a:lnTo>
                    <a:pt x="25" y="42"/>
                  </a:lnTo>
                  <a:lnTo>
                    <a:pt x="42" y="34"/>
                  </a:lnTo>
                  <a:lnTo>
                    <a:pt x="52" y="28"/>
                  </a:lnTo>
                  <a:lnTo>
                    <a:pt x="65" y="25"/>
                  </a:lnTo>
                  <a:lnTo>
                    <a:pt x="67" y="23"/>
                  </a:lnTo>
                  <a:lnTo>
                    <a:pt x="67" y="0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61" name="Freeform 325"/>
            <p:cNvSpPr>
              <a:spLocks/>
            </p:cNvSpPr>
            <p:nvPr/>
          </p:nvSpPr>
          <p:spPr bwMode="auto">
            <a:xfrm>
              <a:off x="701" y="2287"/>
              <a:ext cx="31" cy="4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1"/>
                </a:cxn>
                <a:cxn ang="0">
                  <a:pos x="6" y="17"/>
                </a:cxn>
                <a:cxn ang="0">
                  <a:pos x="10" y="29"/>
                </a:cxn>
                <a:cxn ang="0">
                  <a:pos x="20" y="38"/>
                </a:cxn>
                <a:cxn ang="0">
                  <a:pos x="29" y="46"/>
                </a:cxn>
                <a:cxn ang="0">
                  <a:pos x="37" y="46"/>
                </a:cxn>
                <a:cxn ang="0">
                  <a:pos x="44" y="46"/>
                </a:cxn>
                <a:cxn ang="0">
                  <a:pos x="46" y="38"/>
                </a:cxn>
                <a:cxn ang="0">
                  <a:pos x="46" y="27"/>
                </a:cxn>
                <a:cxn ang="0">
                  <a:pos x="39" y="17"/>
                </a:cxn>
                <a:cxn ang="0">
                  <a:pos x="27" y="4"/>
                </a:cxn>
                <a:cxn ang="0">
                  <a:pos x="27" y="0"/>
                </a:cxn>
                <a:cxn ang="0">
                  <a:pos x="2" y="0"/>
                </a:cxn>
              </a:cxnLst>
              <a:rect l="0" t="0" r="r" b="b"/>
              <a:pathLst>
                <a:path w="46" h="46">
                  <a:moveTo>
                    <a:pt x="2" y="0"/>
                  </a:moveTo>
                  <a:lnTo>
                    <a:pt x="0" y="11"/>
                  </a:lnTo>
                  <a:lnTo>
                    <a:pt x="6" y="17"/>
                  </a:lnTo>
                  <a:lnTo>
                    <a:pt x="10" y="29"/>
                  </a:lnTo>
                  <a:lnTo>
                    <a:pt x="20" y="38"/>
                  </a:lnTo>
                  <a:lnTo>
                    <a:pt x="29" y="46"/>
                  </a:lnTo>
                  <a:lnTo>
                    <a:pt x="37" y="46"/>
                  </a:lnTo>
                  <a:lnTo>
                    <a:pt x="44" y="46"/>
                  </a:lnTo>
                  <a:lnTo>
                    <a:pt x="46" y="38"/>
                  </a:lnTo>
                  <a:lnTo>
                    <a:pt x="46" y="27"/>
                  </a:lnTo>
                  <a:lnTo>
                    <a:pt x="39" y="17"/>
                  </a:lnTo>
                  <a:lnTo>
                    <a:pt x="27" y="4"/>
                  </a:lnTo>
                  <a:lnTo>
                    <a:pt x="27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62" name="Freeform 326"/>
            <p:cNvSpPr>
              <a:spLocks/>
            </p:cNvSpPr>
            <p:nvPr/>
          </p:nvSpPr>
          <p:spPr bwMode="auto">
            <a:xfrm>
              <a:off x="623" y="2268"/>
              <a:ext cx="42" cy="46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23" y="11"/>
                </a:cxn>
                <a:cxn ang="0">
                  <a:pos x="15" y="23"/>
                </a:cxn>
                <a:cxn ang="0">
                  <a:pos x="2" y="34"/>
                </a:cxn>
                <a:cxn ang="0">
                  <a:pos x="0" y="40"/>
                </a:cxn>
                <a:cxn ang="0">
                  <a:pos x="11" y="46"/>
                </a:cxn>
                <a:cxn ang="0">
                  <a:pos x="25" y="42"/>
                </a:cxn>
                <a:cxn ang="0">
                  <a:pos x="42" y="34"/>
                </a:cxn>
                <a:cxn ang="0">
                  <a:pos x="52" y="28"/>
                </a:cxn>
                <a:cxn ang="0">
                  <a:pos x="65" y="25"/>
                </a:cxn>
                <a:cxn ang="0">
                  <a:pos x="67" y="23"/>
                </a:cxn>
                <a:cxn ang="0">
                  <a:pos x="67" y="0"/>
                </a:cxn>
                <a:cxn ang="0">
                  <a:pos x="34" y="0"/>
                </a:cxn>
              </a:cxnLst>
              <a:rect l="0" t="0" r="r" b="b"/>
              <a:pathLst>
                <a:path w="67" h="46">
                  <a:moveTo>
                    <a:pt x="34" y="0"/>
                  </a:moveTo>
                  <a:lnTo>
                    <a:pt x="23" y="11"/>
                  </a:lnTo>
                  <a:lnTo>
                    <a:pt x="15" y="23"/>
                  </a:lnTo>
                  <a:lnTo>
                    <a:pt x="2" y="34"/>
                  </a:lnTo>
                  <a:lnTo>
                    <a:pt x="0" y="40"/>
                  </a:lnTo>
                  <a:lnTo>
                    <a:pt x="11" y="46"/>
                  </a:lnTo>
                  <a:lnTo>
                    <a:pt x="25" y="42"/>
                  </a:lnTo>
                  <a:lnTo>
                    <a:pt x="42" y="34"/>
                  </a:lnTo>
                  <a:lnTo>
                    <a:pt x="52" y="28"/>
                  </a:lnTo>
                  <a:lnTo>
                    <a:pt x="65" y="25"/>
                  </a:lnTo>
                  <a:lnTo>
                    <a:pt x="67" y="23"/>
                  </a:lnTo>
                  <a:lnTo>
                    <a:pt x="67" y="0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63" name="Freeform 327"/>
            <p:cNvSpPr>
              <a:spLocks/>
            </p:cNvSpPr>
            <p:nvPr/>
          </p:nvSpPr>
          <p:spPr bwMode="auto">
            <a:xfrm>
              <a:off x="701" y="2287"/>
              <a:ext cx="31" cy="4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1"/>
                </a:cxn>
                <a:cxn ang="0">
                  <a:pos x="6" y="17"/>
                </a:cxn>
                <a:cxn ang="0">
                  <a:pos x="10" y="29"/>
                </a:cxn>
                <a:cxn ang="0">
                  <a:pos x="20" y="38"/>
                </a:cxn>
                <a:cxn ang="0">
                  <a:pos x="29" y="46"/>
                </a:cxn>
                <a:cxn ang="0">
                  <a:pos x="37" y="46"/>
                </a:cxn>
                <a:cxn ang="0">
                  <a:pos x="44" y="46"/>
                </a:cxn>
                <a:cxn ang="0">
                  <a:pos x="46" y="38"/>
                </a:cxn>
                <a:cxn ang="0">
                  <a:pos x="46" y="27"/>
                </a:cxn>
                <a:cxn ang="0">
                  <a:pos x="39" y="17"/>
                </a:cxn>
                <a:cxn ang="0">
                  <a:pos x="27" y="4"/>
                </a:cxn>
                <a:cxn ang="0">
                  <a:pos x="27" y="0"/>
                </a:cxn>
                <a:cxn ang="0">
                  <a:pos x="2" y="0"/>
                </a:cxn>
              </a:cxnLst>
              <a:rect l="0" t="0" r="r" b="b"/>
              <a:pathLst>
                <a:path w="46" h="46">
                  <a:moveTo>
                    <a:pt x="2" y="0"/>
                  </a:moveTo>
                  <a:lnTo>
                    <a:pt x="0" y="11"/>
                  </a:lnTo>
                  <a:lnTo>
                    <a:pt x="6" y="17"/>
                  </a:lnTo>
                  <a:lnTo>
                    <a:pt x="10" y="29"/>
                  </a:lnTo>
                  <a:lnTo>
                    <a:pt x="20" y="38"/>
                  </a:lnTo>
                  <a:lnTo>
                    <a:pt x="29" y="46"/>
                  </a:lnTo>
                  <a:lnTo>
                    <a:pt x="37" y="46"/>
                  </a:lnTo>
                  <a:lnTo>
                    <a:pt x="44" y="46"/>
                  </a:lnTo>
                  <a:lnTo>
                    <a:pt x="46" y="38"/>
                  </a:lnTo>
                  <a:lnTo>
                    <a:pt x="46" y="27"/>
                  </a:lnTo>
                  <a:lnTo>
                    <a:pt x="39" y="17"/>
                  </a:lnTo>
                  <a:lnTo>
                    <a:pt x="27" y="4"/>
                  </a:lnTo>
                  <a:lnTo>
                    <a:pt x="27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64" name="Freeform 328"/>
            <p:cNvSpPr>
              <a:spLocks/>
            </p:cNvSpPr>
            <p:nvPr/>
          </p:nvSpPr>
          <p:spPr bwMode="auto">
            <a:xfrm>
              <a:off x="621" y="2035"/>
              <a:ext cx="32" cy="4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27"/>
                </a:cxn>
                <a:cxn ang="0">
                  <a:pos x="29" y="42"/>
                </a:cxn>
                <a:cxn ang="0">
                  <a:pos x="38" y="52"/>
                </a:cxn>
                <a:cxn ang="0">
                  <a:pos x="38" y="23"/>
                </a:cxn>
                <a:cxn ang="0">
                  <a:pos x="44" y="27"/>
                </a:cxn>
                <a:cxn ang="0">
                  <a:pos x="50" y="36"/>
                </a:cxn>
                <a:cxn ang="0">
                  <a:pos x="50" y="27"/>
                </a:cxn>
                <a:cxn ang="0">
                  <a:pos x="46" y="12"/>
                </a:cxn>
                <a:cxn ang="0">
                  <a:pos x="29" y="0"/>
                </a:cxn>
                <a:cxn ang="0">
                  <a:pos x="6" y="0"/>
                </a:cxn>
              </a:cxnLst>
              <a:rect l="0" t="0" r="r" b="b"/>
              <a:pathLst>
                <a:path w="50" h="52">
                  <a:moveTo>
                    <a:pt x="6" y="0"/>
                  </a:moveTo>
                  <a:lnTo>
                    <a:pt x="0" y="27"/>
                  </a:lnTo>
                  <a:lnTo>
                    <a:pt x="29" y="42"/>
                  </a:lnTo>
                  <a:lnTo>
                    <a:pt x="38" y="52"/>
                  </a:lnTo>
                  <a:lnTo>
                    <a:pt x="38" y="23"/>
                  </a:lnTo>
                  <a:lnTo>
                    <a:pt x="44" y="27"/>
                  </a:lnTo>
                  <a:lnTo>
                    <a:pt x="50" y="36"/>
                  </a:lnTo>
                  <a:lnTo>
                    <a:pt x="50" y="27"/>
                  </a:lnTo>
                  <a:lnTo>
                    <a:pt x="46" y="12"/>
                  </a:lnTo>
                  <a:lnTo>
                    <a:pt x="2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65" name="Freeform 329"/>
            <p:cNvSpPr>
              <a:spLocks/>
            </p:cNvSpPr>
            <p:nvPr/>
          </p:nvSpPr>
          <p:spPr bwMode="auto">
            <a:xfrm>
              <a:off x="645" y="1929"/>
              <a:ext cx="77" cy="358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97"/>
                </a:cxn>
                <a:cxn ang="0">
                  <a:pos x="2" y="348"/>
                </a:cxn>
                <a:cxn ang="0">
                  <a:pos x="37" y="354"/>
                </a:cxn>
                <a:cxn ang="0">
                  <a:pos x="43" y="231"/>
                </a:cxn>
                <a:cxn ang="0">
                  <a:pos x="37" y="220"/>
                </a:cxn>
                <a:cxn ang="0">
                  <a:pos x="43" y="214"/>
                </a:cxn>
                <a:cxn ang="0">
                  <a:pos x="43" y="140"/>
                </a:cxn>
                <a:cxn ang="0">
                  <a:pos x="52" y="163"/>
                </a:cxn>
                <a:cxn ang="0">
                  <a:pos x="71" y="264"/>
                </a:cxn>
                <a:cxn ang="0">
                  <a:pos x="88" y="369"/>
                </a:cxn>
                <a:cxn ang="0">
                  <a:pos x="119" y="369"/>
                </a:cxn>
                <a:cxn ang="0">
                  <a:pos x="106" y="226"/>
                </a:cxn>
                <a:cxn ang="0">
                  <a:pos x="102" y="111"/>
                </a:cxn>
                <a:cxn ang="0">
                  <a:pos x="104" y="2"/>
                </a:cxn>
                <a:cxn ang="0">
                  <a:pos x="2" y="0"/>
                </a:cxn>
              </a:cxnLst>
              <a:rect l="0" t="0" r="r" b="b"/>
              <a:pathLst>
                <a:path w="119" h="369">
                  <a:moveTo>
                    <a:pt x="2" y="0"/>
                  </a:moveTo>
                  <a:lnTo>
                    <a:pt x="0" y="197"/>
                  </a:lnTo>
                  <a:lnTo>
                    <a:pt x="2" y="348"/>
                  </a:lnTo>
                  <a:lnTo>
                    <a:pt x="37" y="354"/>
                  </a:lnTo>
                  <a:lnTo>
                    <a:pt x="43" y="231"/>
                  </a:lnTo>
                  <a:lnTo>
                    <a:pt x="37" y="220"/>
                  </a:lnTo>
                  <a:lnTo>
                    <a:pt x="43" y="214"/>
                  </a:lnTo>
                  <a:lnTo>
                    <a:pt x="43" y="140"/>
                  </a:lnTo>
                  <a:lnTo>
                    <a:pt x="52" y="163"/>
                  </a:lnTo>
                  <a:lnTo>
                    <a:pt x="71" y="264"/>
                  </a:lnTo>
                  <a:lnTo>
                    <a:pt x="88" y="369"/>
                  </a:lnTo>
                  <a:lnTo>
                    <a:pt x="119" y="369"/>
                  </a:lnTo>
                  <a:lnTo>
                    <a:pt x="106" y="226"/>
                  </a:lnTo>
                  <a:lnTo>
                    <a:pt x="102" y="111"/>
                  </a:lnTo>
                  <a:lnTo>
                    <a:pt x="10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66" name="Freeform 330"/>
            <p:cNvSpPr>
              <a:spLocks/>
            </p:cNvSpPr>
            <p:nvPr/>
          </p:nvSpPr>
          <p:spPr bwMode="auto">
            <a:xfrm>
              <a:off x="633" y="1767"/>
              <a:ext cx="103" cy="270"/>
            </a:xfrm>
            <a:custGeom>
              <a:avLst/>
              <a:gdLst/>
              <a:ahLst/>
              <a:cxnLst>
                <a:cxn ang="0">
                  <a:pos x="54" y="4"/>
                </a:cxn>
                <a:cxn ang="0">
                  <a:pos x="8" y="38"/>
                </a:cxn>
                <a:cxn ang="0">
                  <a:pos x="4" y="128"/>
                </a:cxn>
                <a:cxn ang="0">
                  <a:pos x="0" y="172"/>
                </a:cxn>
                <a:cxn ang="0">
                  <a:pos x="6" y="281"/>
                </a:cxn>
                <a:cxn ang="0">
                  <a:pos x="16" y="281"/>
                </a:cxn>
                <a:cxn ang="0">
                  <a:pos x="23" y="170"/>
                </a:cxn>
                <a:cxn ang="0">
                  <a:pos x="123" y="170"/>
                </a:cxn>
                <a:cxn ang="0">
                  <a:pos x="125" y="143"/>
                </a:cxn>
                <a:cxn ang="0">
                  <a:pos x="130" y="161"/>
                </a:cxn>
                <a:cxn ang="0">
                  <a:pos x="123" y="204"/>
                </a:cxn>
                <a:cxn ang="0">
                  <a:pos x="115" y="266"/>
                </a:cxn>
                <a:cxn ang="0">
                  <a:pos x="132" y="268"/>
                </a:cxn>
                <a:cxn ang="0">
                  <a:pos x="159" y="161"/>
                </a:cxn>
                <a:cxn ang="0">
                  <a:pos x="142" y="33"/>
                </a:cxn>
                <a:cxn ang="0">
                  <a:pos x="88" y="0"/>
                </a:cxn>
                <a:cxn ang="0">
                  <a:pos x="63" y="15"/>
                </a:cxn>
                <a:cxn ang="0">
                  <a:pos x="54" y="4"/>
                </a:cxn>
              </a:cxnLst>
              <a:rect l="0" t="0" r="r" b="b"/>
              <a:pathLst>
                <a:path w="159" h="281">
                  <a:moveTo>
                    <a:pt x="54" y="4"/>
                  </a:moveTo>
                  <a:lnTo>
                    <a:pt x="8" y="38"/>
                  </a:lnTo>
                  <a:lnTo>
                    <a:pt x="4" y="128"/>
                  </a:lnTo>
                  <a:lnTo>
                    <a:pt x="0" y="172"/>
                  </a:lnTo>
                  <a:lnTo>
                    <a:pt x="6" y="281"/>
                  </a:lnTo>
                  <a:lnTo>
                    <a:pt x="16" y="281"/>
                  </a:lnTo>
                  <a:lnTo>
                    <a:pt x="23" y="170"/>
                  </a:lnTo>
                  <a:lnTo>
                    <a:pt x="123" y="170"/>
                  </a:lnTo>
                  <a:lnTo>
                    <a:pt x="125" y="143"/>
                  </a:lnTo>
                  <a:lnTo>
                    <a:pt x="130" y="161"/>
                  </a:lnTo>
                  <a:lnTo>
                    <a:pt x="123" y="204"/>
                  </a:lnTo>
                  <a:lnTo>
                    <a:pt x="115" y="266"/>
                  </a:lnTo>
                  <a:lnTo>
                    <a:pt x="132" y="268"/>
                  </a:lnTo>
                  <a:lnTo>
                    <a:pt x="159" y="161"/>
                  </a:lnTo>
                  <a:lnTo>
                    <a:pt x="142" y="33"/>
                  </a:lnTo>
                  <a:lnTo>
                    <a:pt x="88" y="0"/>
                  </a:lnTo>
                  <a:lnTo>
                    <a:pt x="63" y="15"/>
                  </a:lnTo>
                  <a:lnTo>
                    <a:pt x="54" y="4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67" name="Freeform 331"/>
            <p:cNvSpPr>
              <a:spLocks/>
            </p:cNvSpPr>
            <p:nvPr/>
          </p:nvSpPr>
          <p:spPr bwMode="auto">
            <a:xfrm>
              <a:off x="687" y="2025"/>
              <a:ext cx="33" cy="42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23"/>
                </a:cxn>
                <a:cxn ang="0">
                  <a:pos x="26" y="45"/>
                </a:cxn>
                <a:cxn ang="0">
                  <a:pos x="36" y="44"/>
                </a:cxn>
                <a:cxn ang="0">
                  <a:pos x="49" y="40"/>
                </a:cxn>
                <a:cxn ang="0">
                  <a:pos x="44" y="32"/>
                </a:cxn>
                <a:cxn ang="0">
                  <a:pos x="44" y="26"/>
                </a:cxn>
                <a:cxn ang="0">
                  <a:pos x="49" y="13"/>
                </a:cxn>
                <a:cxn ang="0">
                  <a:pos x="44" y="0"/>
                </a:cxn>
                <a:cxn ang="0">
                  <a:pos x="15" y="0"/>
                </a:cxn>
              </a:cxnLst>
              <a:rect l="0" t="0" r="r" b="b"/>
              <a:pathLst>
                <a:path w="49" h="45">
                  <a:moveTo>
                    <a:pt x="15" y="0"/>
                  </a:moveTo>
                  <a:lnTo>
                    <a:pt x="0" y="23"/>
                  </a:lnTo>
                  <a:lnTo>
                    <a:pt x="26" y="45"/>
                  </a:lnTo>
                  <a:lnTo>
                    <a:pt x="36" y="44"/>
                  </a:lnTo>
                  <a:lnTo>
                    <a:pt x="49" y="40"/>
                  </a:lnTo>
                  <a:lnTo>
                    <a:pt x="44" y="32"/>
                  </a:lnTo>
                  <a:lnTo>
                    <a:pt x="44" y="26"/>
                  </a:lnTo>
                  <a:lnTo>
                    <a:pt x="49" y="13"/>
                  </a:lnTo>
                  <a:lnTo>
                    <a:pt x="44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68" name="Line 332"/>
            <p:cNvSpPr>
              <a:spLocks noChangeShapeType="1"/>
            </p:cNvSpPr>
            <p:nvPr/>
          </p:nvSpPr>
          <p:spPr bwMode="auto">
            <a:xfrm>
              <a:off x="648" y="1938"/>
              <a:ext cx="67" cy="0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69" name="Line 333"/>
            <p:cNvSpPr>
              <a:spLocks noChangeShapeType="1"/>
            </p:cNvSpPr>
            <p:nvPr/>
          </p:nvSpPr>
          <p:spPr bwMode="auto">
            <a:xfrm>
              <a:off x="648" y="1929"/>
              <a:ext cx="67" cy="2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70" name="Freeform 334"/>
            <p:cNvSpPr>
              <a:spLocks/>
            </p:cNvSpPr>
            <p:nvPr/>
          </p:nvSpPr>
          <p:spPr bwMode="auto">
            <a:xfrm>
              <a:off x="663" y="1767"/>
              <a:ext cx="33" cy="44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4" y="48"/>
                </a:cxn>
                <a:cxn ang="0">
                  <a:pos x="19" y="17"/>
                </a:cxn>
                <a:cxn ang="0">
                  <a:pos x="27" y="48"/>
                </a:cxn>
                <a:cxn ang="0">
                  <a:pos x="52" y="0"/>
                </a:cxn>
              </a:cxnLst>
              <a:rect l="0" t="0" r="r" b="b"/>
              <a:pathLst>
                <a:path w="52" h="48">
                  <a:moveTo>
                    <a:pt x="0" y="6"/>
                  </a:moveTo>
                  <a:lnTo>
                    <a:pt x="4" y="48"/>
                  </a:lnTo>
                  <a:lnTo>
                    <a:pt x="19" y="17"/>
                  </a:lnTo>
                  <a:lnTo>
                    <a:pt x="27" y="48"/>
                  </a:lnTo>
                  <a:lnTo>
                    <a:pt x="52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71" name="Line 335"/>
            <p:cNvSpPr>
              <a:spLocks noChangeShapeType="1"/>
            </p:cNvSpPr>
            <p:nvPr/>
          </p:nvSpPr>
          <p:spPr bwMode="auto">
            <a:xfrm>
              <a:off x="674" y="1777"/>
              <a:ext cx="2" cy="161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72" name="Line 336"/>
            <p:cNvSpPr>
              <a:spLocks noChangeShapeType="1"/>
            </p:cNvSpPr>
            <p:nvPr/>
          </p:nvSpPr>
          <p:spPr bwMode="auto">
            <a:xfrm>
              <a:off x="648" y="1938"/>
              <a:ext cx="67" cy="0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73" name="Line 337"/>
            <p:cNvSpPr>
              <a:spLocks noChangeShapeType="1"/>
            </p:cNvSpPr>
            <p:nvPr/>
          </p:nvSpPr>
          <p:spPr bwMode="auto">
            <a:xfrm>
              <a:off x="648" y="1929"/>
              <a:ext cx="67" cy="2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74" name="Freeform 338"/>
            <p:cNvSpPr>
              <a:spLocks/>
            </p:cNvSpPr>
            <p:nvPr/>
          </p:nvSpPr>
          <p:spPr bwMode="auto">
            <a:xfrm>
              <a:off x="663" y="1767"/>
              <a:ext cx="33" cy="44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4" y="48"/>
                </a:cxn>
                <a:cxn ang="0">
                  <a:pos x="19" y="17"/>
                </a:cxn>
                <a:cxn ang="0">
                  <a:pos x="27" y="48"/>
                </a:cxn>
                <a:cxn ang="0">
                  <a:pos x="52" y="0"/>
                </a:cxn>
              </a:cxnLst>
              <a:rect l="0" t="0" r="r" b="b"/>
              <a:pathLst>
                <a:path w="52" h="48">
                  <a:moveTo>
                    <a:pt x="0" y="6"/>
                  </a:moveTo>
                  <a:lnTo>
                    <a:pt x="4" y="48"/>
                  </a:lnTo>
                  <a:lnTo>
                    <a:pt x="19" y="17"/>
                  </a:lnTo>
                  <a:lnTo>
                    <a:pt x="27" y="48"/>
                  </a:lnTo>
                  <a:lnTo>
                    <a:pt x="52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75" name="Line 339"/>
            <p:cNvSpPr>
              <a:spLocks noChangeShapeType="1"/>
            </p:cNvSpPr>
            <p:nvPr/>
          </p:nvSpPr>
          <p:spPr bwMode="auto">
            <a:xfrm>
              <a:off x="648" y="1938"/>
              <a:ext cx="67" cy="0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76" name="Line 340"/>
            <p:cNvSpPr>
              <a:spLocks noChangeShapeType="1"/>
            </p:cNvSpPr>
            <p:nvPr/>
          </p:nvSpPr>
          <p:spPr bwMode="auto">
            <a:xfrm>
              <a:off x="648" y="1929"/>
              <a:ext cx="67" cy="2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77" name="Line 341"/>
            <p:cNvSpPr>
              <a:spLocks noChangeShapeType="1"/>
            </p:cNvSpPr>
            <p:nvPr/>
          </p:nvSpPr>
          <p:spPr bwMode="auto">
            <a:xfrm>
              <a:off x="648" y="1938"/>
              <a:ext cx="67" cy="0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78" name="Line 342"/>
            <p:cNvSpPr>
              <a:spLocks noChangeShapeType="1"/>
            </p:cNvSpPr>
            <p:nvPr/>
          </p:nvSpPr>
          <p:spPr bwMode="auto">
            <a:xfrm>
              <a:off x="648" y="1929"/>
              <a:ext cx="67" cy="2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79" name="Freeform 343"/>
            <p:cNvSpPr>
              <a:spLocks/>
            </p:cNvSpPr>
            <p:nvPr/>
          </p:nvSpPr>
          <p:spPr bwMode="auto">
            <a:xfrm>
              <a:off x="663" y="1767"/>
              <a:ext cx="33" cy="44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4" y="48"/>
                </a:cxn>
                <a:cxn ang="0">
                  <a:pos x="19" y="17"/>
                </a:cxn>
                <a:cxn ang="0">
                  <a:pos x="27" y="48"/>
                </a:cxn>
                <a:cxn ang="0">
                  <a:pos x="52" y="0"/>
                </a:cxn>
              </a:cxnLst>
              <a:rect l="0" t="0" r="r" b="b"/>
              <a:pathLst>
                <a:path w="52" h="48">
                  <a:moveTo>
                    <a:pt x="0" y="6"/>
                  </a:moveTo>
                  <a:lnTo>
                    <a:pt x="4" y="48"/>
                  </a:lnTo>
                  <a:lnTo>
                    <a:pt x="19" y="17"/>
                  </a:lnTo>
                  <a:lnTo>
                    <a:pt x="27" y="48"/>
                  </a:lnTo>
                  <a:lnTo>
                    <a:pt x="52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80" name="Line 344"/>
            <p:cNvSpPr>
              <a:spLocks noChangeShapeType="1"/>
            </p:cNvSpPr>
            <p:nvPr/>
          </p:nvSpPr>
          <p:spPr bwMode="auto">
            <a:xfrm>
              <a:off x="674" y="1777"/>
              <a:ext cx="2" cy="161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81" name="Freeform 345"/>
            <p:cNvSpPr>
              <a:spLocks/>
            </p:cNvSpPr>
            <p:nvPr/>
          </p:nvSpPr>
          <p:spPr bwMode="auto">
            <a:xfrm>
              <a:off x="655" y="1682"/>
              <a:ext cx="39" cy="95"/>
            </a:xfrm>
            <a:custGeom>
              <a:avLst/>
              <a:gdLst/>
              <a:ahLst/>
              <a:cxnLst>
                <a:cxn ang="0">
                  <a:pos x="2" y="15"/>
                </a:cxn>
                <a:cxn ang="0">
                  <a:pos x="0" y="27"/>
                </a:cxn>
                <a:cxn ang="0">
                  <a:pos x="0" y="31"/>
                </a:cxn>
                <a:cxn ang="0">
                  <a:pos x="2" y="32"/>
                </a:cxn>
                <a:cxn ang="0">
                  <a:pos x="0" y="42"/>
                </a:cxn>
                <a:cxn ang="0">
                  <a:pos x="0" y="53"/>
                </a:cxn>
                <a:cxn ang="0">
                  <a:pos x="2" y="59"/>
                </a:cxn>
                <a:cxn ang="0">
                  <a:pos x="5" y="63"/>
                </a:cxn>
                <a:cxn ang="0">
                  <a:pos x="5" y="69"/>
                </a:cxn>
                <a:cxn ang="0">
                  <a:pos x="9" y="75"/>
                </a:cxn>
                <a:cxn ang="0">
                  <a:pos x="15" y="76"/>
                </a:cxn>
                <a:cxn ang="0">
                  <a:pos x="17" y="76"/>
                </a:cxn>
                <a:cxn ang="0">
                  <a:pos x="17" y="82"/>
                </a:cxn>
                <a:cxn ang="0">
                  <a:pos x="17" y="86"/>
                </a:cxn>
                <a:cxn ang="0">
                  <a:pos x="26" y="97"/>
                </a:cxn>
                <a:cxn ang="0">
                  <a:pos x="51" y="82"/>
                </a:cxn>
                <a:cxn ang="0">
                  <a:pos x="51" y="57"/>
                </a:cxn>
                <a:cxn ang="0">
                  <a:pos x="53" y="48"/>
                </a:cxn>
                <a:cxn ang="0">
                  <a:pos x="57" y="42"/>
                </a:cxn>
                <a:cxn ang="0">
                  <a:pos x="59" y="32"/>
                </a:cxn>
                <a:cxn ang="0">
                  <a:pos x="59" y="27"/>
                </a:cxn>
                <a:cxn ang="0">
                  <a:pos x="59" y="21"/>
                </a:cxn>
                <a:cxn ang="0">
                  <a:pos x="59" y="15"/>
                </a:cxn>
                <a:cxn ang="0">
                  <a:pos x="57" y="13"/>
                </a:cxn>
                <a:cxn ang="0">
                  <a:pos x="53" y="8"/>
                </a:cxn>
                <a:cxn ang="0">
                  <a:pos x="51" y="4"/>
                </a:cxn>
                <a:cxn ang="0">
                  <a:pos x="48" y="4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23" y="0"/>
                </a:cxn>
                <a:cxn ang="0">
                  <a:pos x="15" y="4"/>
                </a:cxn>
                <a:cxn ang="0">
                  <a:pos x="9" y="4"/>
                </a:cxn>
                <a:cxn ang="0">
                  <a:pos x="7" y="8"/>
                </a:cxn>
                <a:cxn ang="0">
                  <a:pos x="5" y="13"/>
                </a:cxn>
                <a:cxn ang="0">
                  <a:pos x="2" y="15"/>
                </a:cxn>
              </a:cxnLst>
              <a:rect l="0" t="0" r="r" b="b"/>
              <a:pathLst>
                <a:path w="59" h="97">
                  <a:moveTo>
                    <a:pt x="2" y="15"/>
                  </a:moveTo>
                  <a:lnTo>
                    <a:pt x="0" y="27"/>
                  </a:lnTo>
                  <a:lnTo>
                    <a:pt x="0" y="31"/>
                  </a:lnTo>
                  <a:lnTo>
                    <a:pt x="2" y="32"/>
                  </a:lnTo>
                  <a:lnTo>
                    <a:pt x="0" y="42"/>
                  </a:lnTo>
                  <a:lnTo>
                    <a:pt x="0" y="53"/>
                  </a:lnTo>
                  <a:lnTo>
                    <a:pt x="2" y="59"/>
                  </a:lnTo>
                  <a:lnTo>
                    <a:pt x="5" y="63"/>
                  </a:lnTo>
                  <a:lnTo>
                    <a:pt x="5" y="69"/>
                  </a:lnTo>
                  <a:lnTo>
                    <a:pt x="9" y="75"/>
                  </a:lnTo>
                  <a:lnTo>
                    <a:pt x="15" y="76"/>
                  </a:lnTo>
                  <a:lnTo>
                    <a:pt x="17" y="76"/>
                  </a:lnTo>
                  <a:lnTo>
                    <a:pt x="17" y="82"/>
                  </a:lnTo>
                  <a:lnTo>
                    <a:pt x="17" y="86"/>
                  </a:lnTo>
                  <a:lnTo>
                    <a:pt x="26" y="97"/>
                  </a:lnTo>
                  <a:lnTo>
                    <a:pt x="51" y="82"/>
                  </a:lnTo>
                  <a:lnTo>
                    <a:pt x="51" y="57"/>
                  </a:lnTo>
                  <a:lnTo>
                    <a:pt x="53" y="48"/>
                  </a:lnTo>
                  <a:lnTo>
                    <a:pt x="57" y="42"/>
                  </a:lnTo>
                  <a:lnTo>
                    <a:pt x="59" y="32"/>
                  </a:lnTo>
                  <a:lnTo>
                    <a:pt x="59" y="27"/>
                  </a:lnTo>
                  <a:lnTo>
                    <a:pt x="59" y="21"/>
                  </a:lnTo>
                  <a:lnTo>
                    <a:pt x="59" y="15"/>
                  </a:lnTo>
                  <a:lnTo>
                    <a:pt x="57" y="13"/>
                  </a:lnTo>
                  <a:lnTo>
                    <a:pt x="53" y="8"/>
                  </a:lnTo>
                  <a:lnTo>
                    <a:pt x="51" y="4"/>
                  </a:lnTo>
                  <a:lnTo>
                    <a:pt x="48" y="4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15" y="4"/>
                  </a:lnTo>
                  <a:lnTo>
                    <a:pt x="9" y="4"/>
                  </a:lnTo>
                  <a:lnTo>
                    <a:pt x="7" y="8"/>
                  </a:lnTo>
                  <a:lnTo>
                    <a:pt x="5" y="13"/>
                  </a:lnTo>
                  <a:lnTo>
                    <a:pt x="2" y="15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82" name="Freeform 346"/>
            <p:cNvSpPr>
              <a:spLocks/>
            </p:cNvSpPr>
            <p:nvPr/>
          </p:nvSpPr>
          <p:spPr bwMode="auto">
            <a:xfrm>
              <a:off x="653" y="1715"/>
              <a:ext cx="29" cy="48"/>
            </a:xfrm>
            <a:custGeom>
              <a:avLst/>
              <a:gdLst/>
              <a:ahLst/>
              <a:cxnLst>
                <a:cxn ang="0">
                  <a:pos x="6" y="4"/>
                </a:cxn>
                <a:cxn ang="0">
                  <a:pos x="15" y="0"/>
                </a:cxn>
                <a:cxn ang="0">
                  <a:pos x="31" y="0"/>
                </a:cxn>
                <a:cxn ang="0">
                  <a:pos x="40" y="4"/>
                </a:cxn>
                <a:cxn ang="0">
                  <a:pos x="42" y="4"/>
                </a:cxn>
                <a:cxn ang="0">
                  <a:pos x="42" y="10"/>
                </a:cxn>
                <a:cxn ang="0">
                  <a:pos x="46" y="10"/>
                </a:cxn>
                <a:cxn ang="0">
                  <a:pos x="25" y="10"/>
                </a:cxn>
                <a:cxn ang="0">
                  <a:pos x="31" y="12"/>
                </a:cxn>
                <a:cxn ang="0">
                  <a:pos x="40" y="12"/>
                </a:cxn>
                <a:cxn ang="0">
                  <a:pos x="15" y="12"/>
                </a:cxn>
                <a:cxn ang="0">
                  <a:pos x="8" y="12"/>
                </a:cxn>
                <a:cxn ang="0">
                  <a:pos x="6" y="35"/>
                </a:cxn>
                <a:cxn ang="0">
                  <a:pos x="6" y="43"/>
                </a:cxn>
                <a:cxn ang="0">
                  <a:pos x="8" y="48"/>
                </a:cxn>
                <a:cxn ang="0">
                  <a:pos x="0" y="39"/>
                </a:cxn>
                <a:cxn ang="0">
                  <a:pos x="6" y="10"/>
                </a:cxn>
                <a:cxn ang="0">
                  <a:pos x="6" y="4"/>
                </a:cxn>
              </a:cxnLst>
              <a:rect l="0" t="0" r="r" b="b"/>
              <a:pathLst>
                <a:path w="46" h="48">
                  <a:moveTo>
                    <a:pt x="6" y="4"/>
                  </a:moveTo>
                  <a:lnTo>
                    <a:pt x="15" y="0"/>
                  </a:lnTo>
                  <a:lnTo>
                    <a:pt x="31" y="0"/>
                  </a:lnTo>
                  <a:lnTo>
                    <a:pt x="40" y="4"/>
                  </a:lnTo>
                  <a:lnTo>
                    <a:pt x="42" y="4"/>
                  </a:lnTo>
                  <a:lnTo>
                    <a:pt x="42" y="10"/>
                  </a:lnTo>
                  <a:lnTo>
                    <a:pt x="46" y="10"/>
                  </a:lnTo>
                  <a:lnTo>
                    <a:pt x="25" y="10"/>
                  </a:lnTo>
                  <a:lnTo>
                    <a:pt x="31" y="12"/>
                  </a:lnTo>
                  <a:lnTo>
                    <a:pt x="40" y="12"/>
                  </a:lnTo>
                  <a:lnTo>
                    <a:pt x="15" y="12"/>
                  </a:lnTo>
                  <a:lnTo>
                    <a:pt x="8" y="12"/>
                  </a:lnTo>
                  <a:lnTo>
                    <a:pt x="6" y="35"/>
                  </a:lnTo>
                  <a:lnTo>
                    <a:pt x="6" y="43"/>
                  </a:lnTo>
                  <a:lnTo>
                    <a:pt x="8" y="48"/>
                  </a:lnTo>
                  <a:lnTo>
                    <a:pt x="0" y="39"/>
                  </a:lnTo>
                  <a:lnTo>
                    <a:pt x="6" y="10"/>
                  </a:lnTo>
                  <a:lnTo>
                    <a:pt x="6" y="4"/>
                  </a:lnTo>
                  <a:close/>
                </a:path>
              </a:pathLst>
            </a:custGeom>
            <a:solidFill>
              <a:srgbClr val="7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83" name="Freeform 347"/>
            <p:cNvSpPr>
              <a:spLocks/>
            </p:cNvSpPr>
            <p:nvPr/>
          </p:nvSpPr>
          <p:spPr bwMode="auto">
            <a:xfrm>
              <a:off x="640" y="1715"/>
              <a:ext cx="28" cy="48"/>
            </a:xfrm>
            <a:custGeom>
              <a:avLst/>
              <a:gdLst/>
              <a:ahLst/>
              <a:cxnLst>
                <a:cxn ang="0">
                  <a:pos x="40" y="10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6" y="18"/>
                </a:cxn>
                <a:cxn ang="0">
                  <a:pos x="0" y="35"/>
                </a:cxn>
                <a:cxn ang="0">
                  <a:pos x="17" y="35"/>
                </a:cxn>
                <a:cxn ang="0">
                  <a:pos x="28" y="35"/>
                </a:cxn>
                <a:cxn ang="0">
                  <a:pos x="11" y="48"/>
                </a:cxn>
                <a:cxn ang="0">
                  <a:pos x="6" y="48"/>
                </a:cxn>
                <a:cxn ang="0">
                  <a:pos x="34" y="48"/>
                </a:cxn>
                <a:cxn ang="0">
                  <a:pos x="44" y="35"/>
                </a:cxn>
                <a:cxn ang="0">
                  <a:pos x="40" y="10"/>
                </a:cxn>
              </a:cxnLst>
              <a:rect l="0" t="0" r="r" b="b"/>
              <a:pathLst>
                <a:path w="44" h="48">
                  <a:moveTo>
                    <a:pt x="40" y="10"/>
                  </a:moveTo>
                  <a:lnTo>
                    <a:pt x="17" y="0"/>
                  </a:lnTo>
                  <a:lnTo>
                    <a:pt x="0" y="0"/>
                  </a:lnTo>
                  <a:lnTo>
                    <a:pt x="6" y="18"/>
                  </a:lnTo>
                  <a:lnTo>
                    <a:pt x="0" y="35"/>
                  </a:lnTo>
                  <a:lnTo>
                    <a:pt x="17" y="35"/>
                  </a:lnTo>
                  <a:lnTo>
                    <a:pt x="28" y="35"/>
                  </a:lnTo>
                  <a:lnTo>
                    <a:pt x="11" y="48"/>
                  </a:lnTo>
                  <a:lnTo>
                    <a:pt x="6" y="48"/>
                  </a:lnTo>
                  <a:lnTo>
                    <a:pt x="34" y="48"/>
                  </a:lnTo>
                  <a:lnTo>
                    <a:pt x="44" y="35"/>
                  </a:lnTo>
                  <a:lnTo>
                    <a:pt x="40" y="10"/>
                  </a:lnTo>
                  <a:close/>
                </a:path>
              </a:pathLst>
            </a:custGeom>
            <a:solidFill>
              <a:srgbClr val="7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84" name="Freeform 348"/>
            <p:cNvSpPr>
              <a:spLocks/>
            </p:cNvSpPr>
            <p:nvPr/>
          </p:nvSpPr>
          <p:spPr bwMode="auto">
            <a:xfrm>
              <a:off x="659" y="1730"/>
              <a:ext cx="32" cy="47"/>
            </a:xfrm>
            <a:custGeom>
              <a:avLst/>
              <a:gdLst/>
              <a:ahLst/>
              <a:cxnLst>
                <a:cxn ang="0">
                  <a:pos x="39" y="13"/>
                </a:cxn>
                <a:cxn ang="0">
                  <a:pos x="33" y="21"/>
                </a:cxn>
                <a:cxn ang="0">
                  <a:pos x="0" y="38"/>
                </a:cxn>
                <a:cxn ang="0">
                  <a:pos x="18" y="32"/>
                </a:cxn>
                <a:cxn ang="0">
                  <a:pos x="25" y="32"/>
                </a:cxn>
                <a:cxn ang="0">
                  <a:pos x="37" y="32"/>
                </a:cxn>
                <a:cxn ang="0">
                  <a:pos x="41" y="36"/>
                </a:cxn>
                <a:cxn ang="0">
                  <a:pos x="46" y="47"/>
                </a:cxn>
                <a:cxn ang="0">
                  <a:pos x="46" y="13"/>
                </a:cxn>
                <a:cxn ang="0">
                  <a:pos x="44" y="7"/>
                </a:cxn>
                <a:cxn ang="0">
                  <a:pos x="41" y="0"/>
                </a:cxn>
                <a:cxn ang="0">
                  <a:pos x="39" y="13"/>
                </a:cxn>
              </a:cxnLst>
              <a:rect l="0" t="0" r="r" b="b"/>
              <a:pathLst>
                <a:path w="46" h="47">
                  <a:moveTo>
                    <a:pt x="39" y="13"/>
                  </a:moveTo>
                  <a:lnTo>
                    <a:pt x="33" y="21"/>
                  </a:lnTo>
                  <a:lnTo>
                    <a:pt x="0" y="38"/>
                  </a:lnTo>
                  <a:lnTo>
                    <a:pt x="18" y="32"/>
                  </a:lnTo>
                  <a:lnTo>
                    <a:pt x="25" y="32"/>
                  </a:lnTo>
                  <a:lnTo>
                    <a:pt x="37" y="32"/>
                  </a:lnTo>
                  <a:lnTo>
                    <a:pt x="41" y="36"/>
                  </a:lnTo>
                  <a:lnTo>
                    <a:pt x="46" y="47"/>
                  </a:lnTo>
                  <a:lnTo>
                    <a:pt x="46" y="13"/>
                  </a:lnTo>
                  <a:lnTo>
                    <a:pt x="44" y="7"/>
                  </a:lnTo>
                  <a:lnTo>
                    <a:pt x="41" y="0"/>
                  </a:lnTo>
                  <a:lnTo>
                    <a:pt x="39" y="13"/>
                  </a:lnTo>
                  <a:close/>
                </a:path>
              </a:pathLst>
            </a:custGeom>
            <a:solidFill>
              <a:srgbClr val="7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85" name="Freeform 349"/>
            <p:cNvSpPr>
              <a:spLocks/>
            </p:cNvSpPr>
            <p:nvPr/>
          </p:nvSpPr>
          <p:spPr bwMode="auto">
            <a:xfrm>
              <a:off x="655" y="1682"/>
              <a:ext cx="42" cy="66"/>
            </a:xfrm>
            <a:custGeom>
              <a:avLst/>
              <a:gdLst/>
              <a:ahLst/>
              <a:cxnLst>
                <a:cxn ang="0">
                  <a:pos x="15" y="6"/>
                </a:cxn>
                <a:cxn ang="0">
                  <a:pos x="19" y="4"/>
                </a:cxn>
                <a:cxn ang="0">
                  <a:pos x="25" y="0"/>
                </a:cxn>
                <a:cxn ang="0">
                  <a:pos x="32" y="0"/>
                </a:cxn>
                <a:cxn ang="0">
                  <a:pos x="36" y="0"/>
                </a:cxn>
                <a:cxn ang="0">
                  <a:pos x="42" y="0"/>
                </a:cxn>
                <a:cxn ang="0">
                  <a:pos x="46" y="0"/>
                </a:cxn>
                <a:cxn ang="0">
                  <a:pos x="51" y="0"/>
                </a:cxn>
                <a:cxn ang="0">
                  <a:pos x="55" y="4"/>
                </a:cxn>
                <a:cxn ang="0">
                  <a:pos x="61" y="6"/>
                </a:cxn>
                <a:cxn ang="0">
                  <a:pos x="61" y="10"/>
                </a:cxn>
                <a:cxn ang="0">
                  <a:pos x="63" y="15"/>
                </a:cxn>
                <a:cxn ang="0">
                  <a:pos x="63" y="21"/>
                </a:cxn>
                <a:cxn ang="0">
                  <a:pos x="63" y="29"/>
                </a:cxn>
                <a:cxn ang="0">
                  <a:pos x="63" y="38"/>
                </a:cxn>
                <a:cxn ang="0">
                  <a:pos x="61" y="44"/>
                </a:cxn>
                <a:cxn ang="0">
                  <a:pos x="61" y="52"/>
                </a:cxn>
                <a:cxn ang="0">
                  <a:pos x="59" y="55"/>
                </a:cxn>
                <a:cxn ang="0">
                  <a:pos x="55" y="57"/>
                </a:cxn>
                <a:cxn ang="0">
                  <a:pos x="55" y="63"/>
                </a:cxn>
                <a:cxn ang="0">
                  <a:pos x="53" y="69"/>
                </a:cxn>
                <a:cxn ang="0">
                  <a:pos x="51" y="69"/>
                </a:cxn>
                <a:cxn ang="0">
                  <a:pos x="51" y="61"/>
                </a:cxn>
                <a:cxn ang="0">
                  <a:pos x="51" y="57"/>
                </a:cxn>
                <a:cxn ang="0">
                  <a:pos x="51" y="55"/>
                </a:cxn>
                <a:cxn ang="0">
                  <a:pos x="51" y="52"/>
                </a:cxn>
                <a:cxn ang="0">
                  <a:pos x="51" y="44"/>
                </a:cxn>
                <a:cxn ang="0">
                  <a:pos x="51" y="40"/>
                </a:cxn>
                <a:cxn ang="0">
                  <a:pos x="46" y="46"/>
                </a:cxn>
                <a:cxn ang="0">
                  <a:pos x="46" y="50"/>
                </a:cxn>
                <a:cxn ang="0">
                  <a:pos x="46" y="40"/>
                </a:cxn>
                <a:cxn ang="0">
                  <a:pos x="44" y="34"/>
                </a:cxn>
                <a:cxn ang="0">
                  <a:pos x="44" y="27"/>
                </a:cxn>
                <a:cxn ang="0">
                  <a:pos x="44" y="21"/>
                </a:cxn>
                <a:cxn ang="0">
                  <a:pos x="46" y="17"/>
                </a:cxn>
                <a:cxn ang="0">
                  <a:pos x="42" y="21"/>
                </a:cxn>
                <a:cxn ang="0">
                  <a:pos x="36" y="21"/>
                </a:cxn>
                <a:cxn ang="0">
                  <a:pos x="34" y="23"/>
                </a:cxn>
                <a:cxn ang="0">
                  <a:pos x="28" y="23"/>
                </a:cxn>
                <a:cxn ang="0">
                  <a:pos x="25" y="23"/>
                </a:cxn>
                <a:cxn ang="0">
                  <a:pos x="28" y="21"/>
                </a:cxn>
                <a:cxn ang="0">
                  <a:pos x="26" y="21"/>
                </a:cxn>
                <a:cxn ang="0">
                  <a:pos x="19" y="21"/>
                </a:cxn>
                <a:cxn ang="0">
                  <a:pos x="15" y="21"/>
                </a:cxn>
                <a:cxn ang="0">
                  <a:pos x="7" y="21"/>
                </a:cxn>
                <a:cxn ang="0">
                  <a:pos x="5" y="27"/>
                </a:cxn>
                <a:cxn ang="0">
                  <a:pos x="5" y="29"/>
                </a:cxn>
                <a:cxn ang="0">
                  <a:pos x="5" y="23"/>
                </a:cxn>
                <a:cxn ang="0">
                  <a:pos x="0" y="15"/>
                </a:cxn>
                <a:cxn ang="0">
                  <a:pos x="5" y="11"/>
                </a:cxn>
                <a:cxn ang="0">
                  <a:pos x="9" y="10"/>
                </a:cxn>
                <a:cxn ang="0">
                  <a:pos x="15" y="6"/>
                </a:cxn>
              </a:cxnLst>
              <a:rect l="0" t="0" r="r" b="b"/>
              <a:pathLst>
                <a:path w="63" h="69">
                  <a:moveTo>
                    <a:pt x="15" y="6"/>
                  </a:moveTo>
                  <a:lnTo>
                    <a:pt x="19" y="4"/>
                  </a:lnTo>
                  <a:lnTo>
                    <a:pt x="25" y="0"/>
                  </a:lnTo>
                  <a:lnTo>
                    <a:pt x="32" y="0"/>
                  </a:lnTo>
                  <a:lnTo>
                    <a:pt x="36" y="0"/>
                  </a:lnTo>
                  <a:lnTo>
                    <a:pt x="42" y="0"/>
                  </a:lnTo>
                  <a:lnTo>
                    <a:pt x="46" y="0"/>
                  </a:lnTo>
                  <a:lnTo>
                    <a:pt x="51" y="0"/>
                  </a:lnTo>
                  <a:lnTo>
                    <a:pt x="55" y="4"/>
                  </a:lnTo>
                  <a:lnTo>
                    <a:pt x="61" y="6"/>
                  </a:lnTo>
                  <a:lnTo>
                    <a:pt x="61" y="10"/>
                  </a:lnTo>
                  <a:lnTo>
                    <a:pt x="63" y="15"/>
                  </a:lnTo>
                  <a:lnTo>
                    <a:pt x="63" y="21"/>
                  </a:lnTo>
                  <a:lnTo>
                    <a:pt x="63" y="29"/>
                  </a:lnTo>
                  <a:lnTo>
                    <a:pt x="63" y="38"/>
                  </a:lnTo>
                  <a:lnTo>
                    <a:pt x="61" y="44"/>
                  </a:lnTo>
                  <a:lnTo>
                    <a:pt x="61" y="52"/>
                  </a:lnTo>
                  <a:lnTo>
                    <a:pt x="59" y="55"/>
                  </a:lnTo>
                  <a:lnTo>
                    <a:pt x="55" y="57"/>
                  </a:lnTo>
                  <a:lnTo>
                    <a:pt x="55" y="63"/>
                  </a:lnTo>
                  <a:lnTo>
                    <a:pt x="53" y="69"/>
                  </a:lnTo>
                  <a:lnTo>
                    <a:pt x="51" y="69"/>
                  </a:lnTo>
                  <a:lnTo>
                    <a:pt x="51" y="61"/>
                  </a:lnTo>
                  <a:lnTo>
                    <a:pt x="51" y="57"/>
                  </a:lnTo>
                  <a:lnTo>
                    <a:pt x="51" y="55"/>
                  </a:lnTo>
                  <a:lnTo>
                    <a:pt x="51" y="52"/>
                  </a:lnTo>
                  <a:lnTo>
                    <a:pt x="51" y="44"/>
                  </a:lnTo>
                  <a:lnTo>
                    <a:pt x="51" y="40"/>
                  </a:lnTo>
                  <a:lnTo>
                    <a:pt x="46" y="46"/>
                  </a:lnTo>
                  <a:lnTo>
                    <a:pt x="46" y="50"/>
                  </a:lnTo>
                  <a:lnTo>
                    <a:pt x="46" y="40"/>
                  </a:lnTo>
                  <a:lnTo>
                    <a:pt x="44" y="34"/>
                  </a:lnTo>
                  <a:lnTo>
                    <a:pt x="44" y="27"/>
                  </a:lnTo>
                  <a:lnTo>
                    <a:pt x="44" y="21"/>
                  </a:lnTo>
                  <a:lnTo>
                    <a:pt x="46" y="17"/>
                  </a:lnTo>
                  <a:lnTo>
                    <a:pt x="42" y="21"/>
                  </a:lnTo>
                  <a:lnTo>
                    <a:pt x="36" y="21"/>
                  </a:lnTo>
                  <a:lnTo>
                    <a:pt x="34" y="23"/>
                  </a:lnTo>
                  <a:lnTo>
                    <a:pt x="28" y="23"/>
                  </a:lnTo>
                  <a:lnTo>
                    <a:pt x="25" y="23"/>
                  </a:lnTo>
                  <a:lnTo>
                    <a:pt x="28" y="21"/>
                  </a:lnTo>
                  <a:lnTo>
                    <a:pt x="26" y="21"/>
                  </a:lnTo>
                  <a:lnTo>
                    <a:pt x="19" y="21"/>
                  </a:lnTo>
                  <a:lnTo>
                    <a:pt x="15" y="21"/>
                  </a:lnTo>
                  <a:lnTo>
                    <a:pt x="7" y="21"/>
                  </a:lnTo>
                  <a:lnTo>
                    <a:pt x="5" y="27"/>
                  </a:lnTo>
                  <a:lnTo>
                    <a:pt x="5" y="29"/>
                  </a:lnTo>
                  <a:lnTo>
                    <a:pt x="5" y="23"/>
                  </a:lnTo>
                  <a:lnTo>
                    <a:pt x="0" y="15"/>
                  </a:lnTo>
                  <a:lnTo>
                    <a:pt x="5" y="11"/>
                  </a:lnTo>
                  <a:lnTo>
                    <a:pt x="9" y="10"/>
                  </a:lnTo>
                  <a:lnTo>
                    <a:pt x="15" y="6"/>
                  </a:lnTo>
                  <a:close/>
                </a:path>
              </a:pathLst>
            </a:custGeom>
            <a:solidFill>
              <a:srgbClr val="BF7F1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86" name="Freeform 350"/>
            <p:cNvSpPr>
              <a:spLocks/>
            </p:cNvSpPr>
            <p:nvPr/>
          </p:nvSpPr>
          <p:spPr bwMode="auto">
            <a:xfrm>
              <a:off x="655" y="1682"/>
              <a:ext cx="39" cy="95"/>
            </a:xfrm>
            <a:custGeom>
              <a:avLst/>
              <a:gdLst/>
              <a:ahLst/>
              <a:cxnLst>
                <a:cxn ang="0">
                  <a:pos x="2" y="15"/>
                </a:cxn>
                <a:cxn ang="0">
                  <a:pos x="0" y="27"/>
                </a:cxn>
                <a:cxn ang="0">
                  <a:pos x="0" y="31"/>
                </a:cxn>
                <a:cxn ang="0">
                  <a:pos x="2" y="32"/>
                </a:cxn>
                <a:cxn ang="0">
                  <a:pos x="0" y="42"/>
                </a:cxn>
                <a:cxn ang="0">
                  <a:pos x="0" y="53"/>
                </a:cxn>
                <a:cxn ang="0">
                  <a:pos x="2" y="59"/>
                </a:cxn>
                <a:cxn ang="0">
                  <a:pos x="5" y="63"/>
                </a:cxn>
                <a:cxn ang="0">
                  <a:pos x="5" y="69"/>
                </a:cxn>
                <a:cxn ang="0">
                  <a:pos x="9" y="75"/>
                </a:cxn>
                <a:cxn ang="0">
                  <a:pos x="15" y="76"/>
                </a:cxn>
                <a:cxn ang="0">
                  <a:pos x="17" y="76"/>
                </a:cxn>
                <a:cxn ang="0">
                  <a:pos x="17" y="82"/>
                </a:cxn>
                <a:cxn ang="0">
                  <a:pos x="17" y="86"/>
                </a:cxn>
                <a:cxn ang="0">
                  <a:pos x="26" y="97"/>
                </a:cxn>
                <a:cxn ang="0">
                  <a:pos x="51" y="82"/>
                </a:cxn>
                <a:cxn ang="0">
                  <a:pos x="51" y="57"/>
                </a:cxn>
                <a:cxn ang="0">
                  <a:pos x="53" y="48"/>
                </a:cxn>
                <a:cxn ang="0">
                  <a:pos x="57" y="42"/>
                </a:cxn>
                <a:cxn ang="0">
                  <a:pos x="59" y="32"/>
                </a:cxn>
                <a:cxn ang="0">
                  <a:pos x="59" y="27"/>
                </a:cxn>
                <a:cxn ang="0">
                  <a:pos x="59" y="21"/>
                </a:cxn>
                <a:cxn ang="0">
                  <a:pos x="59" y="15"/>
                </a:cxn>
                <a:cxn ang="0">
                  <a:pos x="57" y="13"/>
                </a:cxn>
                <a:cxn ang="0">
                  <a:pos x="53" y="8"/>
                </a:cxn>
                <a:cxn ang="0">
                  <a:pos x="51" y="4"/>
                </a:cxn>
                <a:cxn ang="0">
                  <a:pos x="48" y="4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23" y="0"/>
                </a:cxn>
                <a:cxn ang="0">
                  <a:pos x="15" y="4"/>
                </a:cxn>
                <a:cxn ang="0">
                  <a:pos x="9" y="4"/>
                </a:cxn>
                <a:cxn ang="0">
                  <a:pos x="7" y="8"/>
                </a:cxn>
                <a:cxn ang="0">
                  <a:pos x="5" y="13"/>
                </a:cxn>
                <a:cxn ang="0">
                  <a:pos x="2" y="15"/>
                </a:cxn>
              </a:cxnLst>
              <a:rect l="0" t="0" r="r" b="b"/>
              <a:pathLst>
                <a:path w="59" h="97">
                  <a:moveTo>
                    <a:pt x="2" y="15"/>
                  </a:moveTo>
                  <a:lnTo>
                    <a:pt x="0" y="27"/>
                  </a:lnTo>
                  <a:lnTo>
                    <a:pt x="0" y="31"/>
                  </a:lnTo>
                  <a:lnTo>
                    <a:pt x="2" y="32"/>
                  </a:lnTo>
                  <a:lnTo>
                    <a:pt x="0" y="42"/>
                  </a:lnTo>
                  <a:lnTo>
                    <a:pt x="0" y="53"/>
                  </a:lnTo>
                  <a:lnTo>
                    <a:pt x="2" y="59"/>
                  </a:lnTo>
                  <a:lnTo>
                    <a:pt x="5" y="63"/>
                  </a:lnTo>
                  <a:lnTo>
                    <a:pt x="5" y="69"/>
                  </a:lnTo>
                  <a:lnTo>
                    <a:pt x="9" y="75"/>
                  </a:lnTo>
                  <a:lnTo>
                    <a:pt x="15" y="76"/>
                  </a:lnTo>
                  <a:lnTo>
                    <a:pt x="17" y="76"/>
                  </a:lnTo>
                  <a:lnTo>
                    <a:pt x="17" y="82"/>
                  </a:lnTo>
                  <a:lnTo>
                    <a:pt x="17" y="86"/>
                  </a:lnTo>
                  <a:lnTo>
                    <a:pt x="26" y="97"/>
                  </a:lnTo>
                  <a:lnTo>
                    <a:pt x="51" y="82"/>
                  </a:lnTo>
                  <a:lnTo>
                    <a:pt x="51" y="57"/>
                  </a:lnTo>
                  <a:lnTo>
                    <a:pt x="53" y="48"/>
                  </a:lnTo>
                  <a:lnTo>
                    <a:pt x="57" y="42"/>
                  </a:lnTo>
                  <a:lnTo>
                    <a:pt x="59" y="32"/>
                  </a:lnTo>
                  <a:lnTo>
                    <a:pt x="59" y="27"/>
                  </a:lnTo>
                  <a:lnTo>
                    <a:pt x="59" y="21"/>
                  </a:lnTo>
                  <a:lnTo>
                    <a:pt x="59" y="15"/>
                  </a:lnTo>
                  <a:lnTo>
                    <a:pt x="57" y="13"/>
                  </a:lnTo>
                  <a:lnTo>
                    <a:pt x="53" y="8"/>
                  </a:lnTo>
                  <a:lnTo>
                    <a:pt x="51" y="4"/>
                  </a:lnTo>
                  <a:lnTo>
                    <a:pt x="48" y="4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15" y="4"/>
                  </a:lnTo>
                  <a:lnTo>
                    <a:pt x="9" y="4"/>
                  </a:lnTo>
                  <a:lnTo>
                    <a:pt x="7" y="8"/>
                  </a:lnTo>
                  <a:lnTo>
                    <a:pt x="5" y="13"/>
                  </a:lnTo>
                  <a:lnTo>
                    <a:pt x="2" y="15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87" name="Freeform 351"/>
            <p:cNvSpPr>
              <a:spLocks/>
            </p:cNvSpPr>
            <p:nvPr/>
          </p:nvSpPr>
          <p:spPr bwMode="auto">
            <a:xfrm>
              <a:off x="653" y="1715"/>
              <a:ext cx="29" cy="48"/>
            </a:xfrm>
            <a:custGeom>
              <a:avLst/>
              <a:gdLst/>
              <a:ahLst/>
              <a:cxnLst>
                <a:cxn ang="0">
                  <a:pos x="6" y="4"/>
                </a:cxn>
                <a:cxn ang="0">
                  <a:pos x="15" y="0"/>
                </a:cxn>
                <a:cxn ang="0">
                  <a:pos x="31" y="0"/>
                </a:cxn>
                <a:cxn ang="0">
                  <a:pos x="40" y="4"/>
                </a:cxn>
                <a:cxn ang="0">
                  <a:pos x="42" y="4"/>
                </a:cxn>
                <a:cxn ang="0">
                  <a:pos x="42" y="10"/>
                </a:cxn>
                <a:cxn ang="0">
                  <a:pos x="46" y="10"/>
                </a:cxn>
                <a:cxn ang="0">
                  <a:pos x="25" y="10"/>
                </a:cxn>
                <a:cxn ang="0">
                  <a:pos x="31" y="12"/>
                </a:cxn>
                <a:cxn ang="0">
                  <a:pos x="40" y="12"/>
                </a:cxn>
                <a:cxn ang="0">
                  <a:pos x="15" y="12"/>
                </a:cxn>
                <a:cxn ang="0">
                  <a:pos x="8" y="12"/>
                </a:cxn>
                <a:cxn ang="0">
                  <a:pos x="6" y="35"/>
                </a:cxn>
                <a:cxn ang="0">
                  <a:pos x="6" y="43"/>
                </a:cxn>
                <a:cxn ang="0">
                  <a:pos x="8" y="48"/>
                </a:cxn>
                <a:cxn ang="0">
                  <a:pos x="0" y="39"/>
                </a:cxn>
                <a:cxn ang="0">
                  <a:pos x="6" y="10"/>
                </a:cxn>
                <a:cxn ang="0">
                  <a:pos x="6" y="4"/>
                </a:cxn>
              </a:cxnLst>
              <a:rect l="0" t="0" r="r" b="b"/>
              <a:pathLst>
                <a:path w="46" h="48">
                  <a:moveTo>
                    <a:pt x="6" y="4"/>
                  </a:moveTo>
                  <a:lnTo>
                    <a:pt x="15" y="0"/>
                  </a:lnTo>
                  <a:lnTo>
                    <a:pt x="31" y="0"/>
                  </a:lnTo>
                  <a:lnTo>
                    <a:pt x="40" y="4"/>
                  </a:lnTo>
                  <a:lnTo>
                    <a:pt x="42" y="4"/>
                  </a:lnTo>
                  <a:lnTo>
                    <a:pt x="42" y="10"/>
                  </a:lnTo>
                  <a:lnTo>
                    <a:pt x="46" y="10"/>
                  </a:lnTo>
                  <a:lnTo>
                    <a:pt x="25" y="10"/>
                  </a:lnTo>
                  <a:lnTo>
                    <a:pt x="31" y="12"/>
                  </a:lnTo>
                  <a:lnTo>
                    <a:pt x="40" y="12"/>
                  </a:lnTo>
                  <a:lnTo>
                    <a:pt x="15" y="12"/>
                  </a:lnTo>
                  <a:lnTo>
                    <a:pt x="8" y="12"/>
                  </a:lnTo>
                  <a:lnTo>
                    <a:pt x="6" y="35"/>
                  </a:lnTo>
                  <a:lnTo>
                    <a:pt x="6" y="43"/>
                  </a:lnTo>
                  <a:lnTo>
                    <a:pt x="8" y="48"/>
                  </a:lnTo>
                  <a:lnTo>
                    <a:pt x="0" y="39"/>
                  </a:lnTo>
                  <a:lnTo>
                    <a:pt x="6" y="10"/>
                  </a:lnTo>
                  <a:lnTo>
                    <a:pt x="6" y="4"/>
                  </a:lnTo>
                  <a:close/>
                </a:path>
              </a:pathLst>
            </a:custGeom>
            <a:solidFill>
              <a:srgbClr val="7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88" name="Freeform 352"/>
            <p:cNvSpPr>
              <a:spLocks/>
            </p:cNvSpPr>
            <p:nvPr/>
          </p:nvSpPr>
          <p:spPr bwMode="auto">
            <a:xfrm>
              <a:off x="640" y="1715"/>
              <a:ext cx="28" cy="48"/>
            </a:xfrm>
            <a:custGeom>
              <a:avLst/>
              <a:gdLst/>
              <a:ahLst/>
              <a:cxnLst>
                <a:cxn ang="0">
                  <a:pos x="40" y="10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6" y="18"/>
                </a:cxn>
                <a:cxn ang="0">
                  <a:pos x="0" y="35"/>
                </a:cxn>
                <a:cxn ang="0">
                  <a:pos x="17" y="35"/>
                </a:cxn>
                <a:cxn ang="0">
                  <a:pos x="28" y="35"/>
                </a:cxn>
                <a:cxn ang="0">
                  <a:pos x="11" y="48"/>
                </a:cxn>
                <a:cxn ang="0">
                  <a:pos x="6" y="48"/>
                </a:cxn>
                <a:cxn ang="0">
                  <a:pos x="34" y="48"/>
                </a:cxn>
                <a:cxn ang="0">
                  <a:pos x="44" y="35"/>
                </a:cxn>
                <a:cxn ang="0">
                  <a:pos x="40" y="10"/>
                </a:cxn>
              </a:cxnLst>
              <a:rect l="0" t="0" r="r" b="b"/>
              <a:pathLst>
                <a:path w="44" h="48">
                  <a:moveTo>
                    <a:pt x="40" y="10"/>
                  </a:moveTo>
                  <a:lnTo>
                    <a:pt x="17" y="0"/>
                  </a:lnTo>
                  <a:lnTo>
                    <a:pt x="0" y="0"/>
                  </a:lnTo>
                  <a:lnTo>
                    <a:pt x="6" y="18"/>
                  </a:lnTo>
                  <a:lnTo>
                    <a:pt x="0" y="35"/>
                  </a:lnTo>
                  <a:lnTo>
                    <a:pt x="17" y="35"/>
                  </a:lnTo>
                  <a:lnTo>
                    <a:pt x="28" y="35"/>
                  </a:lnTo>
                  <a:lnTo>
                    <a:pt x="11" y="48"/>
                  </a:lnTo>
                  <a:lnTo>
                    <a:pt x="6" y="48"/>
                  </a:lnTo>
                  <a:lnTo>
                    <a:pt x="34" y="48"/>
                  </a:lnTo>
                  <a:lnTo>
                    <a:pt x="44" y="35"/>
                  </a:lnTo>
                  <a:lnTo>
                    <a:pt x="40" y="10"/>
                  </a:lnTo>
                  <a:close/>
                </a:path>
              </a:pathLst>
            </a:custGeom>
            <a:solidFill>
              <a:srgbClr val="7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89" name="Freeform 353"/>
            <p:cNvSpPr>
              <a:spLocks/>
            </p:cNvSpPr>
            <p:nvPr/>
          </p:nvSpPr>
          <p:spPr bwMode="auto">
            <a:xfrm>
              <a:off x="659" y="1730"/>
              <a:ext cx="32" cy="47"/>
            </a:xfrm>
            <a:custGeom>
              <a:avLst/>
              <a:gdLst/>
              <a:ahLst/>
              <a:cxnLst>
                <a:cxn ang="0">
                  <a:pos x="39" y="13"/>
                </a:cxn>
                <a:cxn ang="0">
                  <a:pos x="33" y="21"/>
                </a:cxn>
                <a:cxn ang="0">
                  <a:pos x="0" y="38"/>
                </a:cxn>
                <a:cxn ang="0">
                  <a:pos x="18" y="32"/>
                </a:cxn>
                <a:cxn ang="0">
                  <a:pos x="25" y="32"/>
                </a:cxn>
                <a:cxn ang="0">
                  <a:pos x="37" y="32"/>
                </a:cxn>
                <a:cxn ang="0">
                  <a:pos x="41" y="36"/>
                </a:cxn>
                <a:cxn ang="0">
                  <a:pos x="46" y="47"/>
                </a:cxn>
                <a:cxn ang="0">
                  <a:pos x="46" y="13"/>
                </a:cxn>
                <a:cxn ang="0">
                  <a:pos x="44" y="7"/>
                </a:cxn>
                <a:cxn ang="0">
                  <a:pos x="41" y="0"/>
                </a:cxn>
                <a:cxn ang="0">
                  <a:pos x="39" y="13"/>
                </a:cxn>
              </a:cxnLst>
              <a:rect l="0" t="0" r="r" b="b"/>
              <a:pathLst>
                <a:path w="46" h="47">
                  <a:moveTo>
                    <a:pt x="39" y="13"/>
                  </a:moveTo>
                  <a:lnTo>
                    <a:pt x="33" y="21"/>
                  </a:lnTo>
                  <a:lnTo>
                    <a:pt x="0" y="38"/>
                  </a:lnTo>
                  <a:lnTo>
                    <a:pt x="18" y="32"/>
                  </a:lnTo>
                  <a:lnTo>
                    <a:pt x="25" y="32"/>
                  </a:lnTo>
                  <a:lnTo>
                    <a:pt x="37" y="32"/>
                  </a:lnTo>
                  <a:lnTo>
                    <a:pt x="41" y="36"/>
                  </a:lnTo>
                  <a:lnTo>
                    <a:pt x="46" y="47"/>
                  </a:lnTo>
                  <a:lnTo>
                    <a:pt x="46" y="13"/>
                  </a:lnTo>
                  <a:lnTo>
                    <a:pt x="44" y="7"/>
                  </a:lnTo>
                  <a:lnTo>
                    <a:pt x="41" y="0"/>
                  </a:lnTo>
                  <a:lnTo>
                    <a:pt x="39" y="13"/>
                  </a:lnTo>
                  <a:close/>
                </a:path>
              </a:pathLst>
            </a:custGeom>
            <a:solidFill>
              <a:srgbClr val="7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90" name="Freeform 354"/>
            <p:cNvSpPr>
              <a:spLocks/>
            </p:cNvSpPr>
            <p:nvPr/>
          </p:nvSpPr>
          <p:spPr bwMode="auto">
            <a:xfrm>
              <a:off x="655" y="1682"/>
              <a:ext cx="39" cy="95"/>
            </a:xfrm>
            <a:custGeom>
              <a:avLst/>
              <a:gdLst/>
              <a:ahLst/>
              <a:cxnLst>
                <a:cxn ang="0">
                  <a:pos x="2" y="15"/>
                </a:cxn>
                <a:cxn ang="0">
                  <a:pos x="0" y="27"/>
                </a:cxn>
                <a:cxn ang="0">
                  <a:pos x="0" y="31"/>
                </a:cxn>
                <a:cxn ang="0">
                  <a:pos x="2" y="32"/>
                </a:cxn>
                <a:cxn ang="0">
                  <a:pos x="0" y="42"/>
                </a:cxn>
                <a:cxn ang="0">
                  <a:pos x="0" y="53"/>
                </a:cxn>
                <a:cxn ang="0">
                  <a:pos x="2" y="59"/>
                </a:cxn>
                <a:cxn ang="0">
                  <a:pos x="5" y="63"/>
                </a:cxn>
                <a:cxn ang="0">
                  <a:pos x="5" y="69"/>
                </a:cxn>
                <a:cxn ang="0">
                  <a:pos x="9" y="75"/>
                </a:cxn>
                <a:cxn ang="0">
                  <a:pos x="15" y="76"/>
                </a:cxn>
                <a:cxn ang="0">
                  <a:pos x="17" y="76"/>
                </a:cxn>
                <a:cxn ang="0">
                  <a:pos x="17" y="82"/>
                </a:cxn>
                <a:cxn ang="0">
                  <a:pos x="17" y="86"/>
                </a:cxn>
                <a:cxn ang="0">
                  <a:pos x="26" y="97"/>
                </a:cxn>
                <a:cxn ang="0">
                  <a:pos x="51" y="82"/>
                </a:cxn>
                <a:cxn ang="0">
                  <a:pos x="51" y="57"/>
                </a:cxn>
                <a:cxn ang="0">
                  <a:pos x="53" y="48"/>
                </a:cxn>
                <a:cxn ang="0">
                  <a:pos x="57" y="42"/>
                </a:cxn>
                <a:cxn ang="0">
                  <a:pos x="59" y="32"/>
                </a:cxn>
                <a:cxn ang="0">
                  <a:pos x="59" y="27"/>
                </a:cxn>
                <a:cxn ang="0">
                  <a:pos x="59" y="21"/>
                </a:cxn>
                <a:cxn ang="0">
                  <a:pos x="59" y="15"/>
                </a:cxn>
                <a:cxn ang="0">
                  <a:pos x="57" y="13"/>
                </a:cxn>
                <a:cxn ang="0">
                  <a:pos x="53" y="8"/>
                </a:cxn>
                <a:cxn ang="0">
                  <a:pos x="51" y="4"/>
                </a:cxn>
                <a:cxn ang="0">
                  <a:pos x="48" y="4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23" y="0"/>
                </a:cxn>
                <a:cxn ang="0">
                  <a:pos x="15" y="4"/>
                </a:cxn>
                <a:cxn ang="0">
                  <a:pos x="9" y="4"/>
                </a:cxn>
                <a:cxn ang="0">
                  <a:pos x="7" y="8"/>
                </a:cxn>
                <a:cxn ang="0">
                  <a:pos x="5" y="13"/>
                </a:cxn>
                <a:cxn ang="0">
                  <a:pos x="2" y="15"/>
                </a:cxn>
              </a:cxnLst>
              <a:rect l="0" t="0" r="r" b="b"/>
              <a:pathLst>
                <a:path w="59" h="97">
                  <a:moveTo>
                    <a:pt x="2" y="15"/>
                  </a:moveTo>
                  <a:lnTo>
                    <a:pt x="0" y="27"/>
                  </a:lnTo>
                  <a:lnTo>
                    <a:pt x="0" y="31"/>
                  </a:lnTo>
                  <a:lnTo>
                    <a:pt x="2" y="32"/>
                  </a:lnTo>
                  <a:lnTo>
                    <a:pt x="0" y="42"/>
                  </a:lnTo>
                  <a:lnTo>
                    <a:pt x="0" y="53"/>
                  </a:lnTo>
                  <a:lnTo>
                    <a:pt x="2" y="59"/>
                  </a:lnTo>
                  <a:lnTo>
                    <a:pt x="5" y="63"/>
                  </a:lnTo>
                  <a:lnTo>
                    <a:pt x="5" y="69"/>
                  </a:lnTo>
                  <a:lnTo>
                    <a:pt x="9" y="75"/>
                  </a:lnTo>
                  <a:lnTo>
                    <a:pt x="15" y="76"/>
                  </a:lnTo>
                  <a:lnTo>
                    <a:pt x="17" y="76"/>
                  </a:lnTo>
                  <a:lnTo>
                    <a:pt x="17" y="82"/>
                  </a:lnTo>
                  <a:lnTo>
                    <a:pt x="17" y="86"/>
                  </a:lnTo>
                  <a:lnTo>
                    <a:pt x="26" y="97"/>
                  </a:lnTo>
                  <a:lnTo>
                    <a:pt x="51" y="82"/>
                  </a:lnTo>
                  <a:lnTo>
                    <a:pt x="51" y="57"/>
                  </a:lnTo>
                  <a:lnTo>
                    <a:pt x="53" y="48"/>
                  </a:lnTo>
                  <a:lnTo>
                    <a:pt x="57" y="42"/>
                  </a:lnTo>
                  <a:lnTo>
                    <a:pt x="59" y="32"/>
                  </a:lnTo>
                  <a:lnTo>
                    <a:pt x="59" y="27"/>
                  </a:lnTo>
                  <a:lnTo>
                    <a:pt x="59" y="21"/>
                  </a:lnTo>
                  <a:lnTo>
                    <a:pt x="59" y="15"/>
                  </a:lnTo>
                  <a:lnTo>
                    <a:pt x="57" y="13"/>
                  </a:lnTo>
                  <a:lnTo>
                    <a:pt x="53" y="8"/>
                  </a:lnTo>
                  <a:lnTo>
                    <a:pt x="51" y="4"/>
                  </a:lnTo>
                  <a:lnTo>
                    <a:pt x="48" y="4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15" y="4"/>
                  </a:lnTo>
                  <a:lnTo>
                    <a:pt x="9" y="4"/>
                  </a:lnTo>
                  <a:lnTo>
                    <a:pt x="7" y="8"/>
                  </a:lnTo>
                  <a:lnTo>
                    <a:pt x="5" y="13"/>
                  </a:lnTo>
                  <a:lnTo>
                    <a:pt x="2" y="15"/>
                  </a:lnTo>
                  <a:close/>
                </a:path>
              </a:pathLst>
            </a:custGeom>
            <a:solidFill>
              <a:srgbClr val="FF7F3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91" name="Freeform 355"/>
            <p:cNvSpPr>
              <a:spLocks/>
            </p:cNvSpPr>
            <p:nvPr/>
          </p:nvSpPr>
          <p:spPr bwMode="auto">
            <a:xfrm>
              <a:off x="653" y="1715"/>
              <a:ext cx="29" cy="48"/>
            </a:xfrm>
            <a:custGeom>
              <a:avLst/>
              <a:gdLst/>
              <a:ahLst/>
              <a:cxnLst>
                <a:cxn ang="0">
                  <a:pos x="6" y="4"/>
                </a:cxn>
                <a:cxn ang="0">
                  <a:pos x="15" y="0"/>
                </a:cxn>
                <a:cxn ang="0">
                  <a:pos x="31" y="0"/>
                </a:cxn>
                <a:cxn ang="0">
                  <a:pos x="40" y="4"/>
                </a:cxn>
                <a:cxn ang="0">
                  <a:pos x="42" y="4"/>
                </a:cxn>
                <a:cxn ang="0">
                  <a:pos x="42" y="10"/>
                </a:cxn>
                <a:cxn ang="0">
                  <a:pos x="46" y="10"/>
                </a:cxn>
                <a:cxn ang="0">
                  <a:pos x="25" y="10"/>
                </a:cxn>
                <a:cxn ang="0">
                  <a:pos x="31" y="12"/>
                </a:cxn>
                <a:cxn ang="0">
                  <a:pos x="40" y="12"/>
                </a:cxn>
                <a:cxn ang="0">
                  <a:pos x="15" y="12"/>
                </a:cxn>
                <a:cxn ang="0">
                  <a:pos x="8" y="12"/>
                </a:cxn>
                <a:cxn ang="0">
                  <a:pos x="6" y="35"/>
                </a:cxn>
                <a:cxn ang="0">
                  <a:pos x="6" y="43"/>
                </a:cxn>
                <a:cxn ang="0">
                  <a:pos x="8" y="48"/>
                </a:cxn>
                <a:cxn ang="0">
                  <a:pos x="0" y="39"/>
                </a:cxn>
                <a:cxn ang="0">
                  <a:pos x="6" y="10"/>
                </a:cxn>
                <a:cxn ang="0">
                  <a:pos x="6" y="4"/>
                </a:cxn>
              </a:cxnLst>
              <a:rect l="0" t="0" r="r" b="b"/>
              <a:pathLst>
                <a:path w="46" h="48">
                  <a:moveTo>
                    <a:pt x="6" y="4"/>
                  </a:moveTo>
                  <a:lnTo>
                    <a:pt x="15" y="0"/>
                  </a:lnTo>
                  <a:lnTo>
                    <a:pt x="31" y="0"/>
                  </a:lnTo>
                  <a:lnTo>
                    <a:pt x="40" y="4"/>
                  </a:lnTo>
                  <a:lnTo>
                    <a:pt x="42" y="4"/>
                  </a:lnTo>
                  <a:lnTo>
                    <a:pt x="42" y="10"/>
                  </a:lnTo>
                  <a:lnTo>
                    <a:pt x="46" y="10"/>
                  </a:lnTo>
                  <a:lnTo>
                    <a:pt x="25" y="10"/>
                  </a:lnTo>
                  <a:lnTo>
                    <a:pt x="31" y="12"/>
                  </a:lnTo>
                  <a:lnTo>
                    <a:pt x="40" y="12"/>
                  </a:lnTo>
                  <a:lnTo>
                    <a:pt x="15" y="12"/>
                  </a:lnTo>
                  <a:lnTo>
                    <a:pt x="8" y="12"/>
                  </a:lnTo>
                  <a:lnTo>
                    <a:pt x="6" y="35"/>
                  </a:lnTo>
                  <a:lnTo>
                    <a:pt x="6" y="43"/>
                  </a:lnTo>
                  <a:lnTo>
                    <a:pt x="8" y="48"/>
                  </a:lnTo>
                  <a:lnTo>
                    <a:pt x="0" y="39"/>
                  </a:lnTo>
                  <a:lnTo>
                    <a:pt x="6" y="10"/>
                  </a:lnTo>
                  <a:lnTo>
                    <a:pt x="6" y="4"/>
                  </a:lnTo>
                  <a:close/>
                </a:path>
              </a:pathLst>
            </a:custGeom>
            <a:solidFill>
              <a:srgbClr val="7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92" name="Freeform 356"/>
            <p:cNvSpPr>
              <a:spLocks/>
            </p:cNvSpPr>
            <p:nvPr/>
          </p:nvSpPr>
          <p:spPr bwMode="auto">
            <a:xfrm>
              <a:off x="640" y="1715"/>
              <a:ext cx="28" cy="48"/>
            </a:xfrm>
            <a:custGeom>
              <a:avLst/>
              <a:gdLst/>
              <a:ahLst/>
              <a:cxnLst>
                <a:cxn ang="0">
                  <a:pos x="40" y="10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6" y="18"/>
                </a:cxn>
                <a:cxn ang="0">
                  <a:pos x="0" y="35"/>
                </a:cxn>
                <a:cxn ang="0">
                  <a:pos x="17" y="35"/>
                </a:cxn>
                <a:cxn ang="0">
                  <a:pos x="28" y="35"/>
                </a:cxn>
                <a:cxn ang="0">
                  <a:pos x="11" y="48"/>
                </a:cxn>
                <a:cxn ang="0">
                  <a:pos x="6" y="48"/>
                </a:cxn>
                <a:cxn ang="0">
                  <a:pos x="34" y="48"/>
                </a:cxn>
                <a:cxn ang="0">
                  <a:pos x="44" y="35"/>
                </a:cxn>
                <a:cxn ang="0">
                  <a:pos x="40" y="10"/>
                </a:cxn>
              </a:cxnLst>
              <a:rect l="0" t="0" r="r" b="b"/>
              <a:pathLst>
                <a:path w="44" h="48">
                  <a:moveTo>
                    <a:pt x="40" y="10"/>
                  </a:moveTo>
                  <a:lnTo>
                    <a:pt x="17" y="0"/>
                  </a:lnTo>
                  <a:lnTo>
                    <a:pt x="0" y="0"/>
                  </a:lnTo>
                  <a:lnTo>
                    <a:pt x="6" y="18"/>
                  </a:lnTo>
                  <a:lnTo>
                    <a:pt x="0" y="35"/>
                  </a:lnTo>
                  <a:lnTo>
                    <a:pt x="17" y="35"/>
                  </a:lnTo>
                  <a:lnTo>
                    <a:pt x="28" y="35"/>
                  </a:lnTo>
                  <a:lnTo>
                    <a:pt x="11" y="48"/>
                  </a:lnTo>
                  <a:lnTo>
                    <a:pt x="6" y="48"/>
                  </a:lnTo>
                  <a:lnTo>
                    <a:pt x="34" y="48"/>
                  </a:lnTo>
                  <a:lnTo>
                    <a:pt x="44" y="35"/>
                  </a:lnTo>
                  <a:lnTo>
                    <a:pt x="40" y="10"/>
                  </a:lnTo>
                  <a:close/>
                </a:path>
              </a:pathLst>
            </a:custGeom>
            <a:solidFill>
              <a:srgbClr val="7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93" name="Freeform 357"/>
            <p:cNvSpPr>
              <a:spLocks/>
            </p:cNvSpPr>
            <p:nvPr/>
          </p:nvSpPr>
          <p:spPr bwMode="auto">
            <a:xfrm>
              <a:off x="659" y="1730"/>
              <a:ext cx="32" cy="47"/>
            </a:xfrm>
            <a:custGeom>
              <a:avLst/>
              <a:gdLst/>
              <a:ahLst/>
              <a:cxnLst>
                <a:cxn ang="0">
                  <a:pos x="39" y="13"/>
                </a:cxn>
                <a:cxn ang="0">
                  <a:pos x="33" y="21"/>
                </a:cxn>
                <a:cxn ang="0">
                  <a:pos x="0" y="38"/>
                </a:cxn>
                <a:cxn ang="0">
                  <a:pos x="18" y="32"/>
                </a:cxn>
                <a:cxn ang="0">
                  <a:pos x="25" y="32"/>
                </a:cxn>
                <a:cxn ang="0">
                  <a:pos x="37" y="32"/>
                </a:cxn>
                <a:cxn ang="0">
                  <a:pos x="41" y="36"/>
                </a:cxn>
                <a:cxn ang="0">
                  <a:pos x="46" y="47"/>
                </a:cxn>
                <a:cxn ang="0">
                  <a:pos x="46" y="13"/>
                </a:cxn>
                <a:cxn ang="0">
                  <a:pos x="44" y="7"/>
                </a:cxn>
                <a:cxn ang="0">
                  <a:pos x="41" y="0"/>
                </a:cxn>
                <a:cxn ang="0">
                  <a:pos x="39" y="13"/>
                </a:cxn>
              </a:cxnLst>
              <a:rect l="0" t="0" r="r" b="b"/>
              <a:pathLst>
                <a:path w="46" h="47">
                  <a:moveTo>
                    <a:pt x="39" y="13"/>
                  </a:moveTo>
                  <a:lnTo>
                    <a:pt x="33" y="21"/>
                  </a:lnTo>
                  <a:lnTo>
                    <a:pt x="0" y="38"/>
                  </a:lnTo>
                  <a:lnTo>
                    <a:pt x="18" y="32"/>
                  </a:lnTo>
                  <a:lnTo>
                    <a:pt x="25" y="32"/>
                  </a:lnTo>
                  <a:lnTo>
                    <a:pt x="37" y="32"/>
                  </a:lnTo>
                  <a:lnTo>
                    <a:pt x="41" y="36"/>
                  </a:lnTo>
                  <a:lnTo>
                    <a:pt x="46" y="47"/>
                  </a:lnTo>
                  <a:lnTo>
                    <a:pt x="46" y="13"/>
                  </a:lnTo>
                  <a:lnTo>
                    <a:pt x="44" y="7"/>
                  </a:lnTo>
                  <a:lnTo>
                    <a:pt x="41" y="0"/>
                  </a:lnTo>
                  <a:lnTo>
                    <a:pt x="39" y="13"/>
                  </a:lnTo>
                  <a:close/>
                </a:path>
              </a:pathLst>
            </a:custGeom>
            <a:solidFill>
              <a:srgbClr val="7F3F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94" name="Freeform 358"/>
            <p:cNvSpPr>
              <a:spLocks/>
            </p:cNvSpPr>
            <p:nvPr/>
          </p:nvSpPr>
          <p:spPr bwMode="auto">
            <a:xfrm>
              <a:off x="655" y="1682"/>
              <a:ext cx="42" cy="66"/>
            </a:xfrm>
            <a:custGeom>
              <a:avLst/>
              <a:gdLst/>
              <a:ahLst/>
              <a:cxnLst>
                <a:cxn ang="0">
                  <a:pos x="15" y="6"/>
                </a:cxn>
                <a:cxn ang="0">
                  <a:pos x="19" y="4"/>
                </a:cxn>
                <a:cxn ang="0">
                  <a:pos x="25" y="0"/>
                </a:cxn>
                <a:cxn ang="0">
                  <a:pos x="32" y="0"/>
                </a:cxn>
                <a:cxn ang="0">
                  <a:pos x="36" y="0"/>
                </a:cxn>
                <a:cxn ang="0">
                  <a:pos x="42" y="0"/>
                </a:cxn>
                <a:cxn ang="0">
                  <a:pos x="46" y="0"/>
                </a:cxn>
                <a:cxn ang="0">
                  <a:pos x="51" y="0"/>
                </a:cxn>
                <a:cxn ang="0">
                  <a:pos x="55" y="4"/>
                </a:cxn>
                <a:cxn ang="0">
                  <a:pos x="61" y="6"/>
                </a:cxn>
                <a:cxn ang="0">
                  <a:pos x="61" y="10"/>
                </a:cxn>
                <a:cxn ang="0">
                  <a:pos x="63" y="15"/>
                </a:cxn>
                <a:cxn ang="0">
                  <a:pos x="63" y="21"/>
                </a:cxn>
                <a:cxn ang="0">
                  <a:pos x="63" y="29"/>
                </a:cxn>
                <a:cxn ang="0">
                  <a:pos x="63" y="38"/>
                </a:cxn>
                <a:cxn ang="0">
                  <a:pos x="61" y="44"/>
                </a:cxn>
                <a:cxn ang="0">
                  <a:pos x="61" y="52"/>
                </a:cxn>
                <a:cxn ang="0">
                  <a:pos x="59" y="55"/>
                </a:cxn>
                <a:cxn ang="0">
                  <a:pos x="55" y="57"/>
                </a:cxn>
                <a:cxn ang="0">
                  <a:pos x="55" y="63"/>
                </a:cxn>
                <a:cxn ang="0">
                  <a:pos x="53" y="69"/>
                </a:cxn>
                <a:cxn ang="0">
                  <a:pos x="51" y="69"/>
                </a:cxn>
                <a:cxn ang="0">
                  <a:pos x="51" y="61"/>
                </a:cxn>
                <a:cxn ang="0">
                  <a:pos x="51" y="57"/>
                </a:cxn>
                <a:cxn ang="0">
                  <a:pos x="51" y="55"/>
                </a:cxn>
                <a:cxn ang="0">
                  <a:pos x="51" y="52"/>
                </a:cxn>
                <a:cxn ang="0">
                  <a:pos x="51" y="44"/>
                </a:cxn>
                <a:cxn ang="0">
                  <a:pos x="51" y="40"/>
                </a:cxn>
                <a:cxn ang="0">
                  <a:pos x="46" y="46"/>
                </a:cxn>
                <a:cxn ang="0">
                  <a:pos x="46" y="50"/>
                </a:cxn>
                <a:cxn ang="0">
                  <a:pos x="46" y="40"/>
                </a:cxn>
                <a:cxn ang="0">
                  <a:pos x="44" y="34"/>
                </a:cxn>
                <a:cxn ang="0">
                  <a:pos x="44" y="27"/>
                </a:cxn>
                <a:cxn ang="0">
                  <a:pos x="44" y="21"/>
                </a:cxn>
                <a:cxn ang="0">
                  <a:pos x="46" y="17"/>
                </a:cxn>
                <a:cxn ang="0">
                  <a:pos x="42" y="21"/>
                </a:cxn>
                <a:cxn ang="0">
                  <a:pos x="36" y="21"/>
                </a:cxn>
                <a:cxn ang="0">
                  <a:pos x="34" y="23"/>
                </a:cxn>
                <a:cxn ang="0">
                  <a:pos x="28" y="23"/>
                </a:cxn>
                <a:cxn ang="0">
                  <a:pos x="25" y="23"/>
                </a:cxn>
                <a:cxn ang="0">
                  <a:pos x="28" y="21"/>
                </a:cxn>
                <a:cxn ang="0">
                  <a:pos x="26" y="21"/>
                </a:cxn>
                <a:cxn ang="0">
                  <a:pos x="19" y="21"/>
                </a:cxn>
                <a:cxn ang="0">
                  <a:pos x="15" y="21"/>
                </a:cxn>
                <a:cxn ang="0">
                  <a:pos x="7" y="21"/>
                </a:cxn>
                <a:cxn ang="0">
                  <a:pos x="5" y="27"/>
                </a:cxn>
                <a:cxn ang="0">
                  <a:pos x="5" y="29"/>
                </a:cxn>
                <a:cxn ang="0">
                  <a:pos x="5" y="23"/>
                </a:cxn>
                <a:cxn ang="0">
                  <a:pos x="0" y="15"/>
                </a:cxn>
                <a:cxn ang="0">
                  <a:pos x="5" y="11"/>
                </a:cxn>
                <a:cxn ang="0">
                  <a:pos x="9" y="10"/>
                </a:cxn>
                <a:cxn ang="0">
                  <a:pos x="15" y="6"/>
                </a:cxn>
              </a:cxnLst>
              <a:rect l="0" t="0" r="r" b="b"/>
              <a:pathLst>
                <a:path w="63" h="69">
                  <a:moveTo>
                    <a:pt x="15" y="6"/>
                  </a:moveTo>
                  <a:lnTo>
                    <a:pt x="19" y="4"/>
                  </a:lnTo>
                  <a:lnTo>
                    <a:pt x="25" y="0"/>
                  </a:lnTo>
                  <a:lnTo>
                    <a:pt x="32" y="0"/>
                  </a:lnTo>
                  <a:lnTo>
                    <a:pt x="36" y="0"/>
                  </a:lnTo>
                  <a:lnTo>
                    <a:pt x="42" y="0"/>
                  </a:lnTo>
                  <a:lnTo>
                    <a:pt x="46" y="0"/>
                  </a:lnTo>
                  <a:lnTo>
                    <a:pt x="51" y="0"/>
                  </a:lnTo>
                  <a:lnTo>
                    <a:pt x="55" y="4"/>
                  </a:lnTo>
                  <a:lnTo>
                    <a:pt x="61" y="6"/>
                  </a:lnTo>
                  <a:lnTo>
                    <a:pt x="61" y="10"/>
                  </a:lnTo>
                  <a:lnTo>
                    <a:pt x="63" y="15"/>
                  </a:lnTo>
                  <a:lnTo>
                    <a:pt x="63" y="21"/>
                  </a:lnTo>
                  <a:lnTo>
                    <a:pt x="63" y="29"/>
                  </a:lnTo>
                  <a:lnTo>
                    <a:pt x="63" y="38"/>
                  </a:lnTo>
                  <a:lnTo>
                    <a:pt x="61" y="44"/>
                  </a:lnTo>
                  <a:lnTo>
                    <a:pt x="61" y="52"/>
                  </a:lnTo>
                  <a:lnTo>
                    <a:pt x="59" y="55"/>
                  </a:lnTo>
                  <a:lnTo>
                    <a:pt x="55" y="57"/>
                  </a:lnTo>
                  <a:lnTo>
                    <a:pt x="55" y="63"/>
                  </a:lnTo>
                  <a:lnTo>
                    <a:pt x="53" y="69"/>
                  </a:lnTo>
                  <a:lnTo>
                    <a:pt x="51" y="69"/>
                  </a:lnTo>
                  <a:lnTo>
                    <a:pt x="51" y="61"/>
                  </a:lnTo>
                  <a:lnTo>
                    <a:pt x="51" y="57"/>
                  </a:lnTo>
                  <a:lnTo>
                    <a:pt x="51" y="55"/>
                  </a:lnTo>
                  <a:lnTo>
                    <a:pt x="51" y="52"/>
                  </a:lnTo>
                  <a:lnTo>
                    <a:pt x="51" y="44"/>
                  </a:lnTo>
                  <a:lnTo>
                    <a:pt x="51" y="40"/>
                  </a:lnTo>
                  <a:lnTo>
                    <a:pt x="46" y="46"/>
                  </a:lnTo>
                  <a:lnTo>
                    <a:pt x="46" y="50"/>
                  </a:lnTo>
                  <a:lnTo>
                    <a:pt x="46" y="40"/>
                  </a:lnTo>
                  <a:lnTo>
                    <a:pt x="44" y="34"/>
                  </a:lnTo>
                  <a:lnTo>
                    <a:pt x="44" y="27"/>
                  </a:lnTo>
                  <a:lnTo>
                    <a:pt x="44" y="21"/>
                  </a:lnTo>
                  <a:lnTo>
                    <a:pt x="46" y="17"/>
                  </a:lnTo>
                  <a:lnTo>
                    <a:pt x="42" y="21"/>
                  </a:lnTo>
                  <a:lnTo>
                    <a:pt x="36" y="21"/>
                  </a:lnTo>
                  <a:lnTo>
                    <a:pt x="34" y="23"/>
                  </a:lnTo>
                  <a:lnTo>
                    <a:pt x="28" y="23"/>
                  </a:lnTo>
                  <a:lnTo>
                    <a:pt x="25" y="23"/>
                  </a:lnTo>
                  <a:lnTo>
                    <a:pt x="28" y="21"/>
                  </a:lnTo>
                  <a:lnTo>
                    <a:pt x="26" y="21"/>
                  </a:lnTo>
                  <a:lnTo>
                    <a:pt x="19" y="21"/>
                  </a:lnTo>
                  <a:lnTo>
                    <a:pt x="15" y="21"/>
                  </a:lnTo>
                  <a:lnTo>
                    <a:pt x="7" y="21"/>
                  </a:lnTo>
                  <a:lnTo>
                    <a:pt x="5" y="27"/>
                  </a:lnTo>
                  <a:lnTo>
                    <a:pt x="5" y="29"/>
                  </a:lnTo>
                  <a:lnTo>
                    <a:pt x="5" y="23"/>
                  </a:lnTo>
                  <a:lnTo>
                    <a:pt x="0" y="15"/>
                  </a:lnTo>
                  <a:lnTo>
                    <a:pt x="5" y="11"/>
                  </a:lnTo>
                  <a:lnTo>
                    <a:pt x="9" y="10"/>
                  </a:lnTo>
                  <a:lnTo>
                    <a:pt x="15" y="6"/>
                  </a:lnTo>
                  <a:close/>
                </a:path>
              </a:pathLst>
            </a:custGeom>
            <a:solidFill>
              <a:srgbClr val="BF7F1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95" name="Freeform 359"/>
            <p:cNvSpPr>
              <a:spLocks/>
            </p:cNvSpPr>
            <p:nvPr/>
          </p:nvSpPr>
          <p:spPr bwMode="auto">
            <a:xfrm>
              <a:off x="586" y="1717"/>
              <a:ext cx="54" cy="81"/>
            </a:xfrm>
            <a:custGeom>
              <a:avLst/>
              <a:gdLst/>
              <a:ahLst/>
              <a:cxnLst>
                <a:cxn ang="0">
                  <a:pos x="35" y="0"/>
                </a:cxn>
                <a:cxn ang="0">
                  <a:pos x="23" y="4"/>
                </a:cxn>
                <a:cxn ang="0">
                  <a:pos x="18" y="10"/>
                </a:cxn>
                <a:cxn ang="0">
                  <a:pos x="12" y="16"/>
                </a:cxn>
                <a:cxn ang="0">
                  <a:pos x="10" y="27"/>
                </a:cxn>
                <a:cxn ang="0">
                  <a:pos x="4" y="44"/>
                </a:cxn>
                <a:cxn ang="0">
                  <a:pos x="0" y="60"/>
                </a:cxn>
                <a:cxn ang="0">
                  <a:pos x="0" y="65"/>
                </a:cxn>
                <a:cxn ang="0">
                  <a:pos x="2" y="71"/>
                </a:cxn>
                <a:cxn ang="0">
                  <a:pos x="4" y="83"/>
                </a:cxn>
                <a:cxn ang="0">
                  <a:pos x="8" y="83"/>
                </a:cxn>
                <a:cxn ang="0">
                  <a:pos x="12" y="79"/>
                </a:cxn>
                <a:cxn ang="0">
                  <a:pos x="18" y="79"/>
                </a:cxn>
                <a:cxn ang="0">
                  <a:pos x="25" y="83"/>
                </a:cxn>
                <a:cxn ang="0">
                  <a:pos x="31" y="84"/>
                </a:cxn>
                <a:cxn ang="0">
                  <a:pos x="31" y="77"/>
                </a:cxn>
                <a:cxn ang="0">
                  <a:pos x="23" y="65"/>
                </a:cxn>
                <a:cxn ang="0">
                  <a:pos x="23" y="48"/>
                </a:cxn>
                <a:cxn ang="0">
                  <a:pos x="23" y="29"/>
                </a:cxn>
                <a:cxn ang="0">
                  <a:pos x="35" y="21"/>
                </a:cxn>
                <a:cxn ang="0">
                  <a:pos x="56" y="18"/>
                </a:cxn>
                <a:cxn ang="0">
                  <a:pos x="64" y="29"/>
                </a:cxn>
                <a:cxn ang="0">
                  <a:pos x="64" y="65"/>
                </a:cxn>
                <a:cxn ang="0">
                  <a:pos x="56" y="77"/>
                </a:cxn>
                <a:cxn ang="0">
                  <a:pos x="56" y="83"/>
                </a:cxn>
                <a:cxn ang="0">
                  <a:pos x="60" y="83"/>
                </a:cxn>
                <a:cxn ang="0">
                  <a:pos x="66" y="83"/>
                </a:cxn>
                <a:cxn ang="0">
                  <a:pos x="71" y="83"/>
                </a:cxn>
                <a:cxn ang="0">
                  <a:pos x="79" y="84"/>
                </a:cxn>
                <a:cxn ang="0">
                  <a:pos x="79" y="77"/>
                </a:cxn>
                <a:cxn ang="0">
                  <a:pos x="83" y="67"/>
                </a:cxn>
                <a:cxn ang="0">
                  <a:pos x="83" y="62"/>
                </a:cxn>
                <a:cxn ang="0">
                  <a:pos x="83" y="56"/>
                </a:cxn>
                <a:cxn ang="0">
                  <a:pos x="83" y="48"/>
                </a:cxn>
                <a:cxn ang="0">
                  <a:pos x="83" y="42"/>
                </a:cxn>
                <a:cxn ang="0">
                  <a:pos x="79" y="35"/>
                </a:cxn>
                <a:cxn ang="0">
                  <a:pos x="79" y="29"/>
                </a:cxn>
                <a:cxn ang="0">
                  <a:pos x="79" y="27"/>
                </a:cxn>
                <a:cxn ang="0">
                  <a:pos x="79" y="21"/>
                </a:cxn>
                <a:cxn ang="0">
                  <a:pos x="75" y="12"/>
                </a:cxn>
                <a:cxn ang="0">
                  <a:pos x="67" y="6"/>
                </a:cxn>
                <a:cxn ang="0">
                  <a:pos x="60" y="0"/>
                </a:cxn>
                <a:cxn ang="0">
                  <a:pos x="50" y="0"/>
                </a:cxn>
                <a:cxn ang="0">
                  <a:pos x="46" y="0"/>
                </a:cxn>
                <a:cxn ang="0">
                  <a:pos x="35" y="0"/>
                </a:cxn>
              </a:cxnLst>
              <a:rect l="0" t="0" r="r" b="b"/>
              <a:pathLst>
                <a:path w="83" h="84">
                  <a:moveTo>
                    <a:pt x="35" y="0"/>
                  </a:moveTo>
                  <a:lnTo>
                    <a:pt x="23" y="4"/>
                  </a:lnTo>
                  <a:lnTo>
                    <a:pt x="18" y="10"/>
                  </a:lnTo>
                  <a:lnTo>
                    <a:pt x="12" y="16"/>
                  </a:lnTo>
                  <a:lnTo>
                    <a:pt x="10" y="27"/>
                  </a:lnTo>
                  <a:lnTo>
                    <a:pt x="4" y="44"/>
                  </a:lnTo>
                  <a:lnTo>
                    <a:pt x="0" y="60"/>
                  </a:lnTo>
                  <a:lnTo>
                    <a:pt x="0" y="65"/>
                  </a:lnTo>
                  <a:lnTo>
                    <a:pt x="2" y="71"/>
                  </a:lnTo>
                  <a:lnTo>
                    <a:pt x="4" y="83"/>
                  </a:lnTo>
                  <a:lnTo>
                    <a:pt x="8" y="83"/>
                  </a:lnTo>
                  <a:lnTo>
                    <a:pt x="12" y="79"/>
                  </a:lnTo>
                  <a:lnTo>
                    <a:pt x="18" y="79"/>
                  </a:lnTo>
                  <a:lnTo>
                    <a:pt x="25" y="83"/>
                  </a:lnTo>
                  <a:lnTo>
                    <a:pt x="31" y="84"/>
                  </a:lnTo>
                  <a:lnTo>
                    <a:pt x="31" y="77"/>
                  </a:lnTo>
                  <a:lnTo>
                    <a:pt x="23" y="65"/>
                  </a:lnTo>
                  <a:lnTo>
                    <a:pt x="23" y="48"/>
                  </a:lnTo>
                  <a:lnTo>
                    <a:pt x="23" y="29"/>
                  </a:lnTo>
                  <a:lnTo>
                    <a:pt x="35" y="21"/>
                  </a:lnTo>
                  <a:lnTo>
                    <a:pt x="56" y="18"/>
                  </a:lnTo>
                  <a:lnTo>
                    <a:pt x="64" y="29"/>
                  </a:lnTo>
                  <a:lnTo>
                    <a:pt x="64" y="65"/>
                  </a:lnTo>
                  <a:lnTo>
                    <a:pt x="56" y="77"/>
                  </a:lnTo>
                  <a:lnTo>
                    <a:pt x="56" y="83"/>
                  </a:lnTo>
                  <a:lnTo>
                    <a:pt x="60" y="83"/>
                  </a:lnTo>
                  <a:lnTo>
                    <a:pt x="66" y="83"/>
                  </a:lnTo>
                  <a:lnTo>
                    <a:pt x="71" y="83"/>
                  </a:lnTo>
                  <a:lnTo>
                    <a:pt x="79" y="84"/>
                  </a:lnTo>
                  <a:lnTo>
                    <a:pt x="79" y="77"/>
                  </a:lnTo>
                  <a:lnTo>
                    <a:pt x="83" y="67"/>
                  </a:lnTo>
                  <a:lnTo>
                    <a:pt x="83" y="62"/>
                  </a:lnTo>
                  <a:lnTo>
                    <a:pt x="83" y="56"/>
                  </a:lnTo>
                  <a:lnTo>
                    <a:pt x="83" y="48"/>
                  </a:lnTo>
                  <a:lnTo>
                    <a:pt x="83" y="42"/>
                  </a:lnTo>
                  <a:lnTo>
                    <a:pt x="79" y="35"/>
                  </a:lnTo>
                  <a:lnTo>
                    <a:pt x="79" y="29"/>
                  </a:lnTo>
                  <a:lnTo>
                    <a:pt x="79" y="27"/>
                  </a:lnTo>
                  <a:lnTo>
                    <a:pt x="79" y="21"/>
                  </a:lnTo>
                  <a:lnTo>
                    <a:pt x="75" y="12"/>
                  </a:lnTo>
                  <a:lnTo>
                    <a:pt x="67" y="6"/>
                  </a:lnTo>
                  <a:lnTo>
                    <a:pt x="60" y="0"/>
                  </a:lnTo>
                  <a:lnTo>
                    <a:pt x="50" y="0"/>
                  </a:lnTo>
                  <a:lnTo>
                    <a:pt x="46" y="0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96" name="Freeform 360"/>
            <p:cNvSpPr>
              <a:spLocks/>
            </p:cNvSpPr>
            <p:nvPr/>
          </p:nvSpPr>
          <p:spPr bwMode="auto">
            <a:xfrm>
              <a:off x="595" y="1730"/>
              <a:ext cx="40" cy="137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1" y="4"/>
                </a:cxn>
                <a:cxn ang="0">
                  <a:pos x="17" y="7"/>
                </a:cxn>
                <a:cxn ang="0">
                  <a:pos x="15" y="13"/>
                </a:cxn>
                <a:cxn ang="0">
                  <a:pos x="13" y="15"/>
                </a:cxn>
                <a:cxn ang="0">
                  <a:pos x="10" y="32"/>
                </a:cxn>
                <a:cxn ang="0">
                  <a:pos x="10" y="42"/>
                </a:cxn>
                <a:cxn ang="0">
                  <a:pos x="15" y="49"/>
                </a:cxn>
                <a:cxn ang="0">
                  <a:pos x="15" y="59"/>
                </a:cxn>
                <a:cxn ang="0">
                  <a:pos x="21" y="65"/>
                </a:cxn>
                <a:cxn ang="0">
                  <a:pos x="21" y="88"/>
                </a:cxn>
                <a:cxn ang="0">
                  <a:pos x="0" y="97"/>
                </a:cxn>
                <a:cxn ang="0">
                  <a:pos x="35" y="141"/>
                </a:cxn>
                <a:cxn ang="0">
                  <a:pos x="65" y="97"/>
                </a:cxn>
                <a:cxn ang="0">
                  <a:pos x="46" y="82"/>
                </a:cxn>
                <a:cxn ang="0">
                  <a:pos x="46" y="69"/>
                </a:cxn>
                <a:cxn ang="0">
                  <a:pos x="50" y="59"/>
                </a:cxn>
                <a:cxn ang="0">
                  <a:pos x="54" y="49"/>
                </a:cxn>
                <a:cxn ang="0">
                  <a:pos x="56" y="44"/>
                </a:cxn>
                <a:cxn ang="0">
                  <a:pos x="56" y="38"/>
                </a:cxn>
                <a:cxn ang="0">
                  <a:pos x="56" y="32"/>
                </a:cxn>
                <a:cxn ang="0">
                  <a:pos x="56" y="21"/>
                </a:cxn>
                <a:cxn ang="0">
                  <a:pos x="56" y="19"/>
                </a:cxn>
                <a:cxn ang="0">
                  <a:pos x="54" y="13"/>
                </a:cxn>
                <a:cxn ang="0">
                  <a:pos x="50" y="7"/>
                </a:cxn>
                <a:cxn ang="0">
                  <a:pos x="46" y="4"/>
                </a:cxn>
                <a:cxn ang="0">
                  <a:pos x="40" y="0"/>
                </a:cxn>
                <a:cxn ang="0">
                  <a:pos x="33" y="0"/>
                </a:cxn>
                <a:cxn ang="0">
                  <a:pos x="25" y="0"/>
                </a:cxn>
              </a:cxnLst>
              <a:rect l="0" t="0" r="r" b="b"/>
              <a:pathLst>
                <a:path w="65" h="141">
                  <a:moveTo>
                    <a:pt x="25" y="0"/>
                  </a:moveTo>
                  <a:lnTo>
                    <a:pt x="21" y="4"/>
                  </a:lnTo>
                  <a:lnTo>
                    <a:pt x="17" y="7"/>
                  </a:lnTo>
                  <a:lnTo>
                    <a:pt x="15" y="13"/>
                  </a:lnTo>
                  <a:lnTo>
                    <a:pt x="13" y="15"/>
                  </a:lnTo>
                  <a:lnTo>
                    <a:pt x="10" y="32"/>
                  </a:lnTo>
                  <a:lnTo>
                    <a:pt x="10" y="42"/>
                  </a:lnTo>
                  <a:lnTo>
                    <a:pt x="15" y="49"/>
                  </a:lnTo>
                  <a:lnTo>
                    <a:pt x="15" y="59"/>
                  </a:lnTo>
                  <a:lnTo>
                    <a:pt x="21" y="65"/>
                  </a:lnTo>
                  <a:lnTo>
                    <a:pt x="21" y="88"/>
                  </a:lnTo>
                  <a:lnTo>
                    <a:pt x="0" y="97"/>
                  </a:lnTo>
                  <a:lnTo>
                    <a:pt x="35" y="141"/>
                  </a:lnTo>
                  <a:lnTo>
                    <a:pt x="65" y="97"/>
                  </a:lnTo>
                  <a:lnTo>
                    <a:pt x="46" y="82"/>
                  </a:lnTo>
                  <a:lnTo>
                    <a:pt x="46" y="69"/>
                  </a:lnTo>
                  <a:lnTo>
                    <a:pt x="50" y="59"/>
                  </a:lnTo>
                  <a:lnTo>
                    <a:pt x="54" y="49"/>
                  </a:lnTo>
                  <a:lnTo>
                    <a:pt x="56" y="44"/>
                  </a:lnTo>
                  <a:lnTo>
                    <a:pt x="56" y="38"/>
                  </a:lnTo>
                  <a:lnTo>
                    <a:pt x="56" y="32"/>
                  </a:lnTo>
                  <a:lnTo>
                    <a:pt x="56" y="21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7"/>
                  </a:lnTo>
                  <a:lnTo>
                    <a:pt x="46" y="4"/>
                  </a:lnTo>
                  <a:lnTo>
                    <a:pt x="40" y="0"/>
                  </a:lnTo>
                  <a:lnTo>
                    <a:pt x="33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97" name="Freeform 361"/>
            <p:cNvSpPr>
              <a:spLocks/>
            </p:cNvSpPr>
            <p:nvPr/>
          </p:nvSpPr>
          <p:spPr bwMode="auto">
            <a:xfrm>
              <a:off x="586" y="1717"/>
              <a:ext cx="54" cy="81"/>
            </a:xfrm>
            <a:custGeom>
              <a:avLst/>
              <a:gdLst/>
              <a:ahLst/>
              <a:cxnLst>
                <a:cxn ang="0">
                  <a:pos x="35" y="0"/>
                </a:cxn>
                <a:cxn ang="0">
                  <a:pos x="23" y="4"/>
                </a:cxn>
                <a:cxn ang="0">
                  <a:pos x="18" y="10"/>
                </a:cxn>
                <a:cxn ang="0">
                  <a:pos x="12" y="16"/>
                </a:cxn>
                <a:cxn ang="0">
                  <a:pos x="10" y="27"/>
                </a:cxn>
                <a:cxn ang="0">
                  <a:pos x="4" y="44"/>
                </a:cxn>
                <a:cxn ang="0">
                  <a:pos x="0" y="60"/>
                </a:cxn>
                <a:cxn ang="0">
                  <a:pos x="0" y="65"/>
                </a:cxn>
                <a:cxn ang="0">
                  <a:pos x="2" y="71"/>
                </a:cxn>
                <a:cxn ang="0">
                  <a:pos x="4" y="83"/>
                </a:cxn>
                <a:cxn ang="0">
                  <a:pos x="8" y="83"/>
                </a:cxn>
                <a:cxn ang="0">
                  <a:pos x="12" y="79"/>
                </a:cxn>
                <a:cxn ang="0">
                  <a:pos x="18" y="79"/>
                </a:cxn>
                <a:cxn ang="0">
                  <a:pos x="25" y="83"/>
                </a:cxn>
                <a:cxn ang="0">
                  <a:pos x="31" y="84"/>
                </a:cxn>
                <a:cxn ang="0">
                  <a:pos x="31" y="77"/>
                </a:cxn>
                <a:cxn ang="0">
                  <a:pos x="23" y="65"/>
                </a:cxn>
                <a:cxn ang="0">
                  <a:pos x="23" y="48"/>
                </a:cxn>
                <a:cxn ang="0">
                  <a:pos x="23" y="29"/>
                </a:cxn>
                <a:cxn ang="0">
                  <a:pos x="35" y="21"/>
                </a:cxn>
                <a:cxn ang="0">
                  <a:pos x="56" y="18"/>
                </a:cxn>
                <a:cxn ang="0">
                  <a:pos x="64" y="29"/>
                </a:cxn>
                <a:cxn ang="0">
                  <a:pos x="64" y="65"/>
                </a:cxn>
                <a:cxn ang="0">
                  <a:pos x="56" y="77"/>
                </a:cxn>
                <a:cxn ang="0">
                  <a:pos x="56" y="83"/>
                </a:cxn>
                <a:cxn ang="0">
                  <a:pos x="60" y="83"/>
                </a:cxn>
                <a:cxn ang="0">
                  <a:pos x="66" y="83"/>
                </a:cxn>
                <a:cxn ang="0">
                  <a:pos x="71" y="83"/>
                </a:cxn>
                <a:cxn ang="0">
                  <a:pos x="79" y="84"/>
                </a:cxn>
                <a:cxn ang="0">
                  <a:pos x="79" y="77"/>
                </a:cxn>
                <a:cxn ang="0">
                  <a:pos x="83" y="67"/>
                </a:cxn>
                <a:cxn ang="0">
                  <a:pos x="83" y="62"/>
                </a:cxn>
                <a:cxn ang="0">
                  <a:pos x="83" y="56"/>
                </a:cxn>
                <a:cxn ang="0">
                  <a:pos x="83" y="48"/>
                </a:cxn>
                <a:cxn ang="0">
                  <a:pos x="83" y="42"/>
                </a:cxn>
                <a:cxn ang="0">
                  <a:pos x="79" y="35"/>
                </a:cxn>
                <a:cxn ang="0">
                  <a:pos x="79" y="29"/>
                </a:cxn>
                <a:cxn ang="0">
                  <a:pos x="79" y="27"/>
                </a:cxn>
                <a:cxn ang="0">
                  <a:pos x="79" y="21"/>
                </a:cxn>
                <a:cxn ang="0">
                  <a:pos x="75" y="12"/>
                </a:cxn>
                <a:cxn ang="0">
                  <a:pos x="67" y="6"/>
                </a:cxn>
                <a:cxn ang="0">
                  <a:pos x="60" y="0"/>
                </a:cxn>
                <a:cxn ang="0">
                  <a:pos x="50" y="0"/>
                </a:cxn>
                <a:cxn ang="0">
                  <a:pos x="46" y="0"/>
                </a:cxn>
                <a:cxn ang="0">
                  <a:pos x="35" y="0"/>
                </a:cxn>
              </a:cxnLst>
              <a:rect l="0" t="0" r="r" b="b"/>
              <a:pathLst>
                <a:path w="83" h="84">
                  <a:moveTo>
                    <a:pt x="35" y="0"/>
                  </a:moveTo>
                  <a:lnTo>
                    <a:pt x="23" y="4"/>
                  </a:lnTo>
                  <a:lnTo>
                    <a:pt x="18" y="10"/>
                  </a:lnTo>
                  <a:lnTo>
                    <a:pt x="12" y="16"/>
                  </a:lnTo>
                  <a:lnTo>
                    <a:pt x="10" y="27"/>
                  </a:lnTo>
                  <a:lnTo>
                    <a:pt x="4" y="44"/>
                  </a:lnTo>
                  <a:lnTo>
                    <a:pt x="0" y="60"/>
                  </a:lnTo>
                  <a:lnTo>
                    <a:pt x="0" y="65"/>
                  </a:lnTo>
                  <a:lnTo>
                    <a:pt x="2" y="71"/>
                  </a:lnTo>
                  <a:lnTo>
                    <a:pt x="4" y="83"/>
                  </a:lnTo>
                  <a:lnTo>
                    <a:pt x="8" y="83"/>
                  </a:lnTo>
                  <a:lnTo>
                    <a:pt x="12" y="79"/>
                  </a:lnTo>
                  <a:lnTo>
                    <a:pt x="18" y="79"/>
                  </a:lnTo>
                  <a:lnTo>
                    <a:pt x="25" y="83"/>
                  </a:lnTo>
                  <a:lnTo>
                    <a:pt x="31" y="84"/>
                  </a:lnTo>
                  <a:lnTo>
                    <a:pt x="31" y="77"/>
                  </a:lnTo>
                  <a:lnTo>
                    <a:pt x="23" y="65"/>
                  </a:lnTo>
                  <a:lnTo>
                    <a:pt x="23" y="48"/>
                  </a:lnTo>
                  <a:lnTo>
                    <a:pt x="23" y="29"/>
                  </a:lnTo>
                  <a:lnTo>
                    <a:pt x="35" y="21"/>
                  </a:lnTo>
                  <a:lnTo>
                    <a:pt x="56" y="18"/>
                  </a:lnTo>
                  <a:lnTo>
                    <a:pt x="64" y="29"/>
                  </a:lnTo>
                  <a:lnTo>
                    <a:pt x="64" y="65"/>
                  </a:lnTo>
                  <a:lnTo>
                    <a:pt x="56" y="77"/>
                  </a:lnTo>
                  <a:lnTo>
                    <a:pt x="56" y="83"/>
                  </a:lnTo>
                  <a:lnTo>
                    <a:pt x="60" y="83"/>
                  </a:lnTo>
                  <a:lnTo>
                    <a:pt x="66" y="83"/>
                  </a:lnTo>
                  <a:lnTo>
                    <a:pt x="71" y="83"/>
                  </a:lnTo>
                  <a:lnTo>
                    <a:pt x="79" y="84"/>
                  </a:lnTo>
                  <a:lnTo>
                    <a:pt x="79" y="77"/>
                  </a:lnTo>
                  <a:lnTo>
                    <a:pt x="83" y="67"/>
                  </a:lnTo>
                  <a:lnTo>
                    <a:pt x="83" y="62"/>
                  </a:lnTo>
                  <a:lnTo>
                    <a:pt x="83" y="56"/>
                  </a:lnTo>
                  <a:lnTo>
                    <a:pt x="83" y="48"/>
                  </a:lnTo>
                  <a:lnTo>
                    <a:pt x="83" y="42"/>
                  </a:lnTo>
                  <a:lnTo>
                    <a:pt x="79" y="35"/>
                  </a:lnTo>
                  <a:lnTo>
                    <a:pt x="79" y="29"/>
                  </a:lnTo>
                  <a:lnTo>
                    <a:pt x="79" y="27"/>
                  </a:lnTo>
                  <a:lnTo>
                    <a:pt x="79" y="21"/>
                  </a:lnTo>
                  <a:lnTo>
                    <a:pt x="75" y="12"/>
                  </a:lnTo>
                  <a:lnTo>
                    <a:pt x="67" y="6"/>
                  </a:lnTo>
                  <a:lnTo>
                    <a:pt x="60" y="0"/>
                  </a:lnTo>
                  <a:lnTo>
                    <a:pt x="50" y="0"/>
                  </a:lnTo>
                  <a:lnTo>
                    <a:pt x="46" y="0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98" name="Freeform 362"/>
            <p:cNvSpPr>
              <a:spLocks/>
            </p:cNvSpPr>
            <p:nvPr/>
          </p:nvSpPr>
          <p:spPr bwMode="auto">
            <a:xfrm>
              <a:off x="595" y="1730"/>
              <a:ext cx="40" cy="137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1" y="4"/>
                </a:cxn>
                <a:cxn ang="0">
                  <a:pos x="17" y="7"/>
                </a:cxn>
                <a:cxn ang="0">
                  <a:pos x="15" y="13"/>
                </a:cxn>
                <a:cxn ang="0">
                  <a:pos x="13" y="15"/>
                </a:cxn>
                <a:cxn ang="0">
                  <a:pos x="10" y="32"/>
                </a:cxn>
                <a:cxn ang="0">
                  <a:pos x="10" y="42"/>
                </a:cxn>
                <a:cxn ang="0">
                  <a:pos x="15" y="49"/>
                </a:cxn>
                <a:cxn ang="0">
                  <a:pos x="15" y="59"/>
                </a:cxn>
                <a:cxn ang="0">
                  <a:pos x="21" y="65"/>
                </a:cxn>
                <a:cxn ang="0">
                  <a:pos x="21" y="88"/>
                </a:cxn>
                <a:cxn ang="0">
                  <a:pos x="0" y="97"/>
                </a:cxn>
                <a:cxn ang="0">
                  <a:pos x="35" y="141"/>
                </a:cxn>
                <a:cxn ang="0">
                  <a:pos x="65" y="97"/>
                </a:cxn>
                <a:cxn ang="0">
                  <a:pos x="46" y="82"/>
                </a:cxn>
                <a:cxn ang="0">
                  <a:pos x="46" y="69"/>
                </a:cxn>
                <a:cxn ang="0">
                  <a:pos x="50" y="59"/>
                </a:cxn>
                <a:cxn ang="0">
                  <a:pos x="54" y="49"/>
                </a:cxn>
                <a:cxn ang="0">
                  <a:pos x="56" y="44"/>
                </a:cxn>
                <a:cxn ang="0">
                  <a:pos x="56" y="38"/>
                </a:cxn>
                <a:cxn ang="0">
                  <a:pos x="56" y="32"/>
                </a:cxn>
                <a:cxn ang="0">
                  <a:pos x="56" y="21"/>
                </a:cxn>
                <a:cxn ang="0">
                  <a:pos x="56" y="19"/>
                </a:cxn>
                <a:cxn ang="0">
                  <a:pos x="54" y="13"/>
                </a:cxn>
                <a:cxn ang="0">
                  <a:pos x="50" y="7"/>
                </a:cxn>
                <a:cxn ang="0">
                  <a:pos x="46" y="4"/>
                </a:cxn>
                <a:cxn ang="0">
                  <a:pos x="40" y="0"/>
                </a:cxn>
                <a:cxn ang="0">
                  <a:pos x="33" y="0"/>
                </a:cxn>
                <a:cxn ang="0">
                  <a:pos x="25" y="0"/>
                </a:cxn>
              </a:cxnLst>
              <a:rect l="0" t="0" r="r" b="b"/>
              <a:pathLst>
                <a:path w="65" h="141">
                  <a:moveTo>
                    <a:pt x="25" y="0"/>
                  </a:moveTo>
                  <a:lnTo>
                    <a:pt x="21" y="4"/>
                  </a:lnTo>
                  <a:lnTo>
                    <a:pt x="17" y="7"/>
                  </a:lnTo>
                  <a:lnTo>
                    <a:pt x="15" y="13"/>
                  </a:lnTo>
                  <a:lnTo>
                    <a:pt x="13" y="15"/>
                  </a:lnTo>
                  <a:lnTo>
                    <a:pt x="10" y="32"/>
                  </a:lnTo>
                  <a:lnTo>
                    <a:pt x="10" y="42"/>
                  </a:lnTo>
                  <a:lnTo>
                    <a:pt x="15" y="49"/>
                  </a:lnTo>
                  <a:lnTo>
                    <a:pt x="15" y="59"/>
                  </a:lnTo>
                  <a:lnTo>
                    <a:pt x="21" y="65"/>
                  </a:lnTo>
                  <a:lnTo>
                    <a:pt x="21" y="88"/>
                  </a:lnTo>
                  <a:lnTo>
                    <a:pt x="0" y="97"/>
                  </a:lnTo>
                  <a:lnTo>
                    <a:pt x="35" y="141"/>
                  </a:lnTo>
                  <a:lnTo>
                    <a:pt x="65" y="97"/>
                  </a:lnTo>
                  <a:lnTo>
                    <a:pt x="46" y="82"/>
                  </a:lnTo>
                  <a:lnTo>
                    <a:pt x="46" y="69"/>
                  </a:lnTo>
                  <a:lnTo>
                    <a:pt x="50" y="59"/>
                  </a:lnTo>
                  <a:lnTo>
                    <a:pt x="54" y="49"/>
                  </a:lnTo>
                  <a:lnTo>
                    <a:pt x="56" y="44"/>
                  </a:lnTo>
                  <a:lnTo>
                    <a:pt x="56" y="38"/>
                  </a:lnTo>
                  <a:lnTo>
                    <a:pt x="56" y="32"/>
                  </a:lnTo>
                  <a:lnTo>
                    <a:pt x="56" y="21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7"/>
                  </a:lnTo>
                  <a:lnTo>
                    <a:pt x="46" y="4"/>
                  </a:lnTo>
                  <a:lnTo>
                    <a:pt x="40" y="0"/>
                  </a:lnTo>
                  <a:lnTo>
                    <a:pt x="33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699" name="Freeform 363"/>
            <p:cNvSpPr>
              <a:spLocks/>
            </p:cNvSpPr>
            <p:nvPr/>
          </p:nvSpPr>
          <p:spPr bwMode="auto">
            <a:xfrm>
              <a:off x="584" y="2077"/>
              <a:ext cx="58" cy="235"/>
            </a:xfrm>
            <a:custGeom>
              <a:avLst/>
              <a:gdLst/>
              <a:ahLst/>
              <a:cxnLst>
                <a:cxn ang="0">
                  <a:pos x="17" y="6"/>
                </a:cxn>
                <a:cxn ang="0">
                  <a:pos x="17" y="73"/>
                </a:cxn>
                <a:cxn ang="0">
                  <a:pos x="17" y="132"/>
                </a:cxn>
                <a:cxn ang="0">
                  <a:pos x="19" y="187"/>
                </a:cxn>
                <a:cxn ang="0">
                  <a:pos x="11" y="214"/>
                </a:cxn>
                <a:cxn ang="0">
                  <a:pos x="3" y="227"/>
                </a:cxn>
                <a:cxn ang="0">
                  <a:pos x="0" y="231"/>
                </a:cxn>
                <a:cxn ang="0">
                  <a:pos x="3" y="239"/>
                </a:cxn>
                <a:cxn ang="0">
                  <a:pos x="19" y="239"/>
                </a:cxn>
                <a:cxn ang="0">
                  <a:pos x="34" y="204"/>
                </a:cxn>
                <a:cxn ang="0">
                  <a:pos x="34" y="187"/>
                </a:cxn>
                <a:cxn ang="0">
                  <a:pos x="46" y="120"/>
                </a:cxn>
                <a:cxn ang="0">
                  <a:pos x="48" y="105"/>
                </a:cxn>
                <a:cxn ang="0">
                  <a:pos x="48" y="134"/>
                </a:cxn>
                <a:cxn ang="0">
                  <a:pos x="53" y="182"/>
                </a:cxn>
                <a:cxn ang="0">
                  <a:pos x="49" y="199"/>
                </a:cxn>
                <a:cxn ang="0">
                  <a:pos x="57" y="220"/>
                </a:cxn>
                <a:cxn ang="0">
                  <a:pos x="69" y="233"/>
                </a:cxn>
                <a:cxn ang="0">
                  <a:pos x="80" y="233"/>
                </a:cxn>
                <a:cxn ang="0">
                  <a:pos x="86" y="231"/>
                </a:cxn>
                <a:cxn ang="0">
                  <a:pos x="70" y="199"/>
                </a:cxn>
                <a:cxn ang="0">
                  <a:pos x="70" y="183"/>
                </a:cxn>
                <a:cxn ang="0">
                  <a:pos x="72" y="153"/>
                </a:cxn>
                <a:cxn ang="0">
                  <a:pos x="78" y="99"/>
                </a:cxn>
                <a:cxn ang="0">
                  <a:pos x="88" y="0"/>
                </a:cxn>
                <a:cxn ang="0">
                  <a:pos x="17" y="6"/>
                </a:cxn>
              </a:cxnLst>
              <a:rect l="0" t="0" r="r" b="b"/>
              <a:pathLst>
                <a:path w="88" h="239">
                  <a:moveTo>
                    <a:pt x="17" y="6"/>
                  </a:moveTo>
                  <a:lnTo>
                    <a:pt x="17" y="73"/>
                  </a:lnTo>
                  <a:lnTo>
                    <a:pt x="17" y="132"/>
                  </a:lnTo>
                  <a:lnTo>
                    <a:pt x="19" y="187"/>
                  </a:lnTo>
                  <a:lnTo>
                    <a:pt x="11" y="214"/>
                  </a:lnTo>
                  <a:lnTo>
                    <a:pt x="3" y="227"/>
                  </a:lnTo>
                  <a:lnTo>
                    <a:pt x="0" y="231"/>
                  </a:lnTo>
                  <a:lnTo>
                    <a:pt x="3" y="239"/>
                  </a:lnTo>
                  <a:lnTo>
                    <a:pt x="19" y="239"/>
                  </a:lnTo>
                  <a:lnTo>
                    <a:pt x="34" y="204"/>
                  </a:lnTo>
                  <a:lnTo>
                    <a:pt x="34" y="187"/>
                  </a:lnTo>
                  <a:lnTo>
                    <a:pt x="46" y="120"/>
                  </a:lnTo>
                  <a:lnTo>
                    <a:pt x="48" y="105"/>
                  </a:lnTo>
                  <a:lnTo>
                    <a:pt x="48" y="134"/>
                  </a:lnTo>
                  <a:lnTo>
                    <a:pt x="53" y="182"/>
                  </a:lnTo>
                  <a:lnTo>
                    <a:pt x="49" y="199"/>
                  </a:lnTo>
                  <a:lnTo>
                    <a:pt x="57" y="220"/>
                  </a:lnTo>
                  <a:lnTo>
                    <a:pt x="69" y="233"/>
                  </a:lnTo>
                  <a:lnTo>
                    <a:pt x="80" y="233"/>
                  </a:lnTo>
                  <a:lnTo>
                    <a:pt x="86" y="231"/>
                  </a:lnTo>
                  <a:lnTo>
                    <a:pt x="70" y="199"/>
                  </a:lnTo>
                  <a:lnTo>
                    <a:pt x="70" y="183"/>
                  </a:lnTo>
                  <a:lnTo>
                    <a:pt x="72" y="153"/>
                  </a:lnTo>
                  <a:lnTo>
                    <a:pt x="78" y="99"/>
                  </a:lnTo>
                  <a:lnTo>
                    <a:pt x="88" y="0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00" name="Freeform 364"/>
            <p:cNvSpPr>
              <a:spLocks/>
            </p:cNvSpPr>
            <p:nvPr/>
          </p:nvSpPr>
          <p:spPr bwMode="auto">
            <a:xfrm>
              <a:off x="631" y="2008"/>
              <a:ext cx="31" cy="48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25"/>
                </a:cxn>
                <a:cxn ang="0">
                  <a:pos x="0" y="48"/>
                </a:cxn>
                <a:cxn ang="0">
                  <a:pos x="21" y="4"/>
                </a:cxn>
                <a:cxn ang="0">
                  <a:pos x="46" y="0"/>
                </a:cxn>
              </a:cxnLst>
              <a:rect l="0" t="0" r="r" b="b"/>
              <a:pathLst>
                <a:path w="46" h="48">
                  <a:moveTo>
                    <a:pt x="46" y="0"/>
                  </a:moveTo>
                  <a:lnTo>
                    <a:pt x="46" y="25"/>
                  </a:lnTo>
                  <a:lnTo>
                    <a:pt x="0" y="48"/>
                  </a:lnTo>
                  <a:lnTo>
                    <a:pt x="21" y="4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01" name="Freeform 365"/>
            <p:cNvSpPr>
              <a:spLocks/>
            </p:cNvSpPr>
            <p:nvPr/>
          </p:nvSpPr>
          <p:spPr bwMode="auto">
            <a:xfrm>
              <a:off x="587" y="2077"/>
              <a:ext cx="32" cy="110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34"/>
                </a:cxn>
                <a:cxn ang="0">
                  <a:pos x="35" y="55"/>
                </a:cxn>
                <a:cxn ang="0">
                  <a:pos x="23" y="78"/>
                </a:cxn>
                <a:cxn ang="0">
                  <a:pos x="0" y="99"/>
                </a:cxn>
                <a:cxn ang="0">
                  <a:pos x="0" y="109"/>
                </a:cxn>
                <a:cxn ang="0">
                  <a:pos x="46" y="0"/>
                </a:cxn>
              </a:cxnLst>
              <a:rect l="0" t="0" r="r" b="b"/>
              <a:pathLst>
                <a:path w="46" h="109">
                  <a:moveTo>
                    <a:pt x="46" y="0"/>
                  </a:moveTo>
                  <a:lnTo>
                    <a:pt x="46" y="34"/>
                  </a:lnTo>
                  <a:lnTo>
                    <a:pt x="35" y="55"/>
                  </a:lnTo>
                  <a:lnTo>
                    <a:pt x="23" y="78"/>
                  </a:lnTo>
                  <a:lnTo>
                    <a:pt x="0" y="99"/>
                  </a:lnTo>
                  <a:lnTo>
                    <a:pt x="0" y="109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02" name="Freeform 366"/>
            <p:cNvSpPr>
              <a:spLocks/>
            </p:cNvSpPr>
            <p:nvPr/>
          </p:nvSpPr>
          <p:spPr bwMode="auto">
            <a:xfrm>
              <a:off x="584" y="2077"/>
              <a:ext cx="58" cy="235"/>
            </a:xfrm>
            <a:custGeom>
              <a:avLst/>
              <a:gdLst/>
              <a:ahLst/>
              <a:cxnLst>
                <a:cxn ang="0">
                  <a:pos x="17" y="6"/>
                </a:cxn>
                <a:cxn ang="0">
                  <a:pos x="17" y="73"/>
                </a:cxn>
                <a:cxn ang="0">
                  <a:pos x="17" y="132"/>
                </a:cxn>
                <a:cxn ang="0">
                  <a:pos x="19" y="187"/>
                </a:cxn>
                <a:cxn ang="0">
                  <a:pos x="11" y="214"/>
                </a:cxn>
                <a:cxn ang="0">
                  <a:pos x="3" y="227"/>
                </a:cxn>
                <a:cxn ang="0">
                  <a:pos x="0" y="231"/>
                </a:cxn>
                <a:cxn ang="0">
                  <a:pos x="3" y="239"/>
                </a:cxn>
                <a:cxn ang="0">
                  <a:pos x="19" y="239"/>
                </a:cxn>
                <a:cxn ang="0">
                  <a:pos x="34" y="204"/>
                </a:cxn>
                <a:cxn ang="0">
                  <a:pos x="34" y="187"/>
                </a:cxn>
                <a:cxn ang="0">
                  <a:pos x="46" y="120"/>
                </a:cxn>
                <a:cxn ang="0">
                  <a:pos x="48" y="105"/>
                </a:cxn>
                <a:cxn ang="0">
                  <a:pos x="48" y="134"/>
                </a:cxn>
                <a:cxn ang="0">
                  <a:pos x="53" y="182"/>
                </a:cxn>
                <a:cxn ang="0">
                  <a:pos x="49" y="199"/>
                </a:cxn>
                <a:cxn ang="0">
                  <a:pos x="57" y="220"/>
                </a:cxn>
                <a:cxn ang="0">
                  <a:pos x="69" y="233"/>
                </a:cxn>
                <a:cxn ang="0">
                  <a:pos x="80" y="233"/>
                </a:cxn>
                <a:cxn ang="0">
                  <a:pos x="86" y="231"/>
                </a:cxn>
                <a:cxn ang="0">
                  <a:pos x="70" y="199"/>
                </a:cxn>
                <a:cxn ang="0">
                  <a:pos x="70" y="183"/>
                </a:cxn>
                <a:cxn ang="0">
                  <a:pos x="72" y="153"/>
                </a:cxn>
                <a:cxn ang="0">
                  <a:pos x="78" y="99"/>
                </a:cxn>
                <a:cxn ang="0">
                  <a:pos x="88" y="0"/>
                </a:cxn>
                <a:cxn ang="0">
                  <a:pos x="17" y="6"/>
                </a:cxn>
              </a:cxnLst>
              <a:rect l="0" t="0" r="r" b="b"/>
              <a:pathLst>
                <a:path w="88" h="239">
                  <a:moveTo>
                    <a:pt x="17" y="6"/>
                  </a:moveTo>
                  <a:lnTo>
                    <a:pt x="17" y="73"/>
                  </a:lnTo>
                  <a:lnTo>
                    <a:pt x="17" y="132"/>
                  </a:lnTo>
                  <a:lnTo>
                    <a:pt x="19" y="187"/>
                  </a:lnTo>
                  <a:lnTo>
                    <a:pt x="11" y="214"/>
                  </a:lnTo>
                  <a:lnTo>
                    <a:pt x="3" y="227"/>
                  </a:lnTo>
                  <a:lnTo>
                    <a:pt x="0" y="231"/>
                  </a:lnTo>
                  <a:lnTo>
                    <a:pt x="3" y="239"/>
                  </a:lnTo>
                  <a:lnTo>
                    <a:pt x="19" y="239"/>
                  </a:lnTo>
                  <a:lnTo>
                    <a:pt x="34" y="204"/>
                  </a:lnTo>
                  <a:lnTo>
                    <a:pt x="34" y="187"/>
                  </a:lnTo>
                  <a:lnTo>
                    <a:pt x="46" y="120"/>
                  </a:lnTo>
                  <a:lnTo>
                    <a:pt x="48" y="105"/>
                  </a:lnTo>
                  <a:lnTo>
                    <a:pt x="48" y="134"/>
                  </a:lnTo>
                  <a:lnTo>
                    <a:pt x="53" y="182"/>
                  </a:lnTo>
                  <a:lnTo>
                    <a:pt x="49" y="199"/>
                  </a:lnTo>
                  <a:lnTo>
                    <a:pt x="57" y="220"/>
                  </a:lnTo>
                  <a:lnTo>
                    <a:pt x="69" y="233"/>
                  </a:lnTo>
                  <a:lnTo>
                    <a:pt x="80" y="233"/>
                  </a:lnTo>
                  <a:lnTo>
                    <a:pt x="86" y="231"/>
                  </a:lnTo>
                  <a:lnTo>
                    <a:pt x="70" y="199"/>
                  </a:lnTo>
                  <a:lnTo>
                    <a:pt x="70" y="183"/>
                  </a:lnTo>
                  <a:lnTo>
                    <a:pt x="72" y="153"/>
                  </a:lnTo>
                  <a:lnTo>
                    <a:pt x="78" y="99"/>
                  </a:lnTo>
                  <a:lnTo>
                    <a:pt x="88" y="0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03" name="Freeform 367"/>
            <p:cNvSpPr>
              <a:spLocks/>
            </p:cNvSpPr>
            <p:nvPr/>
          </p:nvSpPr>
          <p:spPr bwMode="auto">
            <a:xfrm>
              <a:off x="631" y="2008"/>
              <a:ext cx="31" cy="48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25"/>
                </a:cxn>
                <a:cxn ang="0">
                  <a:pos x="0" y="48"/>
                </a:cxn>
                <a:cxn ang="0">
                  <a:pos x="21" y="4"/>
                </a:cxn>
                <a:cxn ang="0">
                  <a:pos x="46" y="0"/>
                </a:cxn>
              </a:cxnLst>
              <a:rect l="0" t="0" r="r" b="b"/>
              <a:pathLst>
                <a:path w="46" h="48">
                  <a:moveTo>
                    <a:pt x="46" y="0"/>
                  </a:moveTo>
                  <a:lnTo>
                    <a:pt x="46" y="25"/>
                  </a:lnTo>
                  <a:lnTo>
                    <a:pt x="0" y="48"/>
                  </a:lnTo>
                  <a:lnTo>
                    <a:pt x="21" y="4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04" name="Freeform 368"/>
            <p:cNvSpPr>
              <a:spLocks/>
            </p:cNvSpPr>
            <p:nvPr/>
          </p:nvSpPr>
          <p:spPr bwMode="auto">
            <a:xfrm>
              <a:off x="584" y="2077"/>
              <a:ext cx="58" cy="235"/>
            </a:xfrm>
            <a:custGeom>
              <a:avLst/>
              <a:gdLst/>
              <a:ahLst/>
              <a:cxnLst>
                <a:cxn ang="0">
                  <a:pos x="17" y="6"/>
                </a:cxn>
                <a:cxn ang="0">
                  <a:pos x="17" y="73"/>
                </a:cxn>
                <a:cxn ang="0">
                  <a:pos x="17" y="132"/>
                </a:cxn>
                <a:cxn ang="0">
                  <a:pos x="19" y="187"/>
                </a:cxn>
                <a:cxn ang="0">
                  <a:pos x="11" y="214"/>
                </a:cxn>
                <a:cxn ang="0">
                  <a:pos x="3" y="227"/>
                </a:cxn>
                <a:cxn ang="0">
                  <a:pos x="0" y="231"/>
                </a:cxn>
                <a:cxn ang="0">
                  <a:pos x="3" y="239"/>
                </a:cxn>
                <a:cxn ang="0">
                  <a:pos x="19" y="239"/>
                </a:cxn>
                <a:cxn ang="0">
                  <a:pos x="34" y="204"/>
                </a:cxn>
                <a:cxn ang="0">
                  <a:pos x="34" y="187"/>
                </a:cxn>
                <a:cxn ang="0">
                  <a:pos x="46" y="120"/>
                </a:cxn>
                <a:cxn ang="0">
                  <a:pos x="48" y="105"/>
                </a:cxn>
                <a:cxn ang="0">
                  <a:pos x="48" y="134"/>
                </a:cxn>
                <a:cxn ang="0">
                  <a:pos x="53" y="182"/>
                </a:cxn>
                <a:cxn ang="0">
                  <a:pos x="49" y="199"/>
                </a:cxn>
                <a:cxn ang="0">
                  <a:pos x="57" y="220"/>
                </a:cxn>
                <a:cxn ang="0">
                  <a:pos x="69" y="233"/>
                </a:cxn>
                <a:cxn ang="0">
                  <a:pos x="80" y="233"/>
                </a:cxn>
                <a:cxn ang="0">
                  <a:pos x="86" y="231"/>
                </a:cxn>
                <a:cxn ang="0">
                  <a:pos x="70" y="199"/>
                </a:cxn>
                <a:cxn ang="0">
                  <a:pos x="70" y="183"/>
                </a:cxn>
                <a:cxn ang="0">
                  <a:pos x="72" y="153"/>
                </a:cxn>
                <a:cxn ang="0">
                  <a:pos x="78" y="99"/>
                </a:cxn>
                <a:cxn ang="0">
                  <a:pos x="88" y="0"/>
                </a:cxn>
                <a:cxn ang="0">
                  <a:pos x="17" y="6"/>
                </a:cxn>
              </a:cxnLst>
              <a:rect l="0" t="0" r="r" b="b"/>
              <a:pathLst>
                <a:path w="88" h="239">
                  <a:moveTo>
                    <a:pt x="17" y="6"/>
                  </a:moveTo>
                  <a:lnTo>
                    <a:pt x="17" y="73"/>
                  </a:lnTo>
                  <a:lnTo>
                    <a:pt x="17" y="132"/>
                  </a:lnTo>
                  <a:lnTo>
                    <a:pt x="19" y="187"/>
                  </a:lnTo>
                  <a:lnTo>
                    <a:pt x="11" y="214"/>
                  </a:lnTo>
                  <a:lnTo>
                    <a:pt x="3" y="227"/>
                  </a:lnTo>
                  <a:lnTo>
                    <a:pt x="0" y="231"/>
                  </a:lnTo>
                  <a:lnTo>
                    <a:pt x="3" y="239"/>
                  </a:lnTo>
                  <a:lnTo>
                    <a:pt x="19" y="239"/>
                  </a:lnTo>
                  <a:lnTo>
                    <a:pt x="34" y="204"/>
                  </a:lnTo>
                  <a:lnTo>
                    <a:pt x="34" y="187"/>
                  </a:lnTo>
                  <a:lnTo>
                    <a:pt x="46" y="120"/>
                  </a:lnTo>
                  <a:lnTo>
                    <a:pt x="48" y="105"/>
                  </a:lnTo>
                  <a:lnTo>
                    <a:pt x="48" y="134"/>
                  </a:lnTo>
                  <a:lnTo>
                    <a:pt x="53" y="182"/>
                  </a:lnTo>
                  <a:lnTo>
                    <a:pt x="49" y="199"/>
                  </a:lnTo>
                  <a:lnTo>
                    <a:pt x="57" y="220"/>
                  </a:lnTo>
                  <a:lnTo>
                    <a:pt x="69" y="233"/>
                  </a:lnTo>
                  <a:lnTo>
                    <a:pt x="80" y="233"/>
                  </a:lnTo>
                  <a:lnTo>
                    <a:pt x="86" y="231"/>
                  </a:lnTo>
                  <a:lnTo>
                    <a:pt x="70" y="199"/>
                  </a:lnTo>
                  <a:lnTo>
                    <a:pt x="70" y="183"/>
                  </a:lnTo>
                  <a:lnTo>
                    <a:pt x="72" y="153"/>
                  </a:lnTo>
                  <a:lnTo>
                    <a:pt x="78" y="99"/>
                  </a:lnTo>
                  <a:lnTo>
                    <a:pt x="88" y="0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05" name="Freeform 369"/>
            <p:cNvSpPr>
              <a:spLocks/>
            </p:cNvSpPr>
            <p:nvPr/>
          </p:nvSpPr>
          <p:spPr bwMode="auto">
            <a:xfrm>
              <a:off x="631" y="2008"/>
              <a:ext cx="31" cy="48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25"/>
                </a:cxn>
                <a:cxn ang="0">
                  <a:pos x="0" y="48"/>
                </a:cxn>
                <a:cxn ang="0">
                  <a:pos x="21" y="4"/>
                </a:cxn>
                <a:cxn ang="0">
                  <a:pos x="46" y="0"/>
                </a:cxn>
              </a:cxnLst>
              <a:rect l="0" t="0" r="r" b="b"/>
              <a:pathLst>
                <a:path w="46" h="48">
                  <a:moveTo>
                    <a:pt x="46" y="0"/>
                  </a:moveTo>
                  <a:lnTo>
                    <a:pt x="46" y="25"/>
                  </a:lnTo>
                  <a:lnTo>
                    <a:pt x="0" y="48"/>
                  </a:lnTo>
                  <a:lnTo>
                    <a:pt x="21" y="4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06" name="Freeform 370"/>
            <p:cNvSpPr>
              <a:spLocks/>
            </p:cNvSpPr>
            <p:nvPr/>
          </p:nvSpPr>
          <p:spPr bwMode="auto">
            <a:xfrm>
              <a:off x="587" y="2077"/>
              <a:ext cx="32" cy="110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34"/>
                </a:cxn>
                <a:cxn ang="0">
                  <a:pos x="35" y="55"/>
                </a:cxn>
                <a:cxn ang="0">
                  <a:pos x="23" y="78"/>
                </a:cxn>
                <a:cxn ang="0">
                  <a:pos x="0" y="99"/>
                </a:cxn>
                <a:cxn ang="0">
                  <a:pos x="0" y="109"/>
                </a:cxn>
                <a:cxn ang="0">
                  <a:pos x="46" y="0"/>
                </a:cxn>
              </a:cxnLst>
              <a:rect l="0" t="0" r="r" b="b"/>
              <a:pathLst>
                <a:path w="46" h="109">
                  <a:moveTo>
                    <a:pt x="46" y="0"/>
                  </a:moveTo>
                  <a:lnTo>
                    <a:pt x="46" y="34"/>
                  </a:lnTo>
                  <a:lnTo>
                    <a:pt x="35" y="55"/>
                  </a:lnTo>
                  <a:lnTo>
                    <a:pt x="23" y="78"/>
                  </a:lnTo>
                  <a:lnTo>
                    <a:pt x="0" y="99"/>
                  </a:lnTo>
                  <a:lnTo>
                    <a:pt x="0" y="109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07" name="Freeform 371"/>
            <p:cNvSpPr>
              <a:spLocks/>
            </p:cNvSpPr>
            <p:nvPr/>
          </p:nvSpPr>
          <p:spPr bwMode="auto">
            <a:xfrm>
              <a:off x="606" y="2274"/>
              <a:ext cx="32" cy="6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9"/>
                </a:cxn>
                <a:cxn ang="0">
                  <a:pos x="0" y="28"/>
                </a:cxn>
                <a:cxn ang="0">
                  <a:pos x="8" y="21"/>
                </a:cxn>
                <a:cxn ang="0">
                  <a:pos x="14" y="28"/>
                </a:cxn>
                <a:cxn ang="0">
                  <a:pos x="15" y="44"/>
                </a:cxn>
                <a:cxn ang="0">
                  <a:pos x="23" y="59"/>
                </a:cxn>
                <a:cxn ang="0">
                  <a:pos x="33" y="65"/>
                </a:cxn>
                <a:cxn ang="0">
                  <a:pos x="44" y="66"/>
                </a:cxn>
                <a:cxn ang="0">
                  <a:pos x="48" y="65"/>
                </a:cxn>
                <a:cxn ang="0">
                  <a:pos x="48" y="49"/>
                </a:cxn>
                <a:cxn ang="0">
                  <a:pos x="44" y="32"/>
                </a:cxn>
                <a:cxn ang="0">
                  <a:pos x="38" y="34"/>
                </a:cxn>
                <a:cxn ang="0">
                  <a:pos x="33" y="34"/>
                </a:cxn>
                <a:cxn ang="0">
                  <a:pos x="23" y="34"/>
                </a:cxn>
                <a:cxn ang="0">
                  <a:pos x="15" y="26"/>
                </a:cxn>
                <a:cxn ang="0">
                  <a:pos x="12" y="15"/>
                </a:cxn>
                <a:cxn ang="0">
                  <a:pos x="6" y="0"/>
                </a:cxn>
              </a:cxnLst>
              <a:rect l="0" t="0" r="r" b="b"/>
              <a:pathLst>
                <a:path w="48" h="66">
                  <a:moveTo>
                    <a:pt x="6" y="0"/>
                  </a:moveTo>
                  <a:lnTo>
                    <a:pt x="0" y="9"/>
                  </a:lnTo>
                  <a:lnTo>
                    <a:pt x="0" y="28"/>
                  </a:lnTo>
                  <a:lnTo>
                    <a:pt x="8" y="21"/>
                  </a:lnTo>
                  <a:lnTo>
                    <a:pt x="14" y="28"/>
                  </a:lnTo>
                  <a:lnTo>
                    <a:pt x="15" y="44"/>
                  </a:lnTo>
                  <a:lnTo>
                    <a:pt x="23" y="59"/>
                  </a:lnTo>
                  <a:lnTo>
                    <a:pt x="33" y="65"/>
                  </a:lnTo>
                  <a:lnTo>
                    <a:pt x="44" y="66"/>
                  </a:lnTo>
                  <a:lnTo>
                    <a:pt x="48" y="65"/>
                  </a:lnTo>
                  <a:lnTo>
                    <a:pt x="48" y="49"/>
                  </a:lnTo>
                  <a:lnTo>
                    <a:pt x="44" y="32"/>
                  </a:lnTo>
                  <a:lnTo>
                    <a:pt x="38" y="34"/>
                  </a:lnTo>
                  <a:lnTo>
                    <a:pt x="33" y="34"/>
                  </a:lnTo>
                  <a:lnTo>
                    <a:pt x="23" y="34"/>
                  </a:lnTo>
                  <a:lnTo>
                    <a:pt x="15" y="26"/>
                  </a:lnTo>
                  <a:lnTo>
                    <a:pt x="12" y="15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08" name="Freeform 372"/>
            <p:cNvSpPr>
              <a:spLocks/>
            </p:cNvSpPr>
            <p:nvPr/>
          </p:nvSpPr>
          <p:spPr bwMode="auto">
            <a:xfrm>
              <a:off x="574" y="2277"/>
              <a:ext cx="29" cy="64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27"/>
                </a:cxn>
                <a:cxn ang="0">
                  <a:pos x="46" y="18"/>
                </a:cxn>
                <a:cxn ang="0">
                  <a:pos x="41" y="27"/>
                </a:cxn>
                <a:cxn ang="0">
                  <a:pos x="39" y="39"/>
                </a:cxn>
                <a:cxn ang="0">
                  <a:pos x="33" y="50"/>
                </a:cxn>
                <a:cxn ang="0">
                  <a:pos x="23" y="60"/>
                </a:cxn>
                <a:cxn ang="0">
                  <a:pos x="16" y="62"/>
                </a:cxn>
                <a:cxn ang="0">
                  <a:pos x="8" y="67"/>
                </a:cxn>
                <a:cxn ang="0">
                  <a:pos x="6" y="62"/>
                </a:cxn>
                <a:cxn ang="0">
                  <a:pos x="4" y="56"/>
                </a:cxn>
                <a:cxn ang="0">
                  <a:pos x="0" y="50"/>
                </a:cxn>
                <a:cxn ang="0">
                  <a:pos x="4" y="41"/>
                </a:cxn>
                <a:cxn ang="0">
                  <a:pos x="8" y="29"/>
                </a:cxn>
                <a:cxn ang="0">
                  <a:pos x="14" y="35"/>
                </a:cxn>
                <a:cxn ang="0">
                  <a:pos x="23" y="35"/>
                </a:cxn>
                <a:cxn ang="0">
                  <a:pos x="31" y="35"/>
                </a:cxn>
                <a:cxn ang="0">
                  <a:pos x="41" y="12"/>
                </a:cxn>
                <a:cxn ang="0">
                  <a:pos x="46" y="0"/>
                </a:cxn>
              </a:cxnLst>
              <a:rect l="0" t="0" r="r" b="b"/>
              <a:pathLst>
                <a:path w="46" h="67">
                  <a:moveTo>
                    <a:pt x="46" y="0"/>
                  </a:moveTo>
                  <a:lnTo>
                    <a:pt x="46" y="27"/>
                  </a:lnTo>
                  <a:lnTo>
                    <a:pt x="46" y="18"/>
                  </a:lnTo>
                  <a:lnTo>
                    <a:pt x="41" y="27"/>
                  </a:lnTo>
                  <a:lnTo>
                    <a:pt x="39" y="39"/>
                  </a:lnTo>
                  <a:lnTo>
                    <a:pt x="33" y="50"/>
                  </a:lnTo>
                  <a:lnTo>
                    <a:pt x="23" y="60"/>
                  </a:lnTo>
                  <a:lnTo>
                    <a:pt x="16" y="62"/>
                  </a:lnTo>
                  <a:lnTo>
                    <a:pt x="8" y="67"/>
                  </a:lnTo>
                  <a:lnTo>
                    <a:pt x="6" y="62"/>
                  </a:lnTo>
                  <a:lnTo>
                    <a:pt x="4" y="56"/>
                  </a:lnTo>
                  <a:lnTo>
                    <a:pt x="0" y="50"/>
                  </a:lnTo>
                  <a:lnTo>
                    <a:pt x="4" y="41"/>
                  </a:lnTo>
                  <a:lnTo>
                    <a:pt x="8" y="29"/>
                  </a:lnTo>
                  <a:lnTo>
                    <a:pt x="14" y="35"/>
                  </a:lnTo>
                  <a:lnTo>
                    <a:pt x="23" y="35"/>
                  </a:lnTo>
                  <a:lnTo>
                    <a:pt x="31" y="35"/>
                  </a:lnTo>
                  <a:lnTo>
                    <a:pt x="41" y="1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09" name="Freeform 373"/>
            <p:cNvSpPr>
              <a:spLocks/>
            </p:cNvSpPr>
            <p:nvPr/>
          </p:nvSpPr>
          <p:spPr bwMode="auto">
            <a:xfrm>
              <a:off x="606" y="2274"/>
              <a:ext cx="32" cy="6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9"/>
                </a:cxn>
                <a:cxn ang="0">
                  <a:pos x="0" y="28"/>
                </a:cxn>
                <a:cxn ang="0">
                  <a:pos x="8" y="21"/>
                </a:cxn>
                <a:cxn ang="0">
                  <a:pos x="14" y="28"/>
                </a:cxn>
                <a:cxn ang="0">
                  <a:pos x="15" y="44"/>
                </a:cxn>
                <a:cxn ang="0">
                  <a:pos x="23" y="59"/>
                </a:cxn>
                <a:cxn ang="0">
                  <a:pos x="33" y="65"/>
                </a:cxn>
                <a:cxn ang="0">
                  <a:pos x="44" y="66"/>
                </a:cxn>
                <a:cxn ang="0">
                  <a:pos x="48" y="65"/>
                </a:cxn>
                <a:cxn ang="0">
                  <a:pos x="48" y="49"/>
                </a:cxn>
                <a:cxn ang="0">
                  <a:pos x="44" y="32"/>
                </a:cxn>
                <a:cxn ang="0">
                  <a:pos x="38" y="34"/>
                </a:cxn>
                <a:cxn ang="0">
                  <a:pos x="33" y="34"/>
                </a:cxn>
                <a:cxn ang="0">
                  <a:pos x="23" y="34"/>
                </a:cxn>
                <a:cxn ang="0">
                  <a:pos x="15" y="26"/>
                </a:cxn>
                <a:cxn ang="0">
                  <a:pos x="12" y="15"/>
                </a:cxn>
                <a:cxn ang="0">
                  <a:pos x="6" y="0"/>
                </a:cxn>
              </a:cxnLst>
              <a:rect l="0" t="0" r="r" b="b"/>
              <a:pathLst>
                <a:path w="48" h="66">
                  <a:moveTo>
                    <a:pt x="6" y="0"/>
                  </a:moveTo>
                  <a:lnTo>
                    <a:pt x="0" y="9"/>
                  </a:lnTo>
                  <a:lnTo>
                    <a:pt x="0" y="28"/>
                  </a:lnTo>
                  <a:lnTo>
                    <a:pt x="8" y="21"/>
                  </a:lnTo>
                  <a:lnTo>
                    <a:pt x="14" y="28"/>
                  </a:lnTo>
                  <a:lnTo>
                    <a:pt x="15" y="44"/>
                  </a:lnTo>
                  <a:lnTo>
                    <a:pt x="23" y="59"/>
                  </a:lnTo>
                  <a:lnTo>
                    <a:pt x="33" y="65"/>
                  </a:lnTo>
                  <a:lnTo>
                    <a:pt x="44" y="66"/>
                  </a:lnTo>
                  <a:lnTo>
                    <a:pt x="48" y="65"/>
                  </a:lnTo>
                  <a:lnTo>
                    <a:pt x="48" y="49"/>
                  </a:lnTo>
                  <a:lnTo>
                    <a:pt x="44" y="32"/>
                  </a:lnTo>
                  <a:lnTo>
                    <a:pt x="38" y="34"/>
                  </a:lnTo>
                  <a:lnTo>
                    <a:pt x="33" y="34"/>
                  </a:lnTo>
                  <a:lnTo>
                    <a:pt x="23" y="34"/>
                  </a:lnTo>
                  <a:lnTo>
                    <a:pt x="15" y="26"/>
                  </a:lnTo>
                  <a:lnTo>
                    <a:pt x="12" y="15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10" name="Freeform 374"/>
            <p:cNvSpPr>
              <a:spLocks/>
            </p:cNvSpPr>
            <p:nvPr/>
          </p:nvSpPr>
          <p:spPr bwMode="auto">
            <a:xfrm>
              <a:off x="574" y="2277"/>
              <a:ext cx="29" cy="64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6" y="27"/>
                </a:cxn>
                <a:cxn ang="0">
                  <a:pos x="46" y="18"/>
                </a:cxn>
                <a:cxn ang="0">
                  <a:pos x="41" y="27"/>
                </a:cxn>
                <a:cxn ang="0">
                  <a:pos x="39" y="39"/>
                </a:cxn>
                <a:cxn ang="0">
                  <a:pos x="33" y="50"/>
                </a:cxn>
                <a:cxn ang="0">
                  <a:pos x="23" y="60"/>
                </a:cxn>
                <a:cxn ang="0">
                  <a:pos x="16" y="62"/>
                </a:cxn>
                <a:cxn ang="0">
                  <a:pos x="8" y="67"/>
                </a:cxn>
                <a:cxn ang="0">
                  <a:pos x="6" y="62"/>
                </a:cxn>
                <a:cxn ang="0">
                  <a:pos x="4" y="56"/>
                </a:cxn>
                <a:cxn ang="0">
                  <a:pos x="0" y="50"/>
                </a:cxn>
                <a:cxn ang="0">
                  <a:pos x="4" y="41"/>
                </a:cxn>
                <a:cxn ang="0">
                  <a:pos x="8" y="29"/>
                </a:cxn>
                <a:cxn ang="0">
                  <a:pos x="14" y="35"/>
                </a:cxn>
                <a:cxn ang="0">
                  <a:pos x="23" y="35"/>
                </a:cxn>
                <a:cxn ang="0">
                  <a:pos x="31" y="35"/>
                </a:cxn>
                <a:cxn ang="0">
                  <a:pos x="41" y="12"/>
                </a:cxn>
                <a:cxn ang="0">
                  <a:pos x="46" y="0"/>
                </a:cxn>
              </a:cxnLst>
              <a:rect l="0" t="0" r="r" b="b"/>
              <a:pathLst>
                <a:path w="46" h="67">
                  <a:moveTo>
                    <a:pt x="46" y="0"/>
                  </a:moveTo>
                  <a:lnTo>
                    <a:pt x="46" y="27"/>
                  </a:lnTo>
                  <a:lnTo>
                    <a:pt x="46" y="18"/>
                  </a:lnTo>
                  <a:lnTo>
                    <a:pt x="41" y="27"/>
                  </a:lnTo>
                  <a:lnTo>
                    <a:pt x="39" y="39"/>
                  </a:lnTo>
                  <a:lnTo>
                    <a:pt x="33" y="50"/>
                  </a:lnTo>
                  <a:lnTo>
                    <a:pt x="23" y="60"/>
                  </a:lnTo>
                  <a:lnTo>
                    <a:pt x="16" y="62"/>
                  </a:lnTo>
                  <a:lnTo>
                    <a:pt x="8" y="67"/>
                  </a:lnTo>
                  <a:lnTo>
                    <a:pt x="6" y="62"/>
                  </a:lnTo>
                  <a:lnTo>
                    <a:pt x="4" y="56"/>
                  </a:lnTo>
                  <a:lnTo>
                    <a:pt x="0" y="50"/>
                  </a:lnTo>
                  <a:lnTo>
                    <a:pt x="4" y="41"/>
                  </a:lnTo>
                  <a:lnTo>
                    <a:pt x="8" y="29"/>
                  </a:lnTo>
                  <a:lnTo>
                    <a:pt x="14" y="35"/>
                  </a:lnTo>
                  <a:lnTo>
                    <a:pt x="23" y="35"/>
                  </a:lnTo>
                  <a:lnTo>
                    <a:pt x="31" y="35"/>
                  </a:lnTo>
                  <a:lnTo>
                    <a:pt x="41" y="1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11" name="Freeform 375"/>
            <p:cNvSpPr>
              <a:spLocks/>
            </p:cNvSpPr>
            <p:nvPr/>
          </p:nvSpPr>
          <p:spPr bwMode="auto">
            <a:xfrm>
              <a:off x="565" y="1821"/>
              <a:ext cx="97" cy="456"/>
            </a:xfrm>
            <a:custGeom>
              <a:avLst/>
              <a:gdLst/>
              <a:ahLst/>
              <a:cxnLst>
                <a:cxn ang="0">
                  <a:pos x="42" y="6"/>
                </a:cxn>
                <a:cxn ang="0">
                  <a:pos x="15" y="21"/>
                </a:cxn>
                <a:cxn ang="0">
                  <a:pos x="6" y="33"/>
                </a:cxn>
                <a:cxn ang="0">
                  <a:pos x="0" y="140"/>
                </a:cxn>
                <a:cxn ang="0">
                  <a:pos x="2" y="167"/>
                </a:cxn>
                <a:cxn ang="0">
                  <a:pos x="19" y="163"/>
                </a:cxn>
                <a:cxn ang="0">
                  <a:pos x="19" y="228"/>
                </a:cxn>
                <a:cxn ang="0">
                  <a:pos x="31" y="228"/>
                </a:cxn>
                <a:cxn ang="0">
                  <a:pos x="40" y="358"/>
                </a:cxn>
                <a:cxn ang="0">
                  <a:pos x="40" y="426"/>
                </a:cxn>
                <a:cxn ang="0">
                  <a:pos x="40" y="459"/>
                </a:cxn>
                <a:cxn ang="0">
                  <a:pos x="50" y="468"/>
                </a:cxn>
                <a:cxn ang="0">
                  <a:pos x="59" y="463"/>
                </a:cxn>
                <a:cxn ang="0">
                  <a:pos x="69" y="407"/>
                </a:cxn>
                <a:cxn ang="0">
                  <a:pos x="75" y="463"/>
                </a:cxn>
                <a:cxn ang="0">
                  <a:pos x="84" y="468"/>
                </a:cxn>
                <a:cxn ang="0">
                  <a:pos x="94" y="463"/>
                </a:cxn>
                <a:cxn ang="0">
                  <a:pos x="105" y="356"/>
                </a:cxn>
                <a:cxn ang="0">
                  <a:pos x="119" y="277"/>
                </a:cxn>
                <a:cxn ang="0">
                  <a:pos x="140" y="205"/>
                </a:cxn>
                <a:cxn ang="0">
                  <a:pos x="149" y="205"/>
                </a:cxn>
                <a:cxn ang="0">
                  <a:pos x="140" y="109"/>
                </a:cxn>
                <a:cxn ang="0">
                  <a:pos x="140" y="31"/>
                </a:cxn>
                <a:cxn ang="0">
                  <a:pos x="132" y="19"/>
                </a:cxn>
                <a:cxn ang="0">
                  <a:pos x="100" y="0"/>
                </a:cxn>
                <a:cxn ang="0">
                  <a:pos x="75" y="42"/>
                </a:cxn>
                <a:cxn ang="0">
                  <a:pos x="42" y="6"/>
                </a:cxn>
              </a:cxnLst>
              <a:rect l="0" t="0" r="r" b="b"/>
              <a:pathLst>
                <a:path w="149" h="468">
                  <a:moveTo>
                    <a:pt x="42" y="6"/>
                  </a:moveTo>
                  <a:lnTo>
                    <a:pt x="15" y="21"/>
                  </a:lnTo>
                  <a:lnTo>
                    <a:pt x="6" y="33"/>
                  </a:lnTo>
                  <a:lnTo>
                    <a:pt x="0" y="140"/>
                  </a:lnTo>
                  <a:lnTo>
                    <a:pt x="2" y="167"/>
                  </a:lnTo>
                  <a:lnTo>
                    <a:pt x="19" y="163"/>
                  </a:lnTo>
                  <a:lnTo>
                    <a:pt x="19" y="228"/>
                  </a:lnTo>
                  <a:lnTo>
                    <a:pt x="31" y="228"/>
                  </a:lnTo>
                  <a:lnTo>
                    <a:pt x="40" y="358"/>
                  </a:lnTo>
                  <a:lnTo>
                    <a:pt x="40" y="426"/>
                  </a:lnTo>
                  <a:lnTo>
                    <a:pt x="40" y="459"/>
                  </a:lnTo>
                  <a:lnTo>
                    <a:pt x="50" y="468"/>
                  </a:lnTo>
                  <a:lnTo>
                    <a:pt x="59" y="463"/>
                  </a:lnTo>
                  <a:lnTo>
                    <a:pt x="69" y="407"/>
                  </a:lnTo>
                  <a:lnTo>
                    <a:pt x="75" y="463"/>
                  </a:lnTo>
                  <a:lnTo>
                    <a:pt x="84" y="468"/>
                  </a:lnTo>
                  <a:lnTo>
                    <a:pt x="94" y="463"/>
                  </a:lnTo>
                  <a:lnTo>
                    <a:pt x="105" y="356"/>
                  </a:lnTo>
                  <a:lnTo>
                    <a:pt x="119" y="277"/>
                  </a:lnTo>
                  <a:lnTo>
                    <a:pt x="140" y="205"/>
                  </a:lnTo>
                  <a:lnTo>
                    <a:pt x="149" y="205"/>
                  </a:lnTo>
                  <a:lnTo>
                    <a:pt x="140" y="109"/>
                  </a:lnTo>
                  <a:lnTo>
                    <a:pt x="140" y="31"/>
                  </a:lnTo>
                  <a:lnTo>
                    <a:pt x="132" y="19"/>
                  </a:lnTo>
                  <a:lnTo>
                    <a:pt x="100" y="0"/>
                  </a:lnTo>
                  <a:lnTo>
                    <a:pt x="75" y="42"/>
                  </a:lnTo>
                  <a:lnTo>
                    <a:pt x="42" y="6"/>
                  </a:lnTo>
                  <a:close/>
                </a:path>
              </a:pathLst>
            </a:custGeom>
            <a:solidFill>
              <a:srgbClr val="9F9F9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12" name="Freeform 376"/>
            <p:cNvSpPr>
              <a:spLocks/>
            </p:cNvSpPr>
            <p:nvPr/>
          </p:nvSpPr>
          <p:spPr bwMode="auto">
            <a:xfrm>
              <a:off x="584" y="1861"/>
              <a:ext cx="50" cy="89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51" y="0"/>
                </a:cxn>
                <a:cxn ang="0">
                  <a:pos x="76" y="62"/>
                </a:cxn>
                <a:cxn ang="0">
                  <a:pos x="26" y="92"/>
                </a:cxn>
                <a:cxn ang="0">
                  <a:pos x="0" y="31"/>
                </a:cxn>
              </a:cxnLst>
              <a:rect l="0" t="0" r="r" b="b"/>
              <a:pathLst>
                <a:path w="76" h="92">
                  <a:moveTo>
                    <a:pt x="0" y="31"/>
                  </a:moveTo>
                  <a:lnTo>
                    <a:pt x="51" y="0"/>
                  </a:lnTo>
                  <a:lnTo>
                    <a:pt x="76" y="62"/>
                  </a:lnTo>
                  <a:lnTo>
                    <a:pt x="26" y="92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DFDFF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13" name="Freeform 377"/>
            <p:cNvSpPr>
              <a:spLocks/>
            </p:cNvSpPr>
            <p:nvPr/>
          </p:nvSpPr>
          <p:spPr bwMode="auto">
            <a:xfrm>
              <a:off x="608" y="1896"/>
              <a:ext cx="31" cy="5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1" y="21"/>
                </a:cxn>
                <a:cxn ang="0">
                  <a:pos x="19" y="5"/>
                </a:cxn>
                <a:cxn ang="0">
                  <a:pos x="29" y="4"/>
                </a:cxn>
                <a:cxn ang="0">
                  <a:pos x="31" y="0"/>
                </a:cxn>
                <a:cxn ang="0">
                  <a:pos x="36" y="0"/>
                </a:cxn>
                <a:cxn ang="0">
                  <a:pos x="36" y="4"/>
                </a:cxn>
                <a:cxn ang="0">
                  <a:pos x="46" y="9"/>
                </a:cxn>
                <a:cxn ang="0">
                  <a:pos x="46" y="25"/>
                </a:cxn>
                <a:cxn ang="0">
                  <a:pos x="46" y="30"/>
                </a:cxn>
                <a:cxn ang="0">
                  <a:pos x="31" y="42"/>
                </a:cxn>
                <a:cxn ang="0">
                  <a:pos x="4" y="51"/>
                </a:cxn>
                <a:cxn ang="0">
                  <a:pos x="0" y="30"/>
                </a:cxn>
              </a:cxnLst>
              <a:rect l="0" t="0" r="r" b="b"/>
              <a:pathLst>
                <a:path w="46" h="51">
                  <a:moveTo>
                    <a:pt x="0" y="30"/>
                  </a:moveTo>
                  <a:lnTo>
                    <a:pt x="11" y="21"/>
                  </a:lnTo>
                  <a:lnTo>
                    <a:pt x="19" y="5"/>
                  </a:lnTo>
                  <a:lnTo>
                    <a:pt x="29" y="4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36" y="4"/>
                  </a:lnTo>
                  <a:lnTo>
                    <a:pt x="46" y="9"/>
                  </a:lnTo>
                  <a:lnTo>
                    <a:pt x="46" y="25"/>
                  </a:lnTo>
                  <a:lnTo>
                    <a:pt x="46" y="30"/>
                  </a:lnTo>
                  <a:lnTo>
                    <a:pt x="31" y="42"/>
                  </a:lnTo>
                  <a:lnTo>
                    <a:pt x="4" y="51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14" name="Freeform 378"/>
            <p:cNvSpPr>
              <a:spLocks/>
            </p:cNvSpPr>
            <p:nvPr/>
          </p:nvSpPr>
          <p:spPr bwMode="auto">
            <a:xfrm>
              <a:off x="579" y="1927"/>
              <a:ext cx="41" cy="54"/>
            </a:xfrm>
            <a:custGeom>
              <a:avLst/>
              <a:gdLst/>
              <a:ahLst/>
              <a:cxnLst>
                <a:cxn ang="0">
                  <a:pos x="0" y="56"/>
                </a:cxn>
                <a:cxn ang="0">
                  <a:pos x="25" y="48"/>
                </a:cxn>
                <a:cxn ang="0">
                  <a:pos x="44" y="35"/>
                </a:cxn>
                <a:cxn ang="0">
                  <a:pos x="63" y="23"/>
                </a:cxn>
                <a:cxn ang="0">
                  <a:pos x="58" y="0"/>
                </a:cxn>
                <a:cxn ang="0">
                  <a:pos x="25" y="14"/>
                </a:cxn>
                <a:cxn ang="0">
                  <a:pos x="2" y="21"/>
                </a:cxn>
                <a:cxn ang="0">
                  <a:pos x="2" y="17"/>
                </a:cxn>
                <a:cxn ang="0">
                  <a:pos x="0" y="56"/>
                </a:cxn>
              </a:cxnLst>
              <a:rect l="0" t="0" r="r" b="b"/>
              <a:pathLst>
                <a:path w="63" h="56">
                  <a:moveTo>
                    <a:pt x="0" y="56"/>
                  </a:moveTo>
                  <a:lnTo>
                    <a:pt x="25" y="48"/>
                  </a:lnTo>
                  <a:lnTo>
                    <a:pt x="44" y="35"/>
                  </a:lnTo>
                  <a:lnTo>
                    <a:pt x="63" y="23"/>
                  </a:lnTo>
                  <a:lnTo>
                    <a:pt x="58" y="0"/>
                  </a:lnTo>
                  <a:lnTo>
                    <a:pt x="25" y="14"/>
                  </a:lnTo>
                  <a:lnTo>
                    <a:pt x="2" y="21"/>
                  </a:lnTo>
                  <a:lnTo>
                    <a:pt x="2" y="17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9F9F9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15" name="Freeform 379"/>
            <p:cNvSpPr>
              <a:spLocks/>
            </p:cNvSpPr>
            <p:nvPr/>
          </p:nvSpPr>
          <p:spPr bwMode="auto">
            <a:xfrm>
              <a:off x="584" y="1861"/>
              <a:ext cx="50" cy="89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51" y="0"/>
                </a:cxn>
                <a:cxn ang="0">
                  <a:pos x="76" y="62"/>
                </a:cxn>
                <a:cxn ang="0">
                  <a:pos x="26" y="92"/>
                </a:cxn>
                <a:cxn ang="0">
                  <a:pos x="0" y="31"/>
                </a:cxn>
              </a:cxnLst>
              <a:rect l="0" t="0" r="r" b="b"/>
              <a:pathLst>
                <a:path w="76" h="92">
                  <a:moveTo>
                    <a:pt x="0" y="31"/>
                  </a:moveTo>
                  <a:lnTo>
                    <a:pt x="51" y="0"/>
                  </a:lnTo>
                  <a:lnTo>
                    <a:pt x="76" y="62"/>
                  </a:lnTo>
                  <a:lnTo>
                    <a:pt x="26" y="92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DFDFF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16" name="Freeform 380"/>
            <p:cNvSpPr>
              <a:spLocks/>
            </p:cNvSpPr>
            <p:nvPr/>
          </p:nvSpPr>
          <p:spPr bwMode="auto">
            <a:xfrm>
              <a:off x="608" y="1896"/>
              <a:ext cx="31" cy="5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1" y="21"/>
                </a:cxn>
                <a:cxn ang="0">
                  <a:pos x="19" y="5"/>
                </a:cxn>
                <a:cxn ang="0">
                  <a:pos x="29" y="4"/>
                </a:cxn>
                <a:cxn ang="0">
                  <a:pos x="31" y="0"/>
                </a:cxn>
                <a:cxn ang="0">
                  <a:pos x="36" y="0"/>
                </a:cxn>
                <a:cxn ang="0">
                  <a:pos x="36" y="4"/>
                </a:cxn>
                <a:cxn ang="0">
                  <a:pos x="46" y="9"/>
                </a:cxn>
                <a:cxn ang="0">
                  <a:pos x="46" y="25"/>
                </a:cxn>
                <a:cxn ang="0">
                  <a:pos x="46" y="30"/>
                </a:cxn>
                <a:cxn ang="0">
                  <a:pos x="31" y="42"/>
                </a:cxn>
                <a:cxn ang="0">
                  <a:pos x="4" y="51"/>
                </a:cxn>
                <a:cxn ang="0">
                  <a:pos x="0" y="30"/>
                </a:cxn>
              </a:cxnLst>
              <a:rect l="0" t="0" r="r" b="b"/>
              <a:pathLst>
                <a:path w="46" h="51">
                  <a:moveTo>
                    <a:pt x="0" y="30"/>
                  </a:moveTo>
                  <a:lnTo>
                    <a:pt x="11" y="21"/>
                  </a:lnTo>
                  <a:lnTo>
                    <a:pt x="19" y="5"/>
                  </a:lnTo>
                  <a:lnTo>
                    <a:pt x="29" y="4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36" y="4"/>
                  </a:lnTo>
                  <a:lnTo>
                    <a:pt x="46" y="9"/>
                  </a:lnTo>
                  <a:lnTo>
                    <a:pt x="46" y="25"/>
                  </a:lnTo>
                  <a:lnTo>
                    <a:pt x="46" y="30"/>
                  </a:lnTo>
                  <a:lnTo>
                    <a:pt x="31" y="42"/>
                  </a:lnTo>
                  <a:lnTo>
                    <a:pt x="4" y="51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7F7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17" name="Freeform 381"/>
            <p:cNvSpPr>
              <a:spLocks/>
            </p:cNvSpPr>
            <p:nvPr/>
          </p:nvSpPr>
          <p:spPr bwMode="auto">
            <a:xfrm>
              <a:off x="579" y="1927"/>
              <a:ext cx="41" cy="54"/>
            </a:xfrm>
            <a:custGeom>
              <a:avLst/>
              <a:gdLst/>
              <a:ahLst/>
              <a:cxnLst>
                <a:cxn ang="0">
                  <a:pos x="0" y="56"/>
                </a:cxn>
                <a:cxn ang="0">
                  <a:pos x="25" y="48"/>
                </a:cxn>
                <a:cxn ang="0">
                  <a:pos x="44" y="35"/>
                </a:cxn>
                <a:cxn ang="0">
                  <a:pos x="63" y="23"/>
                </a:cxn>
                <a:cxn ang="0">
                  <a:pos x="58" y="0"/>
                </a:cxn>
                <a:cxn ang="0">
                  <a:pos x="25" y="14"/>
                </a:cxn>
                <a:cxn ang="0">
                  <a:pos x="2" y="21"/>
                </a:cxn>
                <a:cxn ang="0">
                  <a:pos x="2" y="17"/>
                </a:cxn>
                <a:cxn ang="0">
                  <a:pos x="0" y="56"/>
                </a:cxn>
              </a:cxnLst>
              <a:rect l="0" t="0" r="r" b="b"/>
              <a:pathLst>
                <a:path w="63" h="56">
                  <a:moveTo>
                    <a:pt x="0" y="56"/>
                  </a:moveTo>
                  <a:lnTo>
                    <a:pt x="25" y="48"/>
                  </a:lnTo>
                  <a:lnTo>
                    <a:pt x="44" y="35"/>
                  </a:lnTo>
                  <a:lnTo>
                    <a:pt x="63" y="23"/>
                  </a:lnTo>
                  <a:lnTo>
                    <a:pt x="58" y="0"/>
                  </a:lnTo>
                  <a:lnTo>
                    <a:pt x="25" y="14"/>
                  </a:lnTo>
                  <a:lnTo>
                    <a:pt x="2" y="21"/>
                  </a:lnTo>
                  <a:lnTo>
                    <a:pt x="2" y="17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9F9F9F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18" name="Freeform 382"/>
            <p:cNvSpPr>
              <a:spLocks/>
            </p:cNvSpPr>
            <p:nvPr/>
          </p:nvSpPr>
          <p:spPr bwMode="auto">
            <a:xfrm>
              <a:off x="586" y="1944"/>
              <a:ext cx="38" cy="93"/>
            </a:xfrm>
            <a:custGeom>
              <a:avLst/>
              <a:gdLst/>
              <a:ahLst/>
              <a:cxnLst>
                <a:cxn ang="0">
                  <a:pos x="0" y="94"/>
                </a:cxn>
                <a:cxn ang="0">
                  <a:pos x="58" y="84"/>
                </a:cxn>
                <a:cxn ang="0">
                  <a:pos x="58" y="0"/>
                </a:cxn>
              </a:cxnLst>
              <a:rect l="0" t="0" r="r" b="b"/>
              <a:pathLst>
                <a:path w="58" h="94">
                  <a:moveTo>
                    <a:pt x="0" y="94"/>
                  </a:moveTo>
                  <a:lnTo>
                    <a:pt x="58" y="84"/>
                  </a:lnTo>
                  <a:lnTo>
                    <a:pt x="58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19" name="Freeform 383"/>
            <p:cNvSpPr>
              <a:spLocks/>
            </p:cNvSpPr>
            <p:nvPr/>
          </p:nvSpPr>
          <p:spPr bwMode="auto">
            <a:xfrm>
              <a:off x="580" y="1952"/>
              <a:ext cx="41" cy="46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1" y="36"/>
                </a:cxn>
                <a:cxn ang="0">
                  <a:pos x="61" y="0"/>
                </a:cxn>
              </a:cxnLst>
              <a:rect l="0" t="0" r="r" b="b"/>
              <a:pathLst>
                <a:path w="61" h="48">
                  <a:moveTo>
                    <a:pt x="0" y="48"/>
                  </a:moveTo>
                  <a:lnTo>
                    <a:pt x="21" y="36"/>
                  </a:lnTo>
                  <a:lnTo>
                    <a:pt x="61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20" name="Freeform 384"/>
            <p:cNvSpPr>
              <a:spLocks/>
            </p:cNvSpPr>
            <p:nvPr/>
          </p:nvSpPr>
          <p:spPr bwMode="auto">
            <a:xfrm>
              <a:off x="586" y="2052"/>
              <a:ext cx="30" cy="160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27" y="86"/>
                </a:cxn>
                <a:cxn ang="0">
                  <a:pos x="0" y="167"/>
                </a:cxn>
              </a:cxnLst>
              <a:rect l="0" t="0" r="r" b="b"/>
              <a:pathLst>
                <a:path w="45" h="167">
                  <a:moveTo>
                    <a:pt x="45" y="0"/>
                  </a:moveTo>
                  <a:lnTo>
                    <a:pt x="27" y="86"/>
                  </a:lnTo>
                  <a:lnTo>
                    <a:pt x="0" y="167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21" name="Freeform 385"/>
            <p:cNvSpPr>
              <a:spLocks/>
            </p:cNvSpPr>
            <p:nvPr/>
          </p:nvSpPr>
          <p:spPr bwMode="auto">
            <a:xfrm>
              <a:off x="586" y="1944"/>
              <a:ext cx="38" cy="93"/>
            </a:xfrm>
            <a:custGeom>
              <a:avLst/>
              <a:gdLst/>
              <a:ahLst/>
              <a:cxnLst>
                <a:cxn ang="0">
                  <a:pos x="0" y="94"/>
                </a:cxn>
                <a:cxn ang="0">
                  <a:pos x="58" y="84"/>
                </a:cxn>
                <a:cxn ang="0">
                  <a:pos x="58" y="0"/>
                </a:cxn>
              </a:cxnLst>
              <a:rect l="0" t="0" r="r" b="b"/>
              <a:pathLst>
                <a:path w="58" h="94">
                  <a:moveTo>
                    <a:pt x="0" y="94"/>
                  </a:moveTo>
                  <a:lnTo>
                    <a:pt x="58" y="84"/>
                  </a:lnTo>
                  <a:lnTo>
                    <a:pt x="58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22" name="Freeform 386"/>
            <p:cNvSpPr>
              <a:spLocks/>
            </p:cNvSpPr>
            <p:nvPr/>
          </p:nvSpPr>
          <p:spPr bwMode="auto">
            <a:xfrm>
              <a:off x="580" y="1952"/>
              <a:ext cx="41" cy="46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1" y="36"/>
                </a:cxn>
                <a:cxn ang="0">
                  <a:pos x="61" y="0"/>
                </a:cxn>
              </a:cxnLst>
              <a:rect l="0" t="0" r="r" b="b"/>
              <a:pathLst>
                <a:path w="61" h="48">
                  <a:moveTo>
                    <a:pt x="0" y="48"/>
                  </a:moveTo>
                  <a:lnTo>
                    <a:pt x="21" y="36"/>
                  </a:lnTo>
                  <a:lnTo>
                    <a:pt x="61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23" name="Freeform 387"/>
            <p:cNvSpPr>
              <a:spLocks/>
            </p:cNvSpPr>
            <p:nvPr/>
          </p:nvSpPr>
          <p:spPr bwMode="auto">
            <a:xfrm>
              <a:off x="586" y="1944"/>
              <a:ext cx="38" cy="93"/>
            </a:xfrm>
            <a:custGeom>
              <a:avLst/>
              <a:gdLst/>
              <a:ahLst/>
              <a:cxnLst>
                <a:cxn ang="0">
                  <a:pos x="0" y="94"/>
                </a:cxn>
                <a:cxn ang="0">
                  <a:pos x="58" y="84"/>
                </a:cxn>
                <a:cxn ang="0">
                  <a:pos x="58" y="0"/>
                </a:cxn>
              </a:cxnLst>
              <a:rect l="0" t="0" r="r" b="b"/>
              <a:pathLst>
                <a:path w="58" h="94">
                  <a:moveTo>
                    <a:pt x="0" y="94"/>
                  </a:moveTo>
                  <a:lnTo>
                    <a:pt x="58" y="84"/>
                  </a:lnTo>
                  <a:lnTo>
                    <a:pt x="58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24" name="Freeform 388"/>
            <p:cNvSpPr>
              <a:spLocks/>
            </p:cNvSpPr>
            <p:nvPr/>
          </p:nvSpPr>
          <p:spPr bwMode="auto">
            <a:xfrm>
              <a:off x="580" y="1952"/>
              <a:ext cx="41" cy="46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1" y="36"/>
                </a:cxn>
                <a:cxn ang="0">
                  <a:pos x="61" y="0"/>
                </a:cxn>
              </a:cxnLst>
              <a:rect l="0" t="0" r="r" b="b"/>
              <a:pathLst>
                <a:path w="61" h="48">
                  <a:moveTo>
                    <a:pt x="0" y="48"/>
                  </a:moveTo>
                  <a:lnTo>
                    <a:pt x="21" y="36"/>
                  </a:lnTo>
                  <a:lnTo>
                    <a:pt x="61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725" name="Freeform 389"/>
            <p:cNvSpPr>
              <a:spLocks/>
            </p:cNvSpPr>
            <p:nvPr/>
          </p:nvSpPr>
          <p:spPr bwMode="auto">
            <a:xfrm>
              <a:off x="586" y="2052"/>
              <a:ext cx="30" cy="160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27" y="86"/>
                </a:cxn>
                <a:cxn ang="0">
                  <a:pos x="0" y="167"/>
                </a:cxn>
              </a:cxnLst>
              <a:rect l="0" t="0" r="r" b="b"/>
              <a:pathLst>
                <a:path w="45" h="167">
                  <a:moveTo>
                    <a:pt x="45" y="0"/>
                  </a:moveTo>
                  <a:lnTo>
                    <a:pt x="27" y="86"/>
                  </a:lnTo>
                  <a:lnTo>
                    <a:pt x="0" y="167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4728" name="Text Box 392"/>
          <p:cNvSpPr txBox="1">
            <a:spLocks noChangeArrowheads="1"/>
          </p:cNvSpPr>
          <p:nvPr/>
        </p:nvSpPr>
        <p:spPr bwMode="auto">
          <a:xfrm>
            <a:off x="3419475" y="1844675"/>
            <a:ext cx="19446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latinLnBrk="0">
              <a:spcBef>
                <a:spcPct val="50000"/>
              </a:spcBef>
            </a:pPr>
            <a:r>
              <a:rPr kumimoji="0" lang="ko-KR" altLang="en-US" sz="1200" dirty="0">
                <a:solidFill>
                  <a:srgbClr val="0E3558"/>
                </a:solidFill>
                <a:latin typeface="Arial" charset="0"/>
                <a:ea typeface="HY견고딕" pitchFamily="18" charset="-127"/>
              </a:rPr>
              <a:t>삼성 </a:t>
            </a:r>
            <a:r>
              <a:rPr kumimoji="0" lang="ko-KR" altLang="en-US" sz="1200" dirty="0" err="1">
                <a:solidFill>
                  <a:srgbClr val="0E3558"/>
                </a:solidFill>
                <a:latin typeface="Arial" charset="0"/>
                <a:ea typeface="HY견고딕" pitchFamily="18" charset="-127"/>
              </a:rPr>
              <a:t>디지탈플라자</a:t>
            </a:r>
            <a:r>
              <a:rPr kumimoji="0" lang="ko-KR" altLang="en-US" sz="1200" dirty="0">
                <a:solidFill>
                  <a:srgbClr val="0E3558"/>
                </a:solidFill>
                <a:latin typeface="Arial" charset="0"/>
                <a:ea typeface="HY견고딕" pitchFamily="18" charset="-127"/>
              </a:rPr>
              <a:t> 방문</a:t>
            </a:r>
          </a:p>
        </p:txBody>
      </p:sp>
      <p:sp>
        <p:nvSpPr>
          <p:cNvPr id="14731" name="Line 395"/>
          <p:cNvSpPr>
            <a:spLocks noChangeShapeType="1"/>
          </p:cNvSpPr>
          <p:nvPr/>
        </p:nvSpPr>
        <p:spPr bwMode="auto">
          <a:xfrm>
            <a:off x="3635375" y="2205038"/>
            <a:ext cx="1584325" cy="0"/>
          </a:xfrm>
          <a:prstGeom prst="line">
            <a:avLst/>
          </a:prstGeom>
          <a:noFill/>
          <a:ln w="19050">
            <a:solidFill>
              <a:srgbClr val="003366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4732" name="Text Box 396"/>
          <p:cNvSpPr txBox="1">
            <a:spLocks noChangeArrowheads="1"/>
          </p:cNvSpPr>
          <p:nvPr/>
        </p:nvSpPr>
        <p:spPr bwMode="auto">
          <a:xfrm>
            <a:off x="1116013" y="2614613"/>
            <a:ext cx="863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latinLnBrk="0">
              <a:spcBef>
                <a:spcPct val="50000"/>
              </a:spcBef>
            </a:pPr>
            <a:r>
              <a:rPr kumimoji="0" lang="ko-KR" altLang="en-US" sz="1200">
                <a:solidFill>
                  <a:srgbClr val="0E3558"/>
                </a:solidFill>
                <a:latin typeface="Arial" charset="0"/>
                <a:ea typeface="HY견고딕" pitchFamily="18" charset="-127"/>
              </a:rPr>
              <a:t>고객</a:t>
            </a:r>
          </a:p>
        </p:txBody>
      </p:sp>
      <p:sp>
        <p:nvSpPr>
          <p:cNvPr id="14733" name="AutoShape 397"/>
          <p:cNvSpPr>
            <a:spLocks noChangeArrowheads="1"/>
          </p:cNvSpPr>
          <p:nvPr/>
        </p:nvSpPr>
        <p:spPr bwMode="auto">
          <a:xfrm>
            <a:off x="6588125" y="1966913"/>
            <a:ext cx="1439863" cy="4318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latinLnBrk="0"/>
            <a:r>
              <a:rPr kumimoji="0" lang="ko-KR" altLang="en-US" sz="1400">
                <a:latin typeface="Arial" charset="0"/>
                <a:ea typeface="HY견고딕" pitchFamily="18" charset="-127"/>
              </a:rPr>
              <a:t>삼성에스티엠넷</a:t>
            </a:r>
          </a:p>
        </p:txBody>
      </p:sp>
      <p:cxnSp>
        <p:nvCxnSpPr>
          <p:cNvPr id="14736" name="AutoShape 400"/>
          <p:cNvCxnSpPr>
            <a:cxnSpLocks noChangeShapeType="1"/>
            <a:stCxn id="14733" idx="2"/>
            <a:endCxn id="14732" idx="2"/>
          </p:cNvCxnSpPr>
          <p:nvPr/>
        </p:nvCxnSpPr>
        <p:spPr bwMode="auto">
          <a:xfrm rot="5400000">
            <a:off x="4187826" y="-231775"/>
            <a:ext cx="481012" cy="5761037"/>
          </a:xfrm>
          <a:prstGeom prst="bentConnector3">
            <a:avLst>
              <a:gd name="adj1" fmla="val 235644"/>
            </a:avLst>
          </a:prstGeom>
          <a:noFill/>
          <a:ln w="19050">
            <a:solidFill>
              <a:srgbClr val="FF0000"/>
            </a:solidFill>
            <a:prstDash val="sysDot"/>
            <a:miter lim="800000"/>
            <a:headEnd/>
            <a:tailEnd type="triangle" w="med" len="med"/>
          </a:ln>
          <a:effectLst/>
        </p:spPr>
      </p:cxnSp>
      <p:pic>
        <p:nvPicPr>
          <p:cNvPr id="14737" name="Picture 401" descr="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3214686"/>
            <a:ext cx="1584325" cy="62547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sp>
        <p:nvSpPr>
          <p:cNvPr id="14739" name="Text Box 403"/>
          <p:cNvSpPr txBox="1">
            <a:spLocks noChangeArrowheads="1"/>
          </p:cNvSpPr>
          <p:nvPr/>
        </p:nvSpPr>
        <p:spPr bwMode="auto">
          <a:xfrm>
            <a:off x="3921125" y="3910013"/>
            <a:ext cx="1223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latinLnBrk="0">
              <a:spcBef>
                <a:spcPct val="50000"/>
              </a:spcBef>
            </a:pPr>
            <a:r>
              <a:rPr kumimoji="0" lang="ko-KR" altLang="en-US" sz="1200">
                <a:solidFill>
                  <a:srgbClr val="0E3558"/>
                </a:solidFill>
                <a:latin typeface="Arial" charset="0"/>
                <a:ea typeface="HY견고딕" pitchFamily="18" charset="-127"/>
              </a:rPr>
              <a:t>상품권 증정</a:t>
            </a:r>
          </a:p>
        </p:txBody>
      </p:sp>
      <p:sp>
        <p:nvSpPr>
          <p:cNvPr id="14863" name="AutoShape 527"/>
          <p:cNvSpPr>
            <a:spLocks noChangeArrowheads="1"/>
          </p:cNvSpPr>
          <p:nvPr/>
        </p:nvSpPr>
        <p:spPr bwMode="auto">
          <a:xfrm>
            <a:off x="323850" y="4795838"/>
            <a:ext cx="1366838" cy="5048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latinLnBrk="0" hangingPunct="0">
              <a:lnSpc>
                <a:spcPct val="110000"/>
              </a:lnSpc>
            </a:pPr>
            <a:r>
              <a:rPr kumimoji="0" lang="ko-KR" altLang="en-US" sz="1200" b="1" dirty="0">
                <a:solidFill>
                  <a:srgbClr val="000000"/>
                </a:solidFill>
                <a:latin typeface="돋움체" pitchFamily="49" charset="-127"/>
                <a:ea typeface="돋움체" pitchFamily="49" charset="-127"/>
              </a:rPr>
              <a:t>홈페이지</a:t>
            </a:r>
          </a:p>
          <a:p>
            <a:pPr algn="ctr" eaLnBrk="0" latinLnBrk="0" hangingPunct="0">
              <a:lnSpc>
                <a:spcPct val="110000"/>
              </a:lnSpc>
            </a:pPr>
            <a:r>
              <a:rPr kumimoji="0" lang="ko-KR" altLang="en-US" sz="1200" b="1" dirty="0">
                <a:solidFill>
                  <a:srgbClr val="000000"/>
                </a:solidFill>
                <a:latin typeface="돋움체" pitchFamily="49" charset="-127"/>
                <a:ea typeface="돋움체" pitchFamily="49" charset="-127"/>
              </a:rPr>
              <a:t>방문</a:t>
            </a:r>
          </a:p>
        </p:txBody>
      </p:sp>
      <p:sp>
        <p:nvSpPr>
          <p:cNvPr id="14864" name="AutoShape 528"/>
          <p:cNvSpPr>
            <a:spLocks noChangeArrowheads="1"/>
          </p:cNvSpPr>
          <p:nvPr/>
        </p:nvSpPr>
        <p:spPr bwMode="auto">
          <a:xfrm>
            <a:off x="2052638" y="4795838"/>
            <a:ext cx="1366837" cy="5048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latinLnBrk="0" hangingPunct="0"/>
            <a:r>
              <a:rPr kumimoji="0" lang="ko-KR" altLang="en-US" sz="1200" b="1" dirty="0">
                <a:solidFill>
                  <a:srgbClr val="000000"/>
                </a:solidFill>
                <a:latin typeface="돋움체" pitchFamily="49" charset="-127"/>
                <a:ea typeface="돋움체" pitchFamily="49" charset="-127"/>
              </a:rPr>
              <a:t>인증번호</a:t>
            </a:r>
          </a:p>
          <a:p>
            <a:pPr algn="ctr" eaLnBrk="0" latinLnBrk="0" hangingPunct="0"/>
            <a:r>
              <a:rPr kumimoji="0" lang="ko-KR" altLang="en-US" sz="1200" b="1" dirty="0">
                <a:solidFill>
                  <a:srgbClr val="000000"/>
                </a:solidFill>
                <a:latin typeface="돋움체" pitchFamily="49" charset="-127"/>
                <a:ea typeface="돋움체" pitchFamily="49" charset="-127"/>
              </a:rPr>
              <a:t>쿠폰번호 입력</a:t>
            </a:r>
          </a:p>
        </p:txBody>
      </p:sp>
      <p:sp>
        <p:nvSpPr>
          <p:cNvPr id="14865" name="AutoShape 529"/>
          <p:cNvSpPr>
            <a:spLocks noChangeArrowheads="1"/>
          </p:cNvSpPr>
          <p:nvPr/>
        </p:nvSpPr>
        <p:spPr bwMode="auto">
          <a:xfrm>
            <a:off x="3781425" y="4795838"/>
            <a:ext cx="1366838" cy="5048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latinLnBrk="0" hangingPunct="0"/>
            <a:r>
              <a:rPr kumimoji="0" lang="ko-KR" altLang="en-US" sz="1200" b="1">
                <a:solidFill>
                  <a:srgbClr val="000000"/>
                </a:solidFill>
                <a:latin typeface="돋움체" pitchFamily="49" charset="-127"/>
                <a:ea typeface="돋움체" pitchFamily="49" charset="-127"/>
              </a:rPr>
              <a:t>해당지점 확인</a:t>
            </a:r>
          </a:p>
        </p:txBody>
      </p:sp>
      <p:sp>
        <p:nvSpPr>
          <p:cNvPr id="14866" name="AutoShape 530"/>
          <p:cNvSpPr>
            <a:spLocks noChangeArrowheads="1"/>
          </p:cNvSpPr>
          <p:nvPr/>
        </p:nvSpPr>
        <p:spPr bwMode="auto">
          <a:xfrm>
            <a:off x="5510213" y="4795838"/>
            <a:ext cx="1366837" cy="5048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latinLnBrk="0" hangingPunct="0"/>
            <a:r>
              <a:rPr kumimoji="0" lang="ko-KR" altLang="en-US" sz="1200" b="1">
                <a:solidFill>
                  <a:srgbClr val="000000"/>
                </a:solidFill>
                <a:latin typeface="돋움체" pitchFamily="49" charset="-127"/>
                <a:ea typeface="돋움체" pitchFamily="49" charset="-127"/>
              </a:rPr>
              <a:t>전화번호</a:t>
            </a:r>
            <a:r>
              <a:rPr kumimoji="0" lang="en-US" altLang="ko-KR" sz="1200" b="1">
                <a:solidFill>
                  <a:srgbClr val="000000"/>
                </a:solidFill>
                <a:latin typeface="돋움체" pitchFamily="49" charset="-127"/>
                <a:ea typeface="돋움체" pitchFamily="49" charset="-127"/>
              </a:rPr>
              <a:t>, </a:t>
            </a:r>
            <a:r>
              <a:rPr kumimoji="0" lang="ko-KR" altLang="en-US" sz="1200" b="1">
                <a:solidFill>
                  <a:srgbClr val="000000"/>
                </a:solidFill>
                <a:latin typeface="돋움체" pitchFamily="49" charset="-127"/>
                <a:ea typeface="돋움체" pitchFamily="49" charset="-127"/>
              </a:rPr>
              <a:t>연락처</a:t>
            </a:r>
            <a:r>
              <a:rPr kumimoji="0" lang="en-US" altLang="ko-KR" sz="1200" b="1">
                <a:solidFill>
                  <a:srgbClr val="000000"/>
                </a:solidFill>
                <a:latin typeface="돋움체" pitchFamily="49" charset="-127"/>
                <a:ea typeface="돋움체" pitchFamily="49" charset="-127"/>
              </a:rPr>
              <a:t>,</a:t>
            </a:r>
          </a:p>
          <a:p>
            <a:pPr algn="ctr" eaLnBrk="0" latinLnBrk="0" hangingPunct="0"/>
            <a:r>
              <a:rPr kumimoji="0" lang="ko-KR" altLang="en-US" sz="1200" b="1">
                <a:solidFill>
                  <a:srgbClr val="000000"/>
                </a:solidFill>
                <a:latin typeface="돋움체" pitchFamily="49" charset="-127"/>
                <a:ea typeface="돋움체" pitchFamily="49" charset="-127"/>
              </a:rPr>
              <a:t>인원수 기입</a:t>
            </a:r>
          </a:p>
        </p:txBody>
      </p:sp>
      <p:sp>
        <p:nvSpPr>
          <p:cNvPr id="14867" name="AutoShape 531"/>
          <p:cNvSpPr>
            <a:spLocks noChangeArrowheads="1"/>
          </p:cNvSpPr>
          <p:nvPr/>
        </p:nvSpPr>
        <p:spPr bwMode="auto">
          <a:xfrm>
            <a:off x="7237413" y="4795838"/>
            <a:ext cx="1366837" cy="504825"/>
          </a:xfrm>
          <a:prstGeom prst="roundRect">
            <a:avLst>
              <a:gd name="adj" fmla="val 16667"/>
            </a:avLst>
          </a:prstGeom>
          <a:ln w="25400">
            <a:solidFill>
              <a:srgbClr val="C0C0C0"/>
            </a:solidFill>
            <a:round/>
            <a:headEnd/>
            <a:tailEnd/>
          </a:ln>
          <a:effectLst/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wrap="none" anchor="ctr"/>
          <a:lstStyle/>
          <a:p>
            <a:pPr algn="ctr" eaLnBrk="0" latinLnBrk="0" hangingPunct="0"/>
            <a:r>
              <a:rPr kumimoji="0" lang="ko-KR" altLang="en-US" sz="1200" b="1">
                <a:solidFill>
                  <a:srgbClr val="000000"/>
                </a:solidFill>
                <a:latin typeface="돋움체" pitchFamily="49" charset="-127"/>
                <a:ea typeface="돋움체" pitchFamily="49" charset="-127"/>
              </a:rPr>
              <a:t>예약완료</a:t>
            </a:r>
          </a:p>
        </p:txBody>
      </p:sp>
      <p:sp>
        <p:nvSpPr>
          <p:cNvPr id="14868" name="AutoShape 532"/>
          <p:cNvSpPr>
            <a:spLocks noChangeArrowheads="1"/>
          </p:cNvSpPr>
          <p:nvPr/>
        </p:nvSpPr>
        <p:spPr bwMode="gray">
          <a:xfrm>
            <a:off x="1763713" y="4921250"/>
            <a:ext cx="215900" cy="282575"/>
          </a:xfrm>
          <a:prstGeom prst="chevron">
            <a:avLst>
              <a:gd name="adj" fmla="val 52514"/>
            </a:avLst>
          </a:prstGeom>
          <a:solidFill>
            <a:srgbClr val="77B7E7"/>
          </a:soli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4869" name="AutoShape 533"/>
          <p:cNvSpPr>
            <a:spLocks noChangeArrowheads="1"/>
          </p:cNvSpPr>
          <p:nvPr/>
        </p:nvSpPr>
        <p:spPr bwMode="gray">
          <a:xfrm>
            <a:off x="3492500" y="4921250"/>
            <a:ext cx="215900" cy="282575"/>
          </a:xfrm>
          <a:prstGeom prst="chevron">
            <a:avLst>
              <a:gd name="adj" fmla="val 52514"/>
            </a:avLst>
          </a:prstGeom>
          <a:solidFill>
            <a:srgbClr val="77B7E7"/>
          </a:soli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4870" name="AutoShape 534"/>
          <p:cNvSpPr>
            <a:spLocks noChangeArrowheads="1"/>
          </p:cNvSpPr>
          <p:nvPr/>
        </p:nvSpPr>
        <p:spPr bwMode="gray">
          <a:xfrm>
            <a:off x="5219700" y="4921250"/>
            <a:ext cx="215900" cy="282575"/>
          </a:xfrm>
          <a:prstGeom prst="chevron">
            <a:avLst>
              <a:gd name="adj" fmla="val 52514"/>
            </a:avLst>
          </a:prstGeom>
          <a:solidFill>
            <a:srgbClr val="77B7E7"/>
          </a:soli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4871" name="AutoShape 535"/>
          <p:cNvSpPr>
            <a:spLocks noChangeArrowheads="1"/>
          </p:cNvSpPr>
          <p:nvPr/>
        </p:nvSpPr>
        <p:spPr bwMode="gray">
          <a:xfrm>
            <a:off x="6948488" y="4921250"/>
            <a:ext cx="215900" cy="282575"/>
          </a:xfrm>
          <a:prstGeom prst="chevron">
            <a:avLst>
              <a:gd name="adj" fmla="val 52514"/>
            </a:avLst>
          </a:prstGeom>
          <a:solidFill>
            <a:srgbClr val="77B7E7"/>
          </a:soli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4873" name="AutoShape 537"/>
          <p:cNvSpPr>
            <a:spLocks noChangeArrowheads="1"/>
          </p:cNvSpPr>
          <p:nvPr/>
        </p:nvSpPr>
        <p:spPr bwMode="auto">
          <a:xfrm>
            <a:off x="5508625" y="5805488"/>
            <a:ext cx="1366838" cy="504825"/>
          </a:xfrm>
          <a:prstGeom prst="roundRect">
            <a:avLst>
              <a:gd name="adj" fmla="val 16667"/>
            </a:avLst>
          </a:prstGeom>
          <a:ln w="25400">
            <a:solidFill>
              <a:srgbClr val="C0C0C0"/>
            </a:solidFill>
            <a:round/>
            <a:headEnd/>
            <a:tailEnd/>
          </a:ln>
          <a:effectLst/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 wrap="none" anchor="ctr"/>
          <a:lstStyle/>
          <a:p>
            <a:pPr algn="ctr" eaLnBrk="0" latinLnBrk="0" hangingPunct="0"/>
            <a:r>
              <a:rPr kumimoji="0" lang="ko-KR" altLang="en-US" sz="1200" b="1">
                <a:solidFill>
                  <a:srgbClr val="000000"/>
                </a:solidFill>
                <a:latin typeface="돋움체" pitchFamily="49" charset="-127"/>
                <a:ea typeface="돋움체" pitchFamily="49" charset="-127"/>
              </a:rPr>
              <a:t>해당 지점 연락</a:t>
            </a:r>
          </a:p>
        </p:txBody>
      </p:sp>
      <p:cxnSp>
        <p:nvCxnSpPr>
          <p:cNvPr id="14874" name="AutoShape 538"/>
          <p:cNvCxnSpPr>
            <a:cxnSpLocks noChangeShapeType="1"/>
            <a:stCxn id="14873" idx="3"/>
            <a:endCxn id="14867" idx="2"/>
          </p:cNvCxnSpPr>
          <p:nvPr/>
        </p:nvCxnSpPr>
        <p:spPr bwMode="auto">
          <a:xfrm flipV="1">
            <a:off x="6888163" y="5313363"/>
            <a:ext cx="1033462" cy="744537"/>
          </a:xfrm>
          <a:prstGeom prst="bentConnector2">
            <a:avLst/>
          </a:prstGeom>
          <a:noFill/>
          <a:ln w="19050">
            <a:solidFill>
              <a:srgbClr val="FF0000"/>
            </a:solidFill>
            <a:prstDash val="sysDot"/>
            <a:miter lim="800000"/>
            <a:headEnd/>
            <a:tailEnd type="triangle" w="med" len="med"/>
          </a:ln>
          <a:effectLst/>
        </p:spPr>
      </p:cxnSp>
      <p:sp>
        <p:nvSpPr>
          <p:cNvPr id="14875" name="Rectangle 539"/>
          <p:cNvSpPr>
            <a:spLocks noChangeArrowheads="1"/>
          </p:cNvSpPr>
          <p:nvPr/>
        </p:nvSpPr>
        <p:spPr bwMode="auto">
          <a:xfrm>
            <a:off x="285720" y="428604"/>
            <a:ext cx="334803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ko-KR" altLang="en-US" dirty="0">
                <a:latin typeface="HY견고딕" pitchFamily="18" charset="-127"/>
                <a:ea typeface="HY견고딕" pitchFamily="18" charset="-127"/>
              </a:rPr>
              <a:t>   </a:t>
            </a:r>
            <a:r>
              <a:rPr lang="ko-KR" altLang="en-US" sz="2800" dirty="0">
                <a:latin typeface="휴먼매직체" pitchFamily="18" charset="-127"/>
                <a:ea typeface="휴먼매직체" pitchFamily="18" charset="-127"/>
              </a:rPr>
              <a:t>가족사진 촬영 </a:t>
            </a:r>
            <a:r>
              <a:rPr lang="en-US" altLang="ko-KR" sz="2800" dirty="0">
                <a:latin typeface="휴먼매직체" pitchFamily="18" charset="-127"/>
                <a:ea typeface="휴먼매직체" pitchFamily="18" charset="-127"/>
              </a:rPr>
              <a:t>process</a:t>
            </a:r>
          </a:p>
        </p:txBody>
      </p:sp>
      <p:sp>
        <p:nvSpPr>
          <p:cNvPr id="14876" name="Text Box 540"/>
          <p:cNvSpPr txBox="1">
            <a:spLocks noChangeArrowheads="1"/>
          </p:cNvSpPr>
          <p:nvPr/>
        </p:nvSpPr>
        <p:spPr bwMode="auto">
          <a:xfrm>
            <a:off x="1476375" y="5805488"/>
            <a:ext cx="2665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latinLnBrk="0">
              <a:spcBef>
                <a:spcPct val="50000"/>
              </a:spcBef>
            </a:pPr>
            <a:r>
              <a:rPr kumimoji="0" lang="en-US" altLang="ko-KR" sz="1400">
                <a:solidFill>
                  <a:srgbClr val="0E3558"/>
                </a:solidFill>
                <a:latin typeface="Arial" charset="0"/>
                <a:ea typeface="HY견고딕" pitchFamily="18" charset="-127"/>
              </a:rPr>
              <a:t># </a:t>
            </a:r>
            <a:r>
              <a:rPr kumimoji="0" lang="ko-KR" altLang="en-US" sz="1400">
                <a:solidFill>
                  <a:srgbClr val="0E3558"/>
                </a:solidFill>
                <a:latin typeface="Arial" charset="0"/>
                <a:ea typeface="HY견고딕" pitchFamily="18" charset="-127"/>
              </a:rPr>
              <a:t>별도 고객정보 입력 불필요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2571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목 차</a:t>
            </a:r>
            <a:endParaRPr lang="ko-KR" altLang="en-US" sz="2800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57422" y="1285860"/>
            <a:ext cx="6072230" cy="815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ko-KR" altLang="en-US" sz="1400" dirty="0" smtClean="0"/>
              <a:t>인사말</a:t>
            </a:r>
            <a:r>
              <a:rPr lang="en-US" altLang="ko-KR" sz="1400" dirty="0" smtClean="0"/>
              <a:t>.</a:t>
            </a:r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r>
              <a:rPr lang="ko-KR" altLang="en-US" sz="1400" dirty="0" smtClean="0"/>
              <a:t>박승철 헤어 </a:t>
            </a:r>
            <a:r>
              <a:rPr lang="ko-KR" altLang="en-US" sz="1400" dirty="0" err="1" smtClean="0"/>
              <a:t>스투디오</a:t>
            </a:r>
            <a:r>
              <a:rPr lang="ko-KR" altLang="en-US" sz="1400" dirty="0" err="1" smtClean="0"/>
              <a:t>기안서</a:t>
            </a: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r>
              <a:rPr lang="ko-KR" altLang="en-US" sz="1400" dirty="0" smtClean="0"/>
              <a:t>회사 개요</a:t>
            </a: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r>
              <a:rPr lang="ko-KR" altLang="en-US" sz="1400" dirty="0" smtClean="0"/>
              <a:t>회사 연혁</a:t>
            </a: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r>
              <a:rPr lang="ko-KR" altLang="en-US" sz="1400" dirty="0" smtClean="0"/>
              <a:t>사업개요</a:t>
            </a: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r>
              <a:rPr lang="ko-KR" altLang="en-US" sz="1400" dirty="0" smtClean="0"/>
              <a:t>경영 목표 및  성공전략</a:t>
            </a: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r>
              <a:rPr lang="ko-KR" altLang="en-US" sz="1400" dirty="0" smtClean="0"/>
              <a:t>전국지점</a:t>
            </a: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상품내용</a:t>
            </a: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상품 이용 안내</a:t>
            </a: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r>
              <a:rPr lang="ko-KR" altLang="en-US" sz="1400" dirty="0" smtClean="0"/>
              <a:t>상품 견본</a:t>
            </a: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r>
              <a:rPr lang="ko-KR" altLang="en-US" sz="1400" dirty="0" smtClean="0"/>
              <a:t>가족사진 촬영 </a:t>
            </a:r>
            <a:r>
              <a:rPr lang="en-US" altLang="ko-KR" sz="1400" dirty="0" smtClean="0"/>
              <a:t>process</a:t>
            </a:r>
            <a:r>
              <a:rPr lang="ko-KR" altLang="en-US" sz="1400" dirty="0" smtClean="0"/>
              <a:t> </a:t>
            </a: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>
              <a:buFont typeface="+mj-lt"/>
              <a:buAutoNum type="romanUcPeriod"/>
            </a:pPr>
            <a:endParaRPr lang="en-US" altLang="ko-KR" sz="1400" dirty="0" smtClean="0"/>
          </a:p>
          <a:p>
            <a:pPr marL="400050" indent="-400050"/>
            <a:endParaRPr lang="en-US" altLang="ko-KR" sz="1600" dirty="0" smtClean="0"/>
          </a:p>
          <a:p>
            <a:pPr marL="400050" indent="-400050">
              <a:buFont typeface="+mj-lt"/>
              <a:buAutoNum type="romanUcPeriod"/>
            </a:pP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모서리가 둥근 직사각형 10"/>
          <p:cNvSpPr/>
          <p:nvPr/>
        </p:nvSpPr>
        <p:spPr>
          <a:xfrm>
            <a:off x="285720" y="1214422"/>
            <a:ext cx="8572560" cy="4929222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1357258" y="-714404"/>
            <a:ext cx="7786742" cy="257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latinLnBrk="0" hangingPunct="0">
              <a:lnSpc>
                <a:spcPct val="50000"/>
              </a:lnSpc>
              <a:spcBef>
                <a:spcPct val="50000"/>
              </a:spcBef>
            </a:pPr>
            <a:r>
              <a:rPr lang="en-US" altLang="ko-KR" b="1" dirty="0" smtClean="0">
                <a:solidFill>
                  <a:srgbClr val="000066"/>
                </a:solidFill>
              </a:rPr>
              <a:t> </a:t>
            </a:r>
            <a:endParaRPr lang="en-US" altLang="ko-KR" b="1" dirty="0">
              <a:solidFill>
                <a:srgbClr val="00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500042"/>
            <a:ext cx="3571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인사말</a:t>
            </a:r>
            <a:endParaRPr lang="ko-KR" altLang="en-US" sz="2800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1285860"/>
            <a:ext cx="8858280" cy="5386090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ko-KR" altLang="en-US" sz="2000" dirty="0" err="1" smtClean="0"/>
              <a:t>보보스</a:t>
            </a:r>
            <a:r>
              <a:rPr lang="en-US" altLang="ko-KR" dirty="0" smtClean="0"/>
              <a:t>(BOBOS) </a:t>
            </a:r>
            <a:r>
              <a:rPr lang="ko-KR" altLang="en-US" dirty="0" smtClean="0"/>
              <a:t>포토클럽은</a:t>
            </a:r>
            <a:r>
              <a:rPr lang="en-US" altLang="ko-KR" dirty="0" smtClean="0"/>
              <a:t>?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한  폭의  사진 속에 소중한  온 가족의 사랑과 행복을 담아  소중하고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아름다운 추억으로 영원히 지켜나가고  항상 기본을 중시하며  가맹점과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 </a:t>
            </a:r>
            <a:r>
              <a:rPr lang="ko-KR" altLang="en-US" dirty="0" smtClean="0"/>
              <a:t>함께 성공할 수 있는 방법이 무엇인가를 항상 생각하고 옮기는 기업입니다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 </a:t>
            </a:r>
            <a:r>
              <a:rPr lang="ko-KR" altLang="en-US" dirty="0" smtClean="0"/>
              <a:t>또한 경영진의  다년간  가족 사진 분야에서 최고의 성과를 이룬 전문</a:t>
            </a:r>
            <a:r>
              <a:rPr lang="en-US" altLang="ko-KR" dirty="0" smtClean="0"/>
              <a:t> </a:t>
            </a:r>
            <a:r>
              <a:rPr lang="ko-KR" altLang="en-US" dirty="0" smtClean="0"/>
              <a:t>작가들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  을 인터뷰 하여 전국 체인망을 구축하고 고객만족과 감동을 실현하고  문화</a:t>
            </a:r>
            <a:r>
              <a:rPr lang="en-US" altLang="ko-KR" dirty="0" smtClean="0"/>
              <a:t>,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경제</a:t>
            </a:r>
            <a:r>
              <a:rPr lang="en-US" altLang="ko-KR" dirty="0" smtClean="0"/>
              <a:t>  </a:t>
            </a:r>
            <a:r>
              <a:rPr lang="ko-KR" altLang="en-US" dirty="0" smtClean="0"/>
              <a:t>변화에 대한 포토문화에 대한의 흐름에 따라 발 빠르게 대처 현대인에</a:t>
            </a:r>
            <a:endParaRPr lang="en-US" altLang="ko-KR" dirty="0" smtClean="0"/>
          </a:p>
          <a:p>
            <a:r>
              <a:rPr lang="en-US" altLang="ko-KR" dirty="0" smtClean="0"/>
              <a:t>     </a:t>
            </a:r>
          </a:p>
          <a:p>
            <a:r>
              <a:rPr lang="ko-KR" altLang="en-US" dirty="0" smtClean="0"/>
              <a:t>소비 </a:t>
            </a:r>
            <a:r>
              <a:rPr lang="ko-KR" altLang="en-US" dirty="0" err="1" smtClean="0"/>
              <a:t>트랜드를</a:t>
            </a:r>
            <a:r>
              <a:rPr lang="ko-KR" altLang="en-US" dirty="0" smtClean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빠르게 맞추어  질 높은 서비스  마케팅을 개발하여 대한민국 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패밀리</a:t>
            </a:r>
            <a:r>
              <a:rPr lang="en-US" altLang="ko-KR" dirty="0" smtClean="0"/>
              <a:t>  </a:t>
            </a:r>
            <a:r>
              <a:rPr lang="ko-KR" altLang="en-US" dirty="0" smtClean="0"/>
              <a:t>포토 </a:t>
            </a:r>
            <a:r>
              <a:rPr lang="en-US" altLang="ko-KR" dirty="0" smtClean="0"/>
              <a:t>1</a:t>
            </a:r>
            <a:r>
              <a:rPr lang="ko-KR" altLang="en-US" dirty="0" smtClean="0"/>
              <a:t>번가로서 항상 고객의 믿음과 기대에 최선을 다하는 기업이 되겠습니다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 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감사합니다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500034" y="1000108"/>
            <a:ext cx="8215370" cy="550072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642910" y="428604"/>
            <a:ext cx="50720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smtClean="0">
                <a:latin typeface="휴먼매직체" pitchFamily="18" charset="-127"/>
                <a:ea typeface="휴먼매직체" pitchFamily="18" charset="-127"/>
              </a:rPr>
              <a:t>박상철 헤어 </a:t>
            </a:r>
            <a:r>
              <a:rPr lang="ko-KR" altLang="en-US" sz="2800" dirty="0" err="1" smtClean="0">
                <a:latin typeface="휴먼매직체" pitchFamily="18" charset="-127"/>
                <a:ea typeface="휴먼매직체" pitchFamily="18" charset="-127"/>
              </a:rPr>
              <a:t>스투디오</a:t>
            </a:r>
            <a:r>
              <a:rPr lang="ko-KR" altLang="en-US" sz="2800" dirty="0" err="1" smtClean="0">
                <a:latin typeface="휴먼매직체" pitchFamily="18" charset="-127"/>
                <a:ea typeface="휴먼매직체" pitchFamily="18" charset="-127"/>
              </a:rPr>
              <a:t>를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위한 기안서 </a:t>
            </a:r>
            <a:endParaRPr lang="ko-KR" altLang="en-US" sz="2800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785794"/>
            <a:ext cx="8215370" cy="1172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 </a:t>
            </a:r>
            <a:r>
              <a:rPr lang="ko-KR" altLang="en-US" dirty="0" smtClean="0"/>
              <a:t>귀사</a:t>
            </a:r>
            <a:r>
              <a:rPr lang="ko-KR" altLang="en-US" dirty="0" smtClean="0"/>
              <a:t>는  남녀 노소 </a:t>
            </a:r>
            <a:r>
              <a:rPr lang="en-US" altLang="ko-KR" dirty="0" smtClean="0"/>
              <a:t>,</a:t>
            </a:r>
            <a:r>
              <a:rPr lang="ko-KR" altLang="en-US" dirty="0" smtClean="0"/>
              <a:t>단체고객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부모님 </a:t>
            </a:r>
            <a:r>
              <a:rPr lang="en-US" altLang="ko-KR" dirty="0" smtClean="0"/>
              <a:t>,</a:t>
            </a:r>
            <a:r>
              <a:rPr lang="ko-KR" altLang="en-US" dirty="0" smtClean="0"/>
              <a:t>아이 할 것 없이</a:t>
            </a:r>
            <a:r>
              <a:rPr lang="ko-KR" altLang="en-US" dirty="0" smtClean="0"/>
              <a:t> </a:t>
            </a:r>
            <a:r>
              <a:rPr lang="ko-KR" altLang="en-US" dirty="0" smtClean="0"/>
              <a:t>연령층에 관계없는</a:t>
            </a:r>
            <a:r>
              <a:rPr lang="ko-KR" altLang="en-US" dirty="0" smtClean="0"/>
              <a:t> 폭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넓은 고객을 확보 있어 </a:t>
            </a:r>
            <a:r>
              <a:rPr lang="ko-KR" altLang="en-US" dirty="0" smtClean="0"/>
              <a:t>포토  </a:t>
            </a:r>
            <a:r>
              <a:rPr lang="ko-KR" altLang="en-US" dirty="0" smtClean="0"/>
              <a:t>관련 고객 사은 </a:t>
            </a:r>
            <a:r>
              <a:rPr lang="ko-KR" altLang="en-US" dirty="0" smtClean="0"/>
              <a:t>이벤트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ko-KR" altLang="en-US" dirty="0" smtClean="0"/>
              <a:t>또는  생일</a:t>
            </a:r>
            <a:r>
              <a:rPr lang="en-US" altLang="ko-KR" dirty="0" smtClean="0"/>
              <a:t>,</a:t>
            </a:r>
            <a:r>
              <a:rPr lang="ko-KR" altLang="en-US" dirty="0" smtClean="0"/>
              <a:t>연말 연시를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위한   </a:t>
            </a:r>
            <a:r>
              <a:rPr lang="ko-KR" altLang="en-US" dirty="0" smtClean="0"/>
              <a:t>매장을 방문 하시는 고객  </a:t>
            </a:r>
            <a:r>
              <a:rPr lang="ko-KR" altLang="en-US" dirty="0" smtClean="0"/>
              <a:t>분들께</a:t>
            </a:r>
            <a:r>
              <a:rPr lang="en-US" altLang="ko-KR" dirty="0" smtClean="0"/>
              <a:t> </a:t>
            </a:r>
            <a:r>
              <a:rPr lang="ko-KR" altLang="en-US" dirty="0" smtClean="0"/>
              <a:t>가족사진   촬영 상품권을 선물하여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시너지  </a:t>
            </a:r>
            <a:r>
              <a:rPr lang="ko-KR" altLang="en-US" dirty="0" smtClean="0"/>
              <a:t>효과를 극대화 하고  고객 </a:t>
            </a:r>
            <a:r>
              <a:rPr lang="ko-KR" altLang="en-US" dirty="0" smtClean="0"/>
              <a:t>창출과</a:t>
            </a:r>
            <a:r>
              <a:rPr lang="en-US" altLang="ko-KR" dirty="0" smtClean="0"/>
              <a:t> </a:t>
            </a:r>
            <a:r>
              <a:rPr lang="ko-KR" altLang="en-US" dirty="0" smtClean="0"/>
              <a:t>매출 증대를 이루고  고객 서비스 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강화</a:t>
            </a:r>
            <a:r>
              <a:rPr lang="en-US" altLang="ko-KR" dirty="0" smtClean="0"/>
              <a:t>.</a:t>
            </a:r>
            <a:r>
              <a:rPr lang="ko-KR" altLang="en-US" dirty="0" smtClean="0"/>
              <a:t>  물론 상품권을 보고 오는  </a:t>
            </a:r>
            <a:r>
              <a:rPr lang="ko-KR" altLang="en-US" dirty="0" smtClean="0"/>
              <a:t>것은 </a:t>
            </a:r>
            <a:r>
              <a:rPr lang="ko-KR" altLang="en-US" dirty="0" smtClean="0"/>
              <a:t>아니지만  생각지도 않은 선물을 가졌을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때</a:t>
            </a:r>
            <a:r>
              <a:rPr lang="en-US" altLang="ko-KR" dirty="0" smtClean="0"/>
              <a:t> </a:t>
            </a:r>
            <a:r>
              <a:rPr lang="ko-KR" altLang="en-US" dirty="0" smtClean="0"/>
              <a:t>기쁨 두 배 </a:t>
            </a:r>
            <a:r>
              <a:rPr lang="en-US" altLang="ko-KR" dirty="0" smtClean="0"/>
              <a:t>,</a:t>
            </a:r>
            <a:r>
              <a:rPr lang="ko-KR" altLang="en-US" dirty="0" smtClean="0"/>
              <a:t>이미지 </a:t>
            </a:r>
            <a:r>
              <a:rPr lang="ko-KR" altLang="en-US" dirty="0" err="1" smtClean="0"/>
              <a:t>두배</a:t>
            </a:r>
            <a:r>
              <a:rPr lang="en-US" altLang="ko-KR" dirty="0" smtClean="0"/>
              <a:t>,</a:t>
            </a:r>
            <a:r>
              <a:rPr lang="ko-KR" altLang="en-US" dirty="0" smtClean="0"/>
              <a:t>단골 고객 확보가</a:t>
            </a:r>
            <a:r>
              <a:rPr lang="en-US" altLang="ko-KR" dirty="0" smtClean="0"/>
              <a:t> </a:t>
            </a:r>
            <a:r>
              <a:rPr lang="ko-KR" altLang="en-US" dirty="0" smtClean="0"/>
              <a:t>될 </a:t>
            </a:r>
            <a:r>
              <a:rPr lang="ko-KR" altLang="en-US" dirty="0" smtClean="0"/>
              <a:t>것으로 사료됩니다 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그리고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지금은 </a:t>
            </a:r>
            <a:r>
              <a:rPr lang="ko-KR" altLang="en-US" dirty="0" smtClean="0"/>
              <a:t>사진을 찍어  </a:t>
            </a:r>
            <a:r>
              <a:rPr lang="ko-KR" altLang="en-US" dirty="0" err="1" smtClean="0"/>
              <a:t>오래동안</a:t>
            </a:r>
            <a:r>
              <a:rPr lang="ko-KR" altLang="en-US" dirty="0" smtClean="0"/>
              <a:t>   추억으로 간직   </a:t>
            </a:r>
            <a:r>
              <a:rPr lang="ko-KR" altLang="en-US" dirty="0" smtClean="0"/>
              <a:t>하고픈 </a:t>
            </a:r>
            <a:r>
              <a:rPr lang="ko-KR" altLang="en-US" dirty="0" smtClean="0"/>
              <a:t>것이 고객들의 </a:t>
            </a:r>
            <a:r>
              <a:rPr lang="ko-KR" altLang="en-US" dirty="0" err="1" smtClean="0"/>
              <a:t>마음입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니다</a:t>
            </a:r>
            <a:r>
              <a:rPr lang="ko-KR" altLang="en-US" dirty="0" smtClean="0"/>
              <a:t> </a:t>
            </a:r>
            <a:r>
              <a:rPr lang="en-US" altLang="ko-KR" dirty="0" smtClean="0"/>
              <a:t>,</a:t>
            </a:r>
            <a:r>
              <a:rPr lang="ko-KR" altLang="en-US" dirty="0" smtClean="0"/>
              <a:t>어느 사은 이벤트보다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대한민국 헤어 대표브랜드 박승철 헤어 스튜디오가</a:t>
            </a:r>
            <a:r>
              <a:rPr lang="en-US" altLang="ko-KR" dirty="0" smtClean="0"/>
              <a:t>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추구하는  </a:t>
            </a:r>
            <a:r>
              <a:rPr lang="ko-KR" altLang="en-US" dirty="0" err="1" smtClean="0"/>
              <a:t>컨셉과</a:t>
            </a:r>
            <a:r>
              <a:rPr lang="ko-KR" altLang="en-US" dirty="0" smtClean="0"/>
              <a:t>  </a:t>
            </a:r>
            <a:r>
              <a:rPr lang="ko-KR" altLang="en-US" dirty="0" smtClean="0"/>
              <a:t>맞는 </a:t>
            </a:r>
            <a:r>
              <a:rPr lang="ko-KR" altLang="en-US" dirty="0" smtClean="0"/>
              <a:t>제휴</a:t>
            </a:r>
            <a:r>
              <a:rPr lang="ko-KR" altLang="en-US" dirty="0" smtClean="0"/>
              <a:t>는</a:t>
            </a:r>
            <a:r>
              <a:rPr lang="ko-KR" altLang="en-US" dirty="0" smtClean="0"/>
              <a:t> </a:t>
            </a:r>
            <a:r>
              <a:rPr lang="ko-KR" altLang="en-US" dirty="0" smtClean="0"/>
              <a:t>없다고 생각되오니  폭넓은 검토를 해주시길</a:t>
            </a:r>
            <a:endParaRPr lang="en-US" altLang="ko-KR" dirty="0" smtClean="0"/>
          </a:p>
          <a:p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바라오며  좋은 결과를 기다리겠습니다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.             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감사합니다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642918"/>
            <a:ext cx="5000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회사  개요</a:t>
            </a:r>
            <a:endParaRPr lang="ko-KR" altLang="en-US" sz="2800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1538" y="1357298"/>
            <a:ext cx="721523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altLang="ko-KR" sz="2000" dirty="0" smtClean="0"/>
              <a:t> </a:t>
            </a:r>
            <a:r>
              <a:rPr lang="ko-KR" altLang="en-US" sz="2000" dirty="0" smtClean="0">
                <a:latin typeface="+mj-ea"/>
                <a:ea typeface="+mj-ea"/>
              </a:rPr>
              <a:t>회사명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: </a:t>
            </a:r>
            <a:r>
              <a:rPr lang="ko-KR" altLang="en-US" sz="2000" dirty="0" err="1" smtClean="0"/>
              <a:t>보보스</a:t>
            </a:r>
            <a:r>
              <a:rPr lang="ko-KR" altLang="en-US" sz="2000" dirty="0" smtClean="0"/>
              <a:t>  포토 클럽</a:t>
            </a:r>
            <a:endParaRPr lang="en-US" altLang="ko-KR" sz="2000" dirty="0" smtClean="0"/>
          </a:p>
          <a:p>
            <a:pPr>
              <a:buFont typeface="Wingdings" pitchFamily="2" charset="2"/>
              <a:buChar char="v"/>
            </a:pPr>
            <a:endParaRPr lang="en-US" altLang="ko-KR" sz="2000" dirty="0" smtClean="0"/>
          </a:p>
          <a:p>
            <a:pPr>
              <a:buFont typeface="Wingdings" pitchFamily="2" charset="2"/>
              <a:buChar char="v"/>
            </a:pPr>
            <a:r>
              <a:rPr lang="en-US" altLang="ko-KR" sz="2000" dirty="0" smtClean="0"/>
              <a:t> </a:t>
            </a:r>
            <a:r>
              <a:rPr lang="ko-KR" altLang="en-US" sz="2000" dirty="0" smtClean="0"/>
              <a:t>영문법 </a:t>
            </a:r>
            <a:r>
              <a:rPr lang="en-US" altLang="ko-KR" sz="2000" dirty="0" smtClean="0"/>
              <a:t>: BOBOS  Photo  Club  Co. Ltd</a:t>
            </a:r>
          </a:p>
          <a:p>
            <a:endParaRPr lang="en-US" altLang="ko-KR" sz="2000" dirty="0" smtClean="0"/>
          </a:p>
          <a:p>
            <a:pPr>
              <a:buFont typeface="Wingdings" pitchFamily="2" charset="2"/>
              <a:buChar char="v"/>
            </a:pPr>
            <a:r>
              <a:rPr lang="en-US" altLang="ko-KR" sz="2000" dirty="0" smtClean="0"/>
              <a:t> </a:t>
            </a:r>
            <a:r>
              <a:rPr lang="ko-KR" altLang="en-US" sz="2000" dirty="0" smtClean="0"/>
              <a:t>대표자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이 상 철</a:t>
            </a:r>
            <a:endParaRPr lang="en-US" altLang="ko-KR" sz="2000" dirty="0" smtClean="0"/>
          </a:p>
          <a:p>
            <a:pPr>
              <a:buFont typeface="Wingdings" pitchFamily="2" charset="2"/>
              <a:buChar char="v"/>
            </a:pPr>
            <a:endParaRPr lang="en-US" altLang="ko-KR" sz="2000" dirty="0" smtClean="0"/>
          </a:p>
          <a:p>
            <a:pPr>
              <a:buFont typeface="Wingdings" pitchFamily="2" charset="2"/>
              <a:buChar char="v"/>
            </a:pPr>
            <a:r>
              <a:rPr lang="en-US" altLang="ko-KR" sz="2000" dirty="0" smtClean="0"/>
              <a:t> </a:t>
            </a:r>
            <a:r>
              <a:rPr lang="ko-KR" altLang="en-US" sz="2000" dirty="0" smtClean="0"/>
              <a:t>설립일 </a:t>
            </a:r>
            <a:r>
              <a:rPr lang="en-US" altLang="ko-KR" sz="2000" dirty="0" smtClean="0"/>
              <a:t>: </a:t>
            </a:r>
            <a:r>
              <a:rPr lang="en-US" altLang="ko-KR" sz="2000" dirty="0" smtClean="0">
                <a:latin typeface="굴림" pitchFamily="50" charset="-127"/>
                <a:ea typeface="굴림" pitchFamily="50" charset="-127"/>
              </a:rPr>
              <a:t>2001</a:t>
            </a:r>
            <a:r>
              <a:rPr lang="ko-KR" altLang="en-US" sz="2000" dirty="0" smtClean="0"/>
              <a:t>년</a:t>
            </a:r>
            <a:endParaRPr lang="en-US" altLang="ko-KR" sz="2000" dirty="0" smtClean="0"/>
          </a:p>
          <a:p>
            <a:pPr>
              <a:buFont typeface="Wingdings" pitchFamily="2" charset="2"/>
              <a:buChar char="v"/>
            </a:pPr>
            <a:endParaRPr lang="en-US" altLang="ko-KR" sz="2000" dirty="0" smtClean="0"/>
          </a:p>
          <a:p>
            <a:pPr>
              <a:buFont typeface="Wingdings" pitchFamily="2" charset="2"/>
              <a:buChar char="v"/>
            </a:pPr>
            <a:r>
              <a:rPr lang="en-US" altLang="ko-KR" sz="2000" dirty="0" smtClean="0"/>
              <a:t> </a:t>
            </a:r>
            <a:r>
              <a:rPr lang="ko-KR" altLang="en-US" sz="2000" dirty="0" smtClean="0"/>
              <a:t>주    소 </a:t>
            </a:r>
            <a:r>
              <a:rPr lang="en-US" altLang="ko-KR" sz="2000" dirty="0" smtClean="0"/>
              <a:t>: </a:t>
            </a:r>
            <a:r>
              <a:rPr lang="ko-KR" altLang="en-US" sz="2000" dirty="0" smtClean="0">
                <a:latin typeface="굴림" pitchFamily="50" charset="-127"/>
                <a:ea typeface="굴림" pitchFamily="50" charset="-127"/>
              </a:rPr>
              <a:t>서울시  용산구  원효로 </a:t>
            </a:r>
            <a:r>
              <a:rPr lang="en-US" altLang="ko-KR" sz="2000" dirty="0" smtClean="0">
                <a:latin typeface="굴림" pitchFamily="50" charset="-127"/>
                <a:ea typeface="굴림" pitchFamily="50" charset="-127"/>
              </a:rPr>
              <a:t>3</a:t>
            </a:r>
            <a:r>
              <a:rPr lang="ko-KR" altLang="en-US" sz="2000" dirty="0" smtClean="0">
                <a:latin typeface="굴림" pitchFamily="50" charset="-127"/>
                <a:ea typeface="굴림" pitchFamily="50" charset="-127"/>
              </a:rPr>
              <a:t>가 </a:t>
            </a:r>
            <a:r>
              <a:rPr lang="en-US" altLang="ko-KR" sz="2000" dirty="0" smtClean="0">
                <a:latin typeface="굴림" pitchFamily="50" charset="-127"/>
                <a:ea typeface="굴림" pitchFamily="50" charset="-127"/>
              </a:rPr>
              <a:t>37 – 2 </a:t>
            </a:r>
            <a:r>
              <a:rPr lang="ko-KR" altLang="en-US" sz="2000" dirty="0" smtClean="0">
                <a:latin typeface="굴림" pitchFamily="50" charset="-127"/>
                <a:ea typeface="굴림" pitchFamily="50" charset="-127"/>
              </a:rPr>
              <a:t>재용</a:t>
            </a:r>
            <a:r>
              <a:rPr lang="en-US" altLang="ko-KR" sz="2000" dirty="0" smtClean="0">
                <a:latin typeface="굴림" pitchFamily="50" charset="-127"/>
                <a:ea typeface="굴림" pitchFamily="50" charset="-127"/>
              </a:rPr>
              <a:t>B/D 403</a:t>
            </a:r>
            <a:r>
              <a:rPr lang="ko-KR" altLang="en-US" sz="2000" dirty="0" smtClean="0">
                <a:latin typeface="굴림" pitchFamily="50" charset="-127"/>
                <a:ea typeface="굴림" pitchFamily="50" charset="-127"/>
              </a:rPr>
              <a:t>호</a:t>
            </a:r>
            <a:endParaRPr lang="en-US" altLang="ko-KR" sz="2000" dirty="0" smtClean="0">
              <a:latin typeface="굴림" pitchFamily="50" charset="-127"/>
              <a:ea typeface="굴림" pitchFamily="50" charset="-127"/>
            </a:endParaRPr>
          </a:p>
          <a:p>
            <a:pPr>
              <a:buFont typeface="Wingdings" pitchFamily="2" charset="2"/>
              <a:buChar char="v"/>
            </a:pPr>
            <a:endParaRPr lang="en-US" altLang="ko-KR" sz="2000" dirty="0" smtClean="0"/>
          </a:p>
          <a:p>
            <a:pPr>
              <a:buFont typeface="Wingdings" pitchFamily="2" charset="2"/>
              <a:buChar char="v"/>
            </a:pPr>
            <a:r>
              <a:rPr lang="en-US" altLang="ko-KR" sz="2000" dirty="0" smtClean="0"/>
              <a:t> </a:t>
            </a:r>
            <a:r>
              <a:rPr lang="ko-KR" altLang="en-US" sz="2000" dirty="0" smtClean="0"/>
              <a:t>전    화 </a:t>
            </a:r>
            <a:r>
              <a:rPr lang="en-US" altLang="ko-KR" sz="2000" dirty="0" smtClean="0"/>
              <a:t>: </a:t>
            </a:r>
            <a:r>
              <a:rPr lang="en-US" altLang="ko-KR" sz="2000" dirty="0" smtClean="0">
                <a:latin typeface="굴림" pitchFamily="50" charset="-127"/>
                <a:ea typeface="굴림" pitchFamily="50" charset="-127"/>
              </a:rPr>
              <a:t>02) 712 – 6181</a:t>
            </a:r>
          </a:p>
          <a:p>
            <a:pPr>
              <a:buFont typeface="Wingdings" pitchFamily="2" charset="2"/>
              <a:buChar char="v"/>
            </a:pPr>
            <a:endParaRPr lang="en-US" altLang="ko-KR" sz="2000" dirty="0" smtClean="0"/>
          </a:p>
          <a:p>
            <a:pPr>
              <a:buFont typeface="Wingdings" pitchFamily="2" charset="2"/>
              <a:buChar char="v"/>
            </a:pPr>
            <a:r>
              <a:rPr lang="en-US" altLang="ko-KR" sz="2000" dirty="0" smtClean="0"/>
              <a:t> </a:t>
            </a:r>
            <a:r>
              <a:rPr lang="en-US" altLang="ko-KR" sz="2000" dirty="0" smtClean="0">
                <a:latin typeface="굴림" pitchFamily="50" charset="-127"/>
                <a:ea typeface="굴림" pitchFamily="50" charset="-127"/>
              </a:rPr>
              <a:t>F  A  X  : 703 – 1376</a:t>
            </a:r>
          </a:p>
          <a:p>
            <a:pPr>
              <a:buFont typeface="Wingdings" pitchFamily="2" charset="2"/>
              <a:buChar char="v"/>
            </a:pPr>
            <a:endParaRPr lang="en-US" altLang="ko-KR" sz="2000" dirty="0" smtClean="0"/>
          </a:p>
          <a:p>
            <a:pPr>
              <a:buFont typeface="Wingdings" pitchFamily="2" charset="2"/>
              <a:buChar char="v"/>
            </a:pPr>
            <a:r>
              <a:rPr lang="en-US" altLang="ko-KR" sz="2000" dirty="0" smtClean="0"/>
              <a:t> </a:t>
            </a:r>
            <a:r>
              <a:rPr lang="ko-KR" altLang="en-US" sz="2000" dirty="0" smtClean="0"/>
              <a:t>홈페이지 </a:t>
            </a:r>
            <a:r>
              <a:rPr lang="en-US" altLang="ko-KR" sz="2000" dirty="0" smtClean="0"/>
              <a:t>: WWW . </a:t>
            </a:r>
            <a:r>
              <a:rPr lang="en-US" altLang="ko-KR" sz="2000" dirty="0" err="1" smtClean="0"/>
              <a:t>bbspoto</a:t>
            </a:r>
            <a:r>
              <a:rPr lang="en-US" altLang="ko-KR" sz="2000" dirty="0" smtClean="0"/>
              <a:t> . com </a:t>
            </a:r>
            <a:endParaRPr lang="ko-KR" alt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857224" y="928670"/>
            <a:ext cx="7572428" cy="5572164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00034" y="357166"/>
            <a:ext cx="334803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ko-KR" altLang="en-US" dirty="0">
                <a:latin typeface="HY견고딕" pitchFamily="18" charset="-127"/>
                <a:ea typeface="HY견고딕" pitchFamily="18" charset="-127"/>
              </a:rPr>
              <a:t>   </a:t>
            </a:r>
            <a:r>
              <a:rPr lang="ko-KR" altLang="en-US" sz="2800" dirty="0">
                <a:latin typeface="휴먼매직체" pitchFamily="18" charset="-127"/>
                <a:ea typeface="휴먼매직체" pitchFamily="18" charset="-127"/>
              </a:rPr>
              <a:t>회사 연혁</a:t>
            </a:r>
            <a:endParaRPr lang="en-US" altLang="ko-KR" sz="2800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1619250" y="931863"/>
            <a:ext cx="5903913" cy="534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130000"/>
              </a:lnSpc>
            </a:pP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♠ 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2004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년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4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    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2004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년 전국 아이모델 선발대회 개최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6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    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(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주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)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프랜드리 베이비 고객 사진촬영서비스 개시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10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   국내 최초 임산부 만삭사진 무료촬영 서비스 실시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</a:t>
            </a:r>
          </a:p>
          <a:p>
            <a:pPr>
              <a:lnSpc>
                <a:spcPct val="130000"/>
              </a:lnSpc>
            </a:pPr>
            <a:endParaRPr kumimoji="0" lang="en-US" altLang="ko-KR" sz="1400" b="1">
              <a:solidFill>
                <a:srgbClr val="000066"/>
              </a:solidFill>
              <a:latin typeface="돋움체" pitchFamily="49" charset="-127"/>
              <a:ea typeface="돋움체" pitchFamily="49" charset="-127"/>
            </a:endParaRPr>
          </a:p>
          <a:p>
            <a:pPr>
              <a:lnSpc>
                <a:spcPct val="130000"/>
              </a:lnSpc>
            </a:pP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♠2005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년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3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   국군방송 가족사진 촬영권 협찬 및 업무제휴 체결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5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   전국 출장산후조리원 신생아탄생앨범 제작 서비스 실시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6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   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2005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년 전국 모델아이 선발대회 개최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</a:t>
            </a:r>
          </a:p>
          <a:p>
            <a:pPr>
              <a:lnSpc>
                <a:spcPct val="130000"/>
              </a:lnSpc>
            </a:pPr>
            <a:endParaRPr kumimoji="0" lang="en-US" altLang="ko-KR" sz="1400" b="1">
              <a:solidFill>
                <a:srgbClr val="000066"/>
              </a:solidFill>
              <a:latin typeface="돋움체" pitchFamily="49" charset="-127"/>
              <a:ea typeface="돋움체" pitchFamily="49" charset="-127"/>
            </a:endParaRPr>
          </a:p>
          <a:p>
            <a:pPr>
              <a:lnSpc>
                <a:spcPct val="130000"/>
              </a:lnSpc>
            </a:pP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♠2006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년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1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   서울 송파구 본점 직영 스튜디오 오픈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3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   롯데카드 지정 가족사진 촬영스튜디오 선정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4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   롯데 아이랑 카드 협찬 스튜디오 선정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7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   가족 사진 전문 보보스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(BOBOS) 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포토클럽 브랜드 설립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</a:t>
            </a:r>
          </a:p>
          <a:p>
            <a:pPr>
              <a:lnSpc>
                <a:spcPct val="130000"/>
              </a:lnSpc>
            </a:pPr>
            <a:endParaRPr kumimoji="0" lang="en-US" altLang="ko-KR" sz="1400" b="1">
              <a:solidFill>
                <a:srgbClr val="000066"/>
              </a:solidFill>
              <a:latin typeface="돋움체" pitchFamily="49" charset="-127"/>
              <a:ea typeface="돋움체" pitchFamily="49" charset="-127"/>
            </a:endParaRPr>
          </a:p>
          <a:p>
            <a:pPr>
              <a:lnSpc>
                <a:spcPct val="130000"/>
              </a:lnSpc>
            </a:pP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♠2007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년</a:t>
            </a:r>
          </a:p>
          <a:p>
            <a:pPr>
              <a:lnSpc>
                <a:spcPct val="130000"/>
              </a:lnSpc>
            </a:pP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삼성 디지털 프라자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, 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현대홈쇼핑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, 21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북 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㈜, ㈜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프리넥스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, ㈜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대한펄프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㈜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두산동아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, GS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북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, 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스마트 교복</a:t>
            </a:r>
            <a:r>
              <a:rPr kumimoji="0" lang="en-US" altLang="ko-KR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, </a:t>
            </a:r>
            <a:r>
              <a:rPr kumimoji="0" lang="ko-KR" altLang="en-US" sz="1400" b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엘리트 교복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857224" y="857232"/>
            <a:ext cx="7429552" cy="5786478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57158" y="357166"/>
            <a:ext cx="334803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ko-KR" altLang="en-US" dirty="0">
                <a:latin typeface="HY견고딕" pitchFamily="18" charset="-127"/>
                <a:ea typeface="HY견고딕" pitchFamily="18" charset="-127"/>
              </a:rPr>
              <a:t>   </a:t>
            </a:r>
            <a:r>
              <a:rPr lang="ko-KR" altLang="en-US" sz="2800" dirty="0">
                <a:latin typeface="휴먼매직체" pitchFamily="18" charset="-127"/>
                <a:ea typeface="휴먼매직체" pitchFamily="18" charset="-127"/>
              </a:rPr>
              <a:t>회사 연혁</a:t>
            </a:r>
            <a:endParaRPr lang="en-US" altLang="ko-KR" sz="2800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714480" y="857232"/>
            <a:ext cx="5903913" cy="561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anchor="ctr">
            <a:spAutoFit/>
          </a:bodyPr>
          <a:lstStyle/>
          <a:p>
            <a:pPr>
              <a:lnSpc>
                <a:spcPct val="130000"/>
              </a:lnSpc>
            </a:pP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♠ 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2001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년 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12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   베이비포토 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1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번가 </a:t>
            </a:r>
            <a:r>
              <a:rPr kumimoji="0" lang="ko-KR" altLang="en-US" sz="1400" b="1" dirty="0" err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아이몽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 설립</a:t>
            </a:r>
          </a:p>
          <a:p>
            <a:pPr>
              <a:lnSpc>
                <a:spcPct val="130000"/>
              </a:lnSpc>
            </a:pP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 </a:t>
            </a:r>
          </a:p>
          <a:p>
            <a:pPr>
              <a:lnSpc>
                <a:spcPct val="130000"/>
              </a:lnSpc>
            </a:pP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♠ 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2002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년 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2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    전국 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40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개 지점 네트워크 선정완료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 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2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    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MBC 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문화방송 행사협찬 스튜디오 선정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 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2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    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MBC 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공연 󰡒 모정의 세월 󰡓가족사진 촬영 협찬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 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3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    전국 대표전화 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1588-4733 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서비스를 통한 전국 서비스망 구축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 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4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    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SBS 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사진 촬영 협찬 스튜디오 선정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 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5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    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2002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년 전국 아이모델 선발대회 개최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 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9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    베이비 포탈 사진서비스 프로그램 독자 개발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 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10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   전국 가족사랑 가족사진 촬영 대축제 개최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 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11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   군국장병 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/ 119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소방대원 가족사진 무료 촬영 서비스 실시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 </a:t>
            </a:r>
          </a:p>
          <a:p>
            <a:pPr>
              <a:lnSpc>
                <a:spcPct val="130000"/>
              </a:lnSpc>
            </a:pPr>
            <a:endParaRPr kumimoji="0" lang="en-US" altLang="ko-KR" sz="1400" b="1" dirty="0">
              <a:solidFill>
                <a:srgbClr val="000066"/>
              </a:solidFill>
              <a:latin typeface="돋움체" pitchFamily="49" charset="-127"/>
              <a:ea typeface="돋움체" pitchFamily="49" charset="-127"/>
            </a:endParaRPr>
          </a:p>
          <a:p>
            <a:pPr>
              <a:lnSpc>
                <a:spcPct val="130000"/>
              </a:lnSpc>
            </a:pP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♠ 2003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년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3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    전국 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80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개 지점 </a:t>
            </a:r>
            <a:r>
              <a:rPr kumimoji="0" lang="ko-KR" altLang="en-US" sz="1400" b="1" dirty="0" err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내트워크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 단일 서비스망 구축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4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    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2003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년 전국 아이모델선발대회 개최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5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    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EBS 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주최  “달팽이 마라톤 대회” 사진촬영 협찬 대행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7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    </a:t>
            </a:r>
            <a:r>
              <a:rPr kumimoji="0" lang="ko-KR" altLang="en-US" sz="1400" b="1" dirty="0" err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보령메디앙스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 고객 포탈 사진서비스 개시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</a:t>
            </a:r>
          </a:p>
          <a:p>
            <a:pPr>
              <a:lnSpc>
                <a:spcPct val="130000"/>
              </a:lnSpc>
            </a:pP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10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월  </a:t>
            </a:r>
            <a:r>
              <a:rPr kumimoji="0" lang="ko-KR" altLang="en-US" sz="1400" b="1" dirty="0" err="1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동아일보</a:t>
            </a:r>
            <a:r>
              <a:rPr kumimoji="0" lang="ko-KR" altLang="en-US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 주최 “우리아이 포토 페스티벌” 사진촬영 대행</a:t>
            </a:r>
            <a:r>
              <a:rPr kumimoji="0" lang="en-US" altLang="ko-KR" sz="1400" b="1" dirty="0">
                <a:solidFill>
                  <a:srgbClr val="000066"/>
                </a:solidFill>
                <a:latin typeface="돋움체" pitchFamily="49" charset="-127"/>
                <a:ea typeface="돋움체" pitchFamily="49" charset="-127"/>
              </a:rPr>
              <a:t>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1071546"/>
            <a:ext cx="914400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800" dirty="0" smtClean="0"/>
              <a:t> </a:t>
            </a:r>
            <a:endParaRPr lang="ko-KR" altLang="en-US" sz="700" dirty="0" smtClean="0"/>
          </a:p>
          <a:p>
            <a:pPr>
              <a:spcBef>
                <a:spcPct val="50000"/>
              </a:spcBef>
            </a:pPr>
            <a:r>
              <a:rPr lang="ko-KR" altLang="en-US" sz="2800" dirty="0" smtClean="0"/>
              <a:t>◊</a:t>
            </a:r>
            <a:r>
              <a:rPr lang="ko-KR" altLang="en-US" dirty="0" smtClean="0"/>
              <a:t> </a:t>
            </a:r>
            <a:r>
              <a:rPr lang="ko-KR" altLang="en-US" sz="2800" dirty="0" smtClean="0"/>
              <a:t>사업내용</a:t>
            </a:r>
            <a:r>
              <a:rPr lang="en-US" altLang="ko-KR" sz="2000" dirty="0" smtClean="0"/>
              <a:t>-</a:t>
            </a:r>
            <a:r>
              <a:rPr lang="ko-KR" altLang="en-US" sz="1600" dirty="0" smtClean="0">
                <a:solidFill>
                  <a:srgbClr val="666666"/>
                </a:solidFill>
              </a:rPr>
              <a:t>보이지 않는 곳을 가장 정성스럽게 가꾸는 것이 </a:t>
            </a:r>
            <a:r>
              <a:rPr lang="en-US" altLang="ko-KR" sz="1600" dirty="0" smtClean="0">
                <a:solidFill>
                  <a:srgbClr val="666666"/>
                </a:solidFill>
                <a:latin typeface="Times New Roman" charset="0"/>
              </a:rPr>
              <a:t>“</a:t>
            </a:r>
            <a:r>
              <a:rPr lang="ko-KR" altLang="en-US" sz="1600" dirty="0" err="1" smtClean="0">
                <a:solidFill>
                  <a:srgbClr val="666666"/>
                </a:solidFill>
                <a:latin typeface="Times New Roman" charset="0"/>
              </a:rPr>
              <a:t>보보스</a:t>
            </a:r>
            <a:r>
              <a:rPr lang="ko-KR" altLang="en-US" sz="1600" dirty="0" smtClean="0">
                <a:solidFill>
                  <a:srgbClr val="666666"/>
                </a:solidFill>
                <a:latin typeface="Times New Roman" charset="0"/>
              </a:rPr>
              <a:t> 포토클럽</a:t>
            </a:r>
            <a:r>
              <a:rPr lang="en-US" altLang="ko-KR" sz="1600" dirty="0" smtClean="0">
                <a:solidFill>
                  <a:srgbClr val="666666"/>
                </a:solidFill>
                <a:latin typeface="Times New Roman" charset="0"/>
              </a:rPr>
              <a:t>”</a:t>
            </a:r>
            <a:r>
              <a:rPr lang="ko-KR" altLang="en-US" sz="1600" dirty="0" err="1" smtClean="0">
                <a:solidFill>
                  <a:srgbClr val="666666"/>
                </a:solidFill>
                <a:latin typeface="Times New Roman" charset="0"/>
              </a:rPr>
              <a:t>의정신입니다</a:t>
            </a:r>
            <a:endParaRPr lang="en-US" altLang="ko-KR" sz="1600" dirty="0" smtClean="0">
              <a:solidFill>
                <a:srgbClr val="666666"/>
              </a:solidFill>
              <a:latin typeface="Times New Roman" charset="0"/>
            </a:endParaRPr>
          </a:p>
          <a:p>
            <a:pPr>
              <a:spcBef>
                <a:spcPct val="50000"/>
              </a:spcBef>
            </a:pPr>
            <a:r>
              <a:rPr lang="en-US" altLang="ko-KR" sz="1600" dirty="0" smtClean="0">
                <a:solidFill>
                  <a:srgbClr val="666666"/>
                </a:solidFill>
                <a:latin typeface="Times New Roman" charset="0"/>
              </a:rPr>
              <a:t> </a:t>
            </a:r>
            <a:r>
              <a:rPr lang="ko-KR" altLang="en-US" sz="1600" dirty="0" smtClean="0">
                <a:solidFill>
                  <a:srgbClr val="666666"/>
                </a:solidFill>
                <a:latin typeface="Times New Roman" charset="0"/>
              </a:rPr>
              <a:t>                                  고객께서 언제나 </a:t>
            </a:r>
            <a:r>
              <a:rPr lang="en-US" altLang="ko-KR" sz="1600" dirty="0" smtClean="0">
                <a:solidFill>
                  <a:srgbClr val="666666"/>
                </a:solidFill>
                <a:latin typeface="Times New Roman" charset="0"/>
              </a:rPr>
              <a:t>OK </a:t>
            </a:r>
            <a:r>
              <a:rPr lang="ko-KR" altLang="en-US" sz="1600" dirty="0" smtClean="0">
                <a:solidFill>
                  <a:srgbClr val="666666"/>
                </a:solidFill>
                <a:latin typeface="Times New Roman" charset="0"/>
              </a:rPr>
              <a:t>라고 할 때까지 최선을 다하는 기업이 되겠습니다</a:t>
            </a:r>
            <a:endParaRPr lang="en-US" altLang="ko-KR" sz="1600" dirty="0" smtClean="0">
              <a:solidFill>
                <a:srgbClr val="666666"/>
              </a:solidFill>
            </a:endParaRPr>
          </a:p>
          <a:p>
            <a:pPr>
              <a:spcBef>
                <a:spcPct val="50000"/>
              </a:spcBef>
            </a:pPr>
            <a:r>
              <a:rPr lang="en-US" altLang="ko-KR" sz="1600" dirty="0" smtClean="0">
                <a:solidFill>
                  <a:srgbClr val="666666"/>
                </a:solidFill>
              </a:rPr>
              <a:t>                              </a:t>
            </a:r>
            <a:r>
              <a:rPr lang="ko-KR" altLang="en-US" sz="1600" dirty="0" smtClean="0">
                <a:solidFill>
                  <a:srgbClr val="666666"/>
                </a:solidFill>
              </a:rPr>
              <a:t>      </a:t>
            </a:r>
            <a:r>
              <a:rPr lang="en-US" altLang="ko-KR" sz="1600" b="1" dirty="0" smtClean="0">
                <a:solidFill>
                  <a:srgbClr val="666666"/>
                </a:solidFill>
                <a:latin typeface="Times New Roman" charset="0"/>
              </a:rPr>
              <a:t>“</a:t>
            </a:r>
            <a:r>
              <a:rPr lang="ko-KR" altLang="en-US" sz="1600" b="1" dirty="0" smtClean="0">
                <a:solidFill>
                  <a:srgbClr val="666666"/>
                </a:solidFill>
              </a:rPr>
              <a:t>우리는 고객의 성공을 만들고 고객은 우리의 성공을 만든다</a:t>
            </a:r>
            <a:r>
              <a:rPr lang="ko-KR" altLang="en-US" sz="1600" dirty="0" smtClean="0">
                <a:solidFill>
                  <a:srgbClr val="666666"/>
                </a:solidFill>
                <a:latin typeface="Times New Roman" charset="0"/>
              </a:rPr>
              <a:t>“</a:t>
            </a:r>
            <a:r>
              <a:rPr lang="ko-KR" altLang="en-US" sz="1600" dirty="0" err="1" smtClean="0">
                <a:solidFill>
                  <a:srgbClr val="666666"/>
                </a:solidFill>
                <a:latin typeface="Times New Roman" charset="0"/>
              </a:rPr>
              <a:t>보보스</a:t>
            </a:r>
            <a:r>
              <a:rPr lang="ko-KR" altLang="en-US" sz="1600" dirty="0" smtClean="0">
                <a:solidFill>
                  <a:srgbClr val="666666"/>
                </a:solidFill>
                <a:latin typeface="Times New Roman" charset="0"/>
              </a:rPr>
              <a:t> 포토 클럽” </a:t>
            </a:r>
            <a:endParaRPr lang="en-US" altLang="ko-KR" sz="1600" dirty="0" smtClean="0">
              <a:solidFill>
                <a:srgbClr val="666666"/>
              </a:solidFill>
              <a:latin typeface="Times New Roman" charset="0"/>
            </a:endParaRPr>
          </a:p>
          <a:p>
            <a:pPr>
              <a:spcBef>
                <a:spcPct val="50000"/>
              </a:spcBef>
            </a:pPr>
            <a:r>
              <a:rPr lang="en-US" altLang="ko-KR" sz="1600" dirty="0" smtClean="0">
                <a:solidFill>
                  <a:srgbClr val="666666"/>
                </a:solidFill>
                <a:latin typeface="Times New Roman" charset="0"/>
              </a:rPr>
              <a:t>                                    </a:t>
            </a:r>
            <a:r>
              <a:rPr lang="ko-KR" altLang="en-US" sz="1600" dirty="0" smtClean="0">
                <a:solidFill>
                  <a:srgbClr val="666666"/>
                </a:solidFill>
                <a:latin typeface="Times New Roman" charset="0"/>
              </a:rPr>
              <a:t>가족들이 품고 있는  기본 마인드입니다</a:t>
            </a:r>
            <a:endParaRPr lang="en-US" altLang="ko-KR" sz="1600" dirty="0">
              <a:solidFill>
                <a:srgbClr val="666666"/>
              </a:solidFill>
            </a:endParaRPr>
          </a:p>
        </p:txBody>
      </p:sp>
      <p:pic>
        <p:nvPicPr>
          <p:cNvPr id="3" name="Picture 5" descr="사업내용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214818"/>
            <a:ext cx="3840163" cy="201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6" descr="사업내용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3786190"/>
            <a:ext cx="43656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사업내용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7686" y="4643446"/>
            <a:ext cx="43656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사업내용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57686" y="5500702"/>
            <a:ext cx="4365625" cy="89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714348" y="428604"/>
            <a:ext cx="2643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사업  개요</a:t>
            </a:r>
            <a:endParaRPr lang="ko-KR" altLang="en-US" sz="2800" dirty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28596" y="1500174"/>
            <a:ext cx="8358246" cy="485778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428596" y="714356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경영 목표 및 성장 전략</a:t>
            </a:r>
            <a:endParaRPr lang="ko-KR" altLang="en-US" sz="2800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3" name="모서리가 접힌 도형 2"/>
          <p:cNvSpPr/>
          <p:nvPr/>
        </p:nvSpPr>
        <p:spPr>
          <a:xfrm>
            <a:off x="357158" y="1500174"/>
            <a:ext cx="8429684" cy="4857784"/>
          </a:xfrm>
          <a:prstGeom prst="foldedCorne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1357290" y="1714488"/>
            <a:ext cx="6286544" cy="3571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smtClean="0">
                <a:solidFill>
                  <a:schemeClr val="tx1"/>
                </a:solidFill>
                <a:ea typeface="굴림" charset="-127"/>
              </a:rPr>
              <a:t>철저한 프로 정신으로 고객의 기쁨을 배로 만들 수 있는 교육 실현</a:t>
            </a:r>
            <a:r>
              <a:rPr lang="en-US" altLang="ko-KR" sz="1600" dirty="0" smtClean="0">
                <a:solidFill>
                  <a:schemeClr val="tx1"/>
                </a:solidFill>
                <a:ea typeface="굴림" charset="-127"/>
              </a:rPr>
              <a:t>.</a:t>
            </a:r>
            <a:endParaRPr lang="ko-KR" altLang="en-US" sz="1600" dirty="0">
              <a:solidFill>
                <a:schemeClr val="tx1"/>
              </a:solidFill>
              <a:ea typeface="굴림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1000100" y="2214554"/>
            <a:ext cx="7000924" cy="64294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직사각형 12"/>
          <p:cNvSpPr/>
          <p:nvPr/>
        </p:nvSpPr>
        <p:spPr>
          <a:xfrm>
            <a:off x="928662" y="3500438"/>
            <a:ext cx="7429552" cy="64294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1714480" y="4286256"/>
            <a:ext cx="4929222" cy="428628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928662" y="4857760"/>
            <a:ext cx="7215238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2428860" y="5357826"/>
            <a:ext cx="4500594" cy="35719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/>
          <p:cNvSpPr/>
          <p:nvPr/>
        </p:nvSpPr>
        <p:spPr>
          <a:xfrm>
            <a:off x="4143372" y="5857892"/>
            <a:ext cx="3000396" cy="35719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4000496" y="5857892"/>
            <a:ext cx="30003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smtClean="0"/>
              <a:t>   잠재 고객 다수의 소비자 흡수</a:t>
            </a:r>
            <a:endParaRPr lang="ko-KR" alt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2500298" y="5357826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업무제휴를 통한 매출증대 및 안정성 확보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928662" y="4857760"/>
            <a:ext cx="7286676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dirty="0" smtClean="0"/>
              <a:t>모든 고객들이 회사를 믿고  구매하고 촬영 할 수 있는 소비공동체구성</a:t>
            </a:r>
            <a:endParaRPr lang="ko-KR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714480" y="4286256"/>
            <a:ext cx="4929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  타사와 차별화된  마케팅 개발로 경쟁력 확보</a:t>
            </a:r>
            <a:endParaRPr lang="ko-KR" altLang="en-US" dirty="0"/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928662" y="3500438"/>
            <a:ext cx="75612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1600" dirty="0" smtClean="0">
                <a:latin typeface="굴림" pitchFamily="50" charset="-127"/>
                <a:ea typeface="굴림" pitchFamily="50" charset="-127"/>
                <a:cs typeface="굴림" pitchFamily="50" charset="-127"/>
              </a:rPr>
              <a:t>홍보</a:t>
            </a:r>
            <a:r>
              <a:rPr kumimoji="1" lang="ko-KR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의 증가로 소비자에게 </a:t>
            </a:r>
            <a:r>
              <a:rPr kumimoji="1" lang="ko-KR" alt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귀</a:t>
            </a:r>
            <a:r>
              <a:rPr kumimoji="1" lang="ko-KR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사</a:t>
            </a:r>
            <a:r>
              <a:rPr kumimoji="1" lang="en-US" altLang="ko-KR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</a:t>
            </a:r>
            <a:r>
              <a:rPr kumimoji="1" lang="ko-KR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제품의 인지 상승 및 </a:t>
            </a:r>
            <a:r>
              <a:rPr kumimoji="1" lang="ko-KR" alt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귀</a:t>
            </a:r>
            <a:r>
              <a:rPr kumimoji="1" lang="ko-KR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사</a:t>
            </a:r>
            <a:r>
              <a:rPr kumimoji="1" lang="ko-KR" alt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의</a:t>
            </a:r>
            <a:r>
              <a:rPr kumimoji="1" lang="ko-KR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이미지 상승으로 </a:t>
            </a:r>
            <a:r>
              <a:rPr kumimoji="1" lang="en-US" altLang="ko-KR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  </a:t>
            </a:r>
            <a:r>
              <a:rPr kumimoji="1" lang="ko-KR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  <a:cs typeface="굴림" pitchFamily="50" charset="-127"/>
              </a:rPr>
              <a:t>매출 강화 </a:t>
            </a:r>
            <a:endParaRPr kumimoji="1" lang="ko-KR" altLang="ko-KR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71670" y="3000372"/>
            <a:ext cx="6286544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sz="1600" dirty="0" smtClean="0">
                <a:ea typeface="굴림" charset="-127"/>
              </a:rPr>
              <a:t>고객만족을 매출로 발전 시킬 수 있는 적극적인 서비스 마인드 배양 </a:t>
            </a:r>
            <a:r>
              <a:rPr lang="en-US" altLang="ko-KR" dirty="0" smtClean="0">
                <a:ea typeface="굴림" charset="-127"/>
              </a:rPr>
              <a:t>.</a:t>
            </a:r>
            <a:endParaRPr lang="ko-KR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000100" y="2285992"/>
            <a:ext cx="6929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smtClean="0"/>
              <a:t>   경기침체로 소비위축 그러나 사진 속에 가족의 사랑과 행복을 영원히 간직                                      하고픈 소비 심리를 이용한 매출의 극대화</a:t>
            </a:r>
            <a:r>
              <a:rPr lang="en-US" altLang="ko-KR" sz="1600" dirty="0" smtClean="0"/>
              <a:t>.</a:t>
            </a:r>
            <a:r>
              <a:rPr lang="ko-KR" altLang="en-US" sz="1600" dirty="0" smtClean="0"/>
              <a:t> </a:t>
            </a:r>
            <a:endParaRPr lang="ko-KR" alt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928662" y="1785926"/>
            <a:ext cx="7072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25" name="아래쪽 화살표 24"/>
          <p:cNvSpPr/>
          <p:nvPr/>
        </p:nvSpPr>
        <p:spPr>
          <a:xfrm>
            <a:off x="7286644" y="5429264"/>
            <a:ext cx="785818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아래쪽 화살표 28"/>
          <p:cNvSpPr/>
          <p:nvPr/>
        </p:nvSpPr>
        <p:spPr>
          <a:xfrm>
            <a:off x="1500166" y="3000372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아래쪽 화살표 29"/>
          <p:cNvSpPr/>
          <p:nvPr/>
        </p:nvSpPr>
        <p:spPr>
          <a:xfrm>
            <a:off x="8072462" y="1714488"/>
            <a:ext cx="357190" cy="928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아래쪽 화살표 31"/>
          <p:cNvSpPr/>
          <p:nvPr/>
        </p:nvSpPr>
        <p:spPr>
          <a:xfrm>
            <a:off x="7215206" y="4357694"/>
            <a:ext cx="1071570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위로 굽은 화살표 32"/>
          <p:cNvSpPr/>
          <p:nvPr/>
        </p:nvSpPr>
        <p:spPr>
          <a:xfrm rot="5400000">
            <a:off x="1785918" y="5429264"/>
            <a:ext cx="785818" cy="928694"/>
          </a:xfrm>
          <a:prstGeom prst="bentUpArrow">
            <a:avLst>
              <a:gd name="adj1" fmla="val 28325"/>
              <a:gd name="adj2" fmla="val 25000"/>
              <a:gd name="adj3" fmla="val 432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흐름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흐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1338</TotalTime>
  <Words>783</Words>
  <Application>Microsoft Office PowerPoint</Application>
  <PresentationFormat>화면 슬라이드 쇼(4:3)</PresentationFormat>
  <Paragraphs>230</Paragraphs>
  <Slides>14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흐름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이상철</dc:creator>
  <cp:lastModifiedBy>이상철</cp:lastModifiedBy>
  <cp:revision>159</cp:revision>
  <dcterms:created xsi:type="dcterms:W3CDTF">2008-09-10T04:29:49Z</dcterms:created>
  <dcterms:modified xsi:type="dcterms:W3CDTF">2008-10-24T03:15:45Z</dcterms:modified>
</cp:coreProperties>
</file>